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68" r:id="rId4"/>
    <p:sldId id="262" r:id="rId5"/>
    <p:sldId id="272" r:id="rId6"/>
    <p:sldId id="271" r:id="rId7"/>
    <p:sldId id="263" r:id="rId8"/>
    <p:sldId id="261" r:id="rId9"/>
    <p:sldId id="276" r:id="rId10"/>
    <p:sldId id="277" r:id="rId11"/>
    <p:sldId id="264" r:id="rId12"/>
    <p:sldId id="265" r:id="rId13"/>
    <p:sldId id="273" r:id="rId14"/>
    <p:sldId id="274" r:id="rId15"/>
    <p:sldId id="278" r:id="rId16"/>
    <p:sldId id="279" r:id="rId17"/>
    <p:sldId id="275" r:id="rId18"/>
    <p:sldId id="280" r:id="rId19"/>
    <p:sldId id="26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98" autoAdjust="0"/>
  </p:normalViewPr>
  <p:slideViewPr>
    <p:cSldViewPr>
      <p:cViewPr>
        <p:scale>
          <a:sx n="90" d="100"/>
          <a:sy n="90" d="100"/>
        </p:scale>
        <p:origin x="-5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2096-4BE1-4354-B321-D5D865E4AF4B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4E8DC-EE4C-4E32-86FF-C5A5491B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21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C20C-1AB2-4056-B62D-D32D53F68524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74C92-CB62-4A7B-A7CA-BF1E063EC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2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10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25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91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3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90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16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61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25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4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56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4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8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4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9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42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9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7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31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4C92-CB62-4A7B-A7CA-BF1E063EC6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3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0566-EA0E-4084-B8CE-6995CF367C6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7891-7AD1-4DEF-B564-A906AAED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0566-EA0E-4084-B8CE-6995CF367C6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7891-7AD1-4DEF-B564-A906AAED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0566-EA0E-4084-B8CE-6995CF367C6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7891-7AD1-4DEF-B564-A906AAED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0566-EA0E-4084-B8CE-6995CF367C6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7891-7AD1-4DEF-B564-A906AAED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0566-EA0E-4084-B8CE-6995CF367C6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7891-7AD1-4DEF-B564-A906AAED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0566-EA0E-4084-B8CE-6995CF367C6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7891-7AD1-4DEF-B564-A906AAEDDB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0566-EA0E-4084-B8CE-6995CF367C6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7891-7AD1-4DEF-B564-A906AAED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0566-EA0E-4084-B8CE-6995CF367C6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7891-7AD1-4DEF-B564-A906AAED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0566-EA0E-4084-B8CE-6995CF367C6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7891-7AD1-4DEF-B564-A906AAED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0566-EA0E-4084-B8CE-6995CF367C6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B57891-7AD1-4DEF-B564-A906AAED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0566-EA0E-4084-B8CE-6995CF367C6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7891-7AD1-4DEF-B564-A906AAEDD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0980566-EA0E-4084-B8CE-6995CF367C6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AB57891-7AD1-4DEF-B564-A906AAEDDB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dEbxaRjlLus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fafsa.ed.g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afsa4caster.ed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632" y="3067229"/>
            <a:ext cx="5029199" cy="2362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Free application for federal student aid (</a:t>
            </a:r>
            <a:r>
              <a:rPr lang="en-US" dirty="0" err="1" smtClean="0"/>
              <a:t>fafsa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section-by-section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5678269"/>
            <a:ext cx="529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JACQUELYNN MOL, </a:t>
            </a:r>
            <a:r>
              <a:rPr lang="en-US" sz="1400" i="1" dirty="0" smtClean="0"/>
              <a:t>SAINT MARY’S UNIVERSITY OF MN</a:t>
            </a:r>
          </a:p>
          <a:p>
            <a:pPr algn="ctr"/>
            <a:r>
              <a:rPr lang="en-US" dirty="0" smtClean="0"/>
              <a:t>SOLEDAD KERN, </a:t>
            </a:r>
            <a:r>
              <a:rPr lang="en-US" sz="1400" i="1" dirty="0" smtClean="0"/>
              <a:t>CAPELLA UNIVERSITY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242447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“MAKING A 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1026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FAFSA: Student Demographics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8" y="838200"/>
            <a:ext cx="8610600" cy="6096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4"/>
          <a:srcRect b="5967"/>
          <a:stretch/>
        </p:blipFill>
        <p:spPr>
          <a:xfrm>
            <a:off x="2971800" y="1457325"/>
            <a:ext cx="5943600" cy="45941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FAFSA: school selection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" y="942975"/>
            <a:ext cx="8629650" cy="63817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/>
          <a:srcRect t="8009" b="9565"/>
          <a:stretch/>
        </p:blipFill>
        <p:spPr>
          <a:xfrm>
            <a:off x="2819400" y="1626222"/>
            <a:ext cx="5943600" cy="4038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 rotWithShape="1">
          <a:blip r:embed="rId5"/>
          <a:srcRect l="2564" t="35063" r="12821" b="37551"/>
          <a:stretch/>
        </p:blipFill>
        <p:spPr>
          <a:xfrm>
            <a:off x="3869055" y="5802964"/>
            <a:ext cx="5029200" cy="838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FAFSA: Dependency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5637"/>
            <a:ext cx="9144000" cy="380999"/>
          </a:xfrm>
        </p:spPr>
        <p:txBody>
          <a:bodyPr/>
          <a:lstStyle/>
          <a:p>
            <a:pPr marL="0" indent="0" algn="ctr"/>
            <a:r>
              <a:rPr lang="en-US" dirty="0" smtClean="0">
                <a:hlinkClick r:id="rId3"/>
              </a:rPr>
              <a:t>Determining Your Dependency Status Video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" y="923925"/>
            <a:ext cx="8648700" cy="5619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3733800" y="1886636"/>
            <a:ext cx="4724400" cy="459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FAFSA: parent Demographics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" y="838200"/>
            <a:ext cx="8658225" cy="5524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t="19110"/>
          <a:stretch/>
        </p:blipFill>
        <p:spPr>
          <a:xfrm>
            <a:off x="3657600" y="1524000"/>
            <a:ext cx="5105400" cy="516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5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FAFSA: Financial information (parent)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" y="875060"/>
            <a:ext cx="8572500" cy="56197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297180" y="2234784"/>
            <a:ext cx="3048000" cy="1633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3581400" y="1447800"/>
            <a:ext cx="2743200" cy="497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6263640" y="1447800"/>
            <a:ext cx="2651760" cy="497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6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FAFSA: Financial information (Student)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" y="875060"/>
            <a:ext cx="8572500" cy="56197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12253" y="1603348"/>
            <a:ext cx="5368416" cy="156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81000" y="3489429"/>
            <a:ext cx="5334000" cy="138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5867400" y="1453253"/>
            <a:ext cx="3124200" cy="5295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FAFSA: IRS Data Retrieval Tool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" y="875060"/>
            <a:ext cx="8572500" cy="561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1675160"/>
            <a:ext cx="3946584" cy="312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718" y="1452742"/>
            <a:ext cx="4483125" cy="397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05200" y="5667554"/>
            <a:ext cx="5363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*ONCE A STUDENT/PARENT USES THE IRS DATA RETREIVAL TOOL, THEY </a:t>
            </a:r>
            <a:r>
              <a:rPr lang="en-US" sz="2000" b="1" u="sng" dirty="0" smtClean="0"/>
              <a:t>MUST NOT </a:t>
            </a:r>
            <a:r>
              <a:rPr lang="en-US" sz="2000" b="1" dirty="0" smtClean="0"/>
              <a:t>MAKE ANY CHANGES TO THAT INFO ON THE FAFSA*</a:t>
            </a:r>
            <a:endParaRPr lang="en-US" sz="2000" b="1" dirty="0"/>
          </a:p>
        </p:txBody>
      </p:sp>
      <p:pic>
        <p:nvPicPr>
          <p:cNvPr id="11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FAFSA: SIGN &amp; SUBMIT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8734425" cy="5905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l="2564" t="20270" r="1281" b="96"/>
          <a:stretch/>
        </p:blipFill>
        <p:spPr>
          <a:xfrm>
            <a:off x="481013" y="1504950"/>
            <a:ext cx="3581400" cy="354348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5"/>
          <a:srcRect l="1763" r="2084" b="2906"/>
          <a:stretch/>
        </p:blipFill>
        <p:spPr>
          <a:xfrm>
            <a:off x="4405261" y="1676400"/>
            <a:ext cx="4543425" cy="442803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5400000">
            <a:off x="7810500" y="4800600"/>
            <a:ext cx="609600" cy="4572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67575" y="5419548"/>
            <a:ext cx="1571625" cy="2954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6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6400" y="1323975"/>
            <a:ext cx="2324100" cy="1952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57594" y="1807458"/>
            <a:ext cx="385167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solidFill>
                  <a:srgbClr val="0000FF"/>
                </a:solidFill>
                <a:hlinkClick r:id="rId4" action="ppaction://hlinkfile"/>
              </a:rPr>
              <a:t>FAFSA.ed.gov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FAFSA: test drive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10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341665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FREE</a:t>
            </a:r>
            <a:r>
              <a:rPr lang="en-US" dirty="0" smtClean="0"/>
              <a:t> Application for Federal Student Aid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Some websites charge to help you fill out the FAFSA (</a:t>
            </a:r>
            <a:r>
              <a:rPr lang="en-US" dirty="0" smtClean="0">
                <a:sym typeface="Wingdings" panose="05000000000000000000" pitchFamily="2" charset="2"/>
              </a:rPr>
              <a:t>information will, eventually, end up with Department of Education)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Marital Status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As of the 1</a:t>
            </a:r>
            <a:r>
              <a:rPr lang="en-US" baseline="30000" dirty="0" smtClean="0">
                <a:sym typeface="Wingdings" panose="05000000000000000000" pitchFamily="2" charset="2"/>
              </a:rPr>
              <a:t>st</a:t>
            </a:r>
            <a:r>
              <a:rPr lang="en-US" dirty="0" smtClean="0">
                <a:sym typeface="Wingdings" panose="05000000000000000000" pitchFamily="2" charset="2"/>
              </a:rPr>
              <a:t> day you file the FAFSA for the aid year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Contact school if wanting to update for any reason (marriage/divorce)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Household Size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Must include student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Dependents: anyone student (or student’s parent) will provide support of more than 50% during aid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Adjusted Gross Income = Taxes Paid 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IRS </a:t>
            </a:r>
            <a:r>
              <a:rPr lang="en-US" dirty="0">
                <a:sym typeface="Wingdings" panose="05000000000000000000" pitchFamily="2" charset="2"/>
              </a:rPr>
              <a:t>tax data transferred, then changed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Saving </a:t>
            </a:r>
            <a:r>
              <a:rPr lang="en-US" dirty="0">
                <a:sym typeface="Wingdings" panose="05000000000000000000" pitchFamily="2" charset="2"/>
              </a:rPr>
              <a:t>vs. Submitting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Must re-submit FAFSA after any change is made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2814" t="9149" r="1732"/>
          <a:stretch/>
        </p:blipFill>
        <p:spPr>
          <a:xfrm>
            <a:off x="5334000" y="3383736"/>
            <a:ext cx="3505200" cy="324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515100" y="6359184"/>
            <a:ext cx="1143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FAFSA4Caster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0628"/>
            <a:ext cx="8001000" cy="35798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Used to estimate Federal Stafford Loans and Federal Expected Family Contribution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student or parent social security or tax information is required</a:t>
            </a:r>
          </a:p>
          <a:p>
            <a:endParaRPr lang="en-US" dirty="0"/>
          </a:p>
          <a:p>
            <a:pPr algn="ctr"/>
            <a:r>
              <a:rPr lang="en-US" sz="2800" dirty="0" smtClean="0">
                <a:solidFill>
                  <a:srgbClr val="0000FF"/>
                </a:solidFill>
                <a:hlinkClick r:id="rId3"/>
              </a:rPr>
              <a:t>FAFSA4CASTER.ED.GOV</a:t>
            </a:r>
            <a:endParaRPr lang="en-US" sz="28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8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3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Fafsa</a:t>
            </a:r>
            <a:r>
              <a:rPr lang="en-US" dirty="0" smtClean="0"/>
              <a:t> filing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File electronically at: </a:t>
            </a:r>
            <a:r>
              <a:rPr lang="en-US" sz="2400" u="sng" dirty="0" smtClean="0"/>
              <a:t>FAFSA.ed.gov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Note: this is a FREE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Paper Application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Up to school whether applications can be sent to school or directly to Department of Education (</a:t>
            </a:r>
            <a:r>
              <a:rPr lang="en-US" dirty="0" err="1" smtClean="0"/>
              <a:t>DoED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 smtClean="0"/>
              <a:t>Other Possible Financial Aid 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Institutional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Military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7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1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FAFSA: Login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937280"/>
            <a:ext cx="5943600" cy="312229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048000" y="4163230"/>
            <a:ext cx="5943600" cy="1981200"/>
          </a:xfrm>
          <a:prstGeom prst="rect">
            <a:avLst/>
          </a:prstGeom>
        </p:spPr>
      </p:pic>
      <p:pic>
        <p:nvPicPr>
          <p:cNvPr id="11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FAFSA: Login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936458"/>
            <a:ext cx="5943600" cy="362712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5257800" y="228600"/>
            <a:ext cx="3276600" cy="238633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5275869" y="1868893"/>
            <a:ext cx="3144232" cy="17526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5304151" y="3609065"/>
            <a:ext cx="3144231" cy="1364058"/>
          </a:xfrm>
          <a:prstGeom prst="rect">
            <a:avLst/>
          </a:prstGeom>
        </p:spPr>
      </p:pic>
      <p:pic>
        <p:nvPicPr>
          <p:cNvPr id="11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FAFSA: General layout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58791" t="70283" r="17028" b="21461"/>
          <a:stretch/>
        </p:blipFill>
        <p:spPr bwMode="auto">
          <a:xfrm>
            <a:off x="1676400" y="4191000"/>
            <a:ext cx="6193155" cy="594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73609" t="9071" b="39472"/>
          <a:stretch/>
        </p:blipFill>
        <p:spPr>
          <a:xfrm>
            <a:off x="6629400" y="1905000"/>
            <a:ext cx="1568581" cy="201181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486400" y="2787951"/>
            <a:ext cx="914400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1586426" y="2055422"/>
            <a:ext cx="914400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3155413" y="3291909"/>
            <a:ext cx="914400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30" y="983859"/>
            <a:ext cx="8610600" cy="609600"/>
          </a:xfrm>
          <a:prstGeom prst="rect">
            <a:avLst/>
          </a:prstGeom>
        </p:spPr>
      </p:pic>
      <p:pic>
        <p:nvPicPr>
          <p:cNvPr id="13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 Section-by-section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05000"/>
            <a:ext cx="7520940" cy="27754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Student Demographics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School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Dependency 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Parent Demographics (if applicable)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Financial Information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Sign &amp; Submit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Confirmation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" y="1053752"/>
            <a:ext cx="8610600" cy="609600"/>
          </a:xfrm>
          <a:prstGeom prst="rect">
            <a:avLst/>
          </a:prstGeom>
        </p:spPr>
      </p:pic>
      <p:pic>
        <p:nvPicPr>
          <p:cNvPr id="9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FAFSA: Student Demographics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t="9175" r="26923"/>
          <a:stretch/>
        </p:blipFill>
        <p:spPr>
          <a:xfrm>
            <a:off x="1295400" y="1648524"/>
            <a:ext cx="4191000" cy="3284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58791" t="51449" r="19003" b="29717"/>
          <a:stretch/>
        </p:blipFill>
        <p:spPr bwMode="auto">
          <a:xfrm>
            <a:off x="3124200" y="4751090"/>
            <a:ext cx="5687378" cy="13566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5967889" y="1830683"/>
            <a:ext cx="2332196" cy="25412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978" y="941422"/>
            <a:ext cx="8610600" cy="609600"/>
          </a:xfrm>
          <a:prstGeom prst="rect">
            <a:avLst/>
          </a:prstGeom>
        </p:spPr>
      </p:pic>
      <p:pic>
        <p:nvPicPr>
          <p:cNvPr id="12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FAFSA: Student Demographics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48085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“MAKING A </a:t>
            </a:r>
            <a:r>
              <a:rPr lang="en-US" sz="1600" dirty="0" smtClean="0"/>
              <a:t>DIFFERENCE” </a:t>
            </a:r>
          </a:p>
          <a:p>
            <a:pPr algn="ctr"/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8" y="941422"/>
            <a:ext cx="8610600" cy="6096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819400" y="1676400"/>
            <a:ext cx="5943600" cy="39890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kkern1\AppData\Local\Microsoft\Windows\Temporary Internet Files\Content.Outlook\00P3ITSQ\Logo_Final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" b="89985" l="2001" r="98043">
                        <a14:foregroundMark x1="74119" y1="52259" x2="74119" y2="52259"/>
                        <a14:backgroundMark x1="34667" y1="55873" x2="34667" y2="5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5539702"/>
            <a:ext cx="1598676" cy="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3399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515</TotalTime>
  <Words>446</Words>
  <Application>Microsoft Office PowerPoint</Application>
  <PresentationFormat>On-screen Show (4:3)</PresentationFormat>
  <Paragraphs>113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Angles</vt:lpstr>
      <vt:lpstr>Free application for federal student aid (fafsa): section-by-section</vt:lpstr>
      <vt:lpstr>FAFSA4Caster</vt:lpstr>
      <vt:lpstr>Fafsa filing options</vt:lpstr>
      <vt:lpstr>FAFSA: Login</vt:lpstr>
      <vt:lpstr>FAFSA: Login</vt:lpstr>
      <vt:lpstr>FAFSA: General layout</vt:lpstr>
      <vt:lpstr>FAFSA Section-by-section</vt:lpstr>
      <vt:lpstr>FAFSA: Student Demographics</vt:lpstr>
      <vt:lpstr>FAFSA: Student Demographics</vt:lpstr>
      <vt:lpstr>FAFSA: Student Demographics</vt:lpstr>
      <vt:lpstr>FAFSA: school selection</vt:lpstr>
      <vt:lpstr>FAFSA: Dependency Status</vt:lpstr>
      <vt:lpstr>FAFSA: parent Demographics</vt:lpstr>
      <vt:lpstr>FAFSA: Financial information (parent)</vt:lpstr>
      <vt:lpstr>FAFSA: Financial information (Student)</vt:lpstr>
      <vt:lpstr>FAFSA: IRS Data Retrieval Tool</vt:lpstr>
      <vt:lpstr>FAFSA: SIGN &amp; SUBMIT</vt:lpstr>
      <vt:lpstr>FAFSA: test drive</vt:lpstr>
      <vt:lpstr>Common Mistakes</vt:lpstr>
    </vt:vector>
  </TitlesOfParts>
  <Company>Rasmussen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MAFAA Fall Training 2014</dc:title>
  <dc:creator>Kelly Kern</dc:creator>
  <cp:lastModifiedBy>user</cp:lastModifiedBy>
  <cp:revision>27</cp:revision>
  <cp:lastPrinted>2014-05-28T19:07:40Z</cp:lastPrinted>
  <dcterms:created xsi:type="dcterms:W3CDTF">2014-05-28T18:56:54Z</dcterms:created>
  <dcterms:modified xsi:type="dcterms:W3CDTF">2015-01-22T20:07:03Z</dcterms:modified>
</cp:coreProperties>
</file>