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69" r:id="rId2"/>
    <p:sldId id="270" r:id="rId3"/>
    <p:sldId id="271" r:id="rId4"/>
    <p:sldId id="272" r:id="rId5"/>
    <p:sldId id="291" r:id="rId6"/>
    <p:sldId id="292" r:id="rId7"/>
    <p:sldId id="293" r:id="rId8"/>
    <p:sldId id="294" r:id="rId9"/>
    <p:sldId id="257" r:id="rId10"/>
    <p:sldId id="273" r:id="rId11"/>
    <p:sldId id="258" r:id="rId12"/>
    <p:sldId id="259" r:id="rId13"/>
    <p:sldId id="274" r:id="rId14"/>
    <p:sldId id="260" r:id="rId15"/>
    <p:sldId id="261" r:id="rId16"/>
    <p:sldId id="262" r:id="rId17"/>
    <p:sldId id="263" r:id="rId18"/>
    <p:sldId id="275" r:id="rId19"/>
    <p:sldId id="264" r:id="rId20"/>
    <p:sldId id="265" r:id="rId21"/>
    <p:sldId id="267" r:id="rId22"/>
    <p:sldId id="266" r:id="rId23"/>
    <p:sldId id="295" r:id="rId24"/>
    <p:sldId id="268" r:id="rId25"/>
    <p:sldId id="296" r:id="rId26"/>
    <p:sldId id="297" r:id="rId27"/>
    <p:sldId id="277" r:id="rId28"/>
    <p:sldId id="278" r:id="rId29"/>
    <p:sldId id="307" r:id="rId30"/>
    <p:sldId id="280" r:id="rId31"/>
    <p:sldId id="281" r:id="rId32"/>
    <p:sldId id="282" r:id="rId33"/>
    <p:sldId id="298" r:id="rId34"/>
    <p:sldId id="308" r:id="rId35"/>
    <p:sldId id="299" r:id="rId36"/>
    <p:sldId id="302" r:id="rId37"/>
    <p:sldId id="283" r:id="rId38"/>
    <p:sldId id="286" r:id="rId39"/>
    <p:sldId id="303" r:id="rId40"/>
    <p:sldId id="304" r:id="rId41"/>
    <p:sldId id="305" r:id="rId42"/>
    <p:sldId id="306" r:id="rId43"/>
    <p:sldId id="287" r:id="rId44"/>
    <p:sldId id="288" r:id="rId45"/>
    <p:sldId id="289" r:id="rId46"/>
    <p:sldId id="290" r:id="rId47"/>
    <p:sldId id="300" r:id="rId48"/>
    <p:sldId id="301"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6EA63B-2A2D-4295-AC5D-70339B595383}" type="datetimeFigureOut">
              <a:rPr lang="en-US" smtClean="0"/>
              <a:t>11/1/2017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1A9C4C-94E6-4D18-8BE9-825FA263EAE3}" type="slidenum">
              <a:rPr lang="en-US" smtClean="0"/>
              <a:t>‹#›</a:t>
            </a:fld>
            <a:endParaRPr lang="en-US"/>
          </a:p>
        </p:txBody>
      </p:sp>
    </p:spTree>
    <p:extLst>
      <p:ext uri="{BB962C8B-B14F-4D97-AF65-F5344CB8AC3E}">
        <p14:creationId xmlns:p14="http://schemas.microsoft.com/office/powerpoint/2010/main" val="3736009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en.wikipedia.org/wiki/Biological_thermodynamics#cite_note-9"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en.wikipedia.org/wiki/Biological_thermodynamics#cite_note-9"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3250" name="Shape 370"/>
          <p:cNvSpPr>
            <a:spLocks noGrp="1" noRot="1" noChangeAspect="1" noTextEdit="1"/>
          </p:cNvSpPr>
          <p:nvPr>
            <p:ph type="sldImg" idx="2"/>
          </p:nvPr>
        </p:nvSpPr>
        <p:spPr bwMode="auto">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53251" name="Shape 371"/>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smtClean="0"/>
          </a:p>
        </p:txBody>
      </p:sp>
    </p:spTree>
    <p:extLst>
      <p:ext uri="{BB962C8B-B14F-4D97-AF65-F5344CB8AC3E}">
        <p14:creationId xmlns:p14="http://schemas.microsoft.com/office/powerpoint/2010/main" val="2508852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FE6B7143-CE62-4954-A6B0-52F25AC97E86}" type="slidenum">
              <a:rPr lang="en-US" altLang="en-US" smtClean="0">
                <a:latin typeface="Times" panose="02020603050405020304" pitchFamily="18" charset="0"/>
              </a:rPr>
              <a:pPr/>
              <a:t>39</a:t>
            </a:fld>
            <a:endParaRPr lang="en-US" altLang="en-US" smtClean="0">
              <a:latin typeface="Times" panose="02020603050405020304" pitchFamily="18" charset="0"/>
            </a:endParaRPr>
          </a:p>
        </p:txBody>
      </p:sp>
      <p:sp>
        <p:nvSpPr>
          <p:cNvPr id="215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latin typeface="Arial" panose="020B0604020202020204" pitchFamily="34" charset="0"/>
              </a:rPr>
              <a:t>Marvel at the efficiency of biological systems!</a:t>
            </a:r>
          </a:p>
          <a:p>
            <a:pPr eaLnBrk="1" hangingPunct="1"/>
            <a:r>
              <a:rPr lang="en-US" altLang="en-US" smtClean="0">
                <a:latin typeface="Arial" panose="020B0604020202020204" pitchFamily="34" charset="0"/>
              </a:rPr>
              <a:t>Build once = re-use over and over again.</a:t>
            </a:r>
          </a:p>
          <a:p>
            <a:pPr eaLnBrk="1" hangingPunct="1"/>
            <a:r>
              <a:rPr lang="en-US" altLang="en-US" smtClean="0">
                <a:latin typeface="Arial" panose="020B0604020202020204" pitchFamily="34" charset="0"/>
              </a:rPr>
              <a:t>Start with a nucleotide and add phosphates to it to make this high energy molecule that drives the work of life.</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Let’s look at this molecule closer.</a:t>
            </a:r>
          </a:p>
          <a:p>
            <a:pPr eaLnBrk="1" hangingPunct="1"/>
            <a:r>
              <a:rPr lang="en-US" altLang="en-US" smtClean="0">
                <a:latin typeface="Arial" panose="020B0604020202020204" pitchFamily="34" charset="0"/>
              </a:rPr>
              <a:t>Think about putting that Pi on the adenosine-ribose ==&gt; </a:t>
            </a:r>
          </a:p>
          <a:p>
            <a:pPr eaLnBrk="1" hangingPunct="1"/>
            <a:r>
              <a:rPr lang="en-US" altLang="en-US" smtClean="0">
                <a:latin typeface="Arial" panose="020B0604020202020204" pitchFamily="34" charset="0"/>
              </a:rPr>
              <a:t>	</a:t>
            </a:r>
            <a:r>
              <a:rPr lang="en-US" altLang="en-US" b="1" smtClean="0">
                <a:latin typeface="Arial" panose="020B0604020202020204" pitchFamily="34" charset="0"/>
              </a:rPr>
              <a:t>EXERGONIC</a:t>
            </a:r>
            <a:r>
              <a:rPr lang="en-US" altLang="en-US" smtClean="0">
                <a:latin typeface="Arial" panose="020B0604020202020204" pitchFamily="34" charset="0"/>
              </a:rPr>
              <a:t> or </a:t>
            </a:r>
            <a:r>
              <a:rPr lang="en-US" altLang="en-US" b="1" u="sng" smtClean="0">
                <a:latin typeface="Arial" panose="020B0604020202020204" pitchFamily="34" charset="0"/>
              </a:rPr>
              <a:t>ENDERGONIC</a:t>
            </a:r>
            <a:r>
              <a:rPr lang="en-US" altLang="en-US" smtClean="0">
                <a:latin typeface="Arial" panose="020B0604020202020204" pitchFamily="34" charset="0"/>
              </a:rPr>
              <a:t>?</a:t>
            </a:r>
          </a:p>
        </p:txBody>
      </p:sp>
    </p:spTree>
    <p:extLst>
      <p:ext uri="{BB962C8B-B14F-4D97-AF65-F5344CB8AC3E}">
        <p14:creationId xmlns:p14="http://schemas.microsoft.com/office/powerpoint/2010/main" val="1121365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EBE1025F-B5E1-4B91-8347-22D7FCC3C396}" type="slidenum">
              <a:rPr lang="en-US" altLang="en-US" smtClean="0">
                <a:latin typeface="Times" panose="02020603050405020304" pitchFamily="18" charset="0"/>
              </a:rPr>
              <a:pPr/>
              <a:t>40</a:t>
            </a:fld>
            <a:endParaRPr lang="en-US" altLang="en-US" smtClean="0">
              <a:latin typeface="Times" panose="02020603050405020304" pitchFamily="18" charset="0"/>
            </a:endParaRPr>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p:cNvSpPr>
            <a:spLocks noGrp="1" noChangeArrowheads="1"/>
          </p:cNvSpPr>
          <p:nvPr>
            <p:ph type="body" idx="1"/>
          </p:nvPr>
        </p:nvSpPr>
        <p:spPr bwMode="auto">
          <a:xfrm>
            <a:off x="914400" y="4343400"/>
            <a:ext cx="53340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914400" indent="-914400" eaLnBrk="1" hangingPunct="1">
              <a:tabLst>
                <a:tab pos="1147763" algn="l"/>
                <a:tab pos="1536700" algn="l"/>
              </a:tabLst>
            </a:pPr>
            <a:r>
              <a:rPr lang="en-US" altLang="en-US" smtClean="0">
                <a:latin typeface="Arial" panose="020B0604020202020204" pitchFamily="34" charset="0"/>
              </a:rPr>
              <a:t>Not a happy molecule</a:t>
            </a:r>
          </a:p>
          <a:p>
            <a:pPr marL="914400" indent="-914400" eaLnBrk="1" hangingPunct="1">
              <a:tabLst>
                <a:tab pos="1147763" algn="l"/>
                <a:tab pos="1536700" algn="l"/>
              </a:tabLst>
            </a:pPr>
            <a:r>
              <a:rPr lang="en-US" altLang="en-US" b="1" smtClean="0">
                <a:latin typeface="Arial" panose="020B0604020202020204" pitchFamily="34" charset="0"/>
              </a:rPr>
              <a:t>Add 1</a:t>
            </a:r>
            <a:r>
              <a:rPr lang="en-US" altLang="en-US" b="1" baseline="30000" smtClean="0">
                <a:latin typeface="Arial" panose="020B0604020202020204" pitchFamily="34" charset="0"/>
              </a:rPr>
              <a:t>st</a:t>
            </a:r>
            <a:r>
              <a:rPr lang="en-US" altLang="en-US" b="1" smtClean="0">
                <a:latin typeface="Arial" panose="020B0604020202020204" pitchFamily="34" charset="0"/>
              </a:rPr>
              <a:t> Pi</a:t>
            </a:r>
            <a:r>
              <a:rPr lang="en-US" altLang="en-US" smtClean="0">
                <a:latin typeface="Arial" panose="020B0604020202020204" pitchFamily="34" charset="0"/>
              </a:rPr>
              <a:t>	</a:t>
            </a:r>
            <a:r>
              <a:rPr lang="en-US" altLang="en-US" smtClean="0">
                <a:latin typeface="Arial" panose="020B0604020202020204" pitchFamily="34" charset="0"/>
                <a:sym typeface="Wingdings" panose="05000000000000000000" pitchFamily="2" charset="2"/>
              </a:rPr>
              <a:t></a:t>
            </a:r>
            <a:r>
              <a:rPr lang="en-US" altLang="en-US" smtClean="0">
                <a:latin typeface="Arial" panose="020B0604020202020204" pitchFamily="34" charset="0"/>
              </a:rPr>
              <a:t>	Kerplunk!</a:t>
            </a:r>
            <a:br>
              <a:rPr lang="en-US" altLang="en-US" smtClean="0">
                <a:latin typeface="Arial" panose="020B0604020202020204" pitchFamily="34" charset="0"/>
              </a:rPr>
            </a:br>
            <a:r>
              <a:rPr lang="en-US" altLang="en-US" smtClean="0">
                <a:latin typeface="Arial" panose="020B0604020202020204" pitchFamily="34" charset="0"/>
              </a:rPr>
              <a:t>	Big negatively charged functional group</a:t>
            </a:r>
          </a:p>
          <a:p>
            <a:pPr marL="914400" indent="-914400" eaLnBrk="1" hangingPunct="1">
              <a:tabLst>
                <a:tab pos="1147763" algn="l"/>
                <a:tab pos="1536700" algn="l"/>
              </a:tabLst>
            </a:pPr>
            <a:r>
              <a:rPr lang="en-US" altLang="en-US" b="1" smtClean="0">
                <a:latin typeface="Arial" panose="020B0604020202020204" pitchFamily="34" charset="0"/>
              </a:rPr>
              <a:t>Add 2</a:t>
            </a:r>
            <a:r>
              <a:rPr lang="en-US" altLang="en-US" b="1" baseline="30000" smtClean="0">
                <a:latin typeface="Arial" panose="020B0604020202020204" pitchFamily="34" charset="0"/>
              </a:rPr>
              <a:t>nd</a:t>
            </a:r>
            <a:r>
              <a:rPr lang="en-US" altLang="en-US" b="1" smtClean="0">
                <a:latin typeface="Arial" panose="020B0604020202020204" pitchFamily="34" charset="0"/>
              </a:rPr>
              <a:t> Pi</a:t>
            </a:r>
            <a:r>
              <a:rPr lang="en-US" altLang="en-US" smtClean="0">
                <a:latin typeface="Arial" panose="020B0604020202020204" pitchFamily="34" charset="0"/>
              </a:rPr>
              <a:t> 	</a:t>
            </a:r>
            <a:r>
              <a:rPr lang="en-US" altLang="en-US" smtClean="0">
                <a:latin typeface="Arial" panose="020B0604020202020204" pitchFamily="34" charset="0"/>
                <a:sym typeface="Wingdings" panose="05000000000000000000" pitchFamily="2" charset="2"/>
              </a:rPr>
              <a:t></a:t>
            </a:r>
            <a:r>
              <a:rPr lang="en-US" altLang="en-US" smtClean="0">
                <a:latin typeface="Arial" panose="020B0604020202020204" pitchFamily="34" charset="0"/>
              </a:rPr>
              <a:t>	EASY or DIFFICULT to add?</a:t>
            </a:r>
            <a:br>
              <a:rPr lang="en-US" altLang="en-US" smtClean="0">
                <a:latin typeface="Arial" panose="020B0604020202020204" pitchFamily="34" charset="0"/>
              </a:rPr>
            </a:br>
            <a:r>
              <a:rPr lang="en-US" altLang="en-US" smtClean="0">
                <a:latin typeface="Arial" panose="020B0604020202020204" pitchFamily="34" charset="0"/>
              </a:rPr>
              <a:t>	</a:t>
            </a:r>
            <a:r>
              <a:rPr lang="en-US" altLang="en-US" b="1" smtClean="0">
                <a:latin typeface="Arial" panose="020B0604020202020204" pitchFamily="34" charset="0"/>
              </a:rPr>
              <a:t>DIFFICULT</a:t>
            </a:r>
            <a:r>
              <a:rPr lang="en-US" altLang="en-US" smtClean="0">
                <a:latin typeface="Arial" panose="020B0604020202020204" pitchFamily="34" charset="0"/>
                <a:sym typeface="Wingdings" panose="05000000000000000000" pitchFamily="2" charset="2"/>
              </a:rPr>
              <a:t></a:t>
            </a:r>
            <a:r>
              <a:rPr lang="en-US" altLang="en-US" smtClean="0">
                <a:latin typeface="Arial" panose="020B0604020202020204" pitchFamily="34" charset="0"/>
              </a:rPr>
              <a:t> takes energy to add </a:t>
            </a:r>
            <a:r>
              <a:rPr lang="en-US" altLang="en-US" smtClean="0">
                <a:latin typeface="Arial" panose="020B0604020202020204" pitchFamily="34" charset="0"/>
                <a:sym typeface="Wingdings" panose="05000000000000000000" pitchFamily="2" charset="2"/>
              </a:rPr>
              <a:t>=</a:t>
            </a:r>
            <a:r>
              <a:rPr lang="en-US" altLang="en-US" smtClean="0">
                <a:latin typeface="Arial" panose="020B0604020202020204" pitchFamily="34" charset="0"/>
              </a:rPr>
              <a:t> same charges repel </a:t>
            </a:r>
            <a:br>
              <a:rPr lang="en-US" altLang="en-US" smtClean="0">
                <a:latin typeface="Arial" panose="020B0604020202020204" pitchFamily="34" charset="0"/>
              </a:rPr>
            </a:br>
            <a:r>
              <a:rPr lang="en-US" altLang="en-US" smtClean="0">
                <a:latin typeface="Arial" panose="020B0604020202020204" pitchFamily="34" charset="0"/>
                <a:sym typeface="Wingdings" panose="05000000000000000000" pitchFamily="2" charset="2"/>
              </a:rPr>
              <a:t></a:t>
            </a:r>
            <a:r>
              <a:rPr lang="en-US" altLang="en-US" smtClean="0">
                <a:latin typeface="Arial" panose="020B0604020202020204" pitchFamily="34" charset="0"/>
              </a:rPr>
              <a:t>	Is it STABLE or UNSTABLE?</a:t>
            </a:r>
            <a:br>
              <a:rPr lang="en-US" altLang="en-US" smtClean="0">
                <a:latin typeface="Arial" panose="020B0604020202020204" pitchFamily="34" charset="0"/>
              </a:rPr>
            </a:br>
            <a:r>
              <a:rPr lang="en-US" altLang="en-US" smtClean="0">
                <a:latin typeface="Arial" panose="020B0604020202020204" pitchFamily="34" charset="0"/>
              </a:rPr>
              <a:t>	</a:t>
            </a:r>
            <a:r>
              <a:rPr lang="en-US" altLang="en-US" b="1" smtClean="0">
                <a:latin typeface="Arial" panose="020B0604020202020204" pitchFamily="34" charset="0"/>
              </a:rPr>
              <a:t>UNSTABLE</a:t>
            </a:r>
            <a:r>
              <a:rPr lang="en-US" altLang="en-US" smtClean="0">
                <a:latin typeface="Arial" panose="020B0604020202020204" pitchFamily="34" charset="0"/>
              </a:rPr>
              <a:t> = 2 negatively charged functional groups not 	strongly bonded to each other</a:t>
            </a:r>
            <a:br>
              <a:rPr lang="en-US" altLang="en-US" smtClean="0">
                <a:latin typeface="Arial" panose="020B0604020202020204" pitchFamily="34" charset="0"/>
              </a:rPr>
            </a:br>
            <a:r>
              <a:rPr lang="en-US" altLang="en-US" smtClean="0">
                <a:latin typeface="Arial" panose="020B0604020202020204" pitchFamily="34" charset="0"/>
              </a:rPr>
              <a:t>	So if it releases Pi </a:t>
            </a:r>
            <a:r>
              <a:rPr lang="en-US" altLang="en-US" smtClean="0">
                <a:latin typeface="Arial" panose="020B0604020202020204" pitchFamily="34" charset="0"/>
                <a:sym typeface="Wingdings" panose="05000000000000000000" pitchFamily="2" charset="2"/>
              </a:rPr>
              <a:t></a:t>
            </a:r>
            <a:r>
              <a:rPr lang="en-US" altLang="en-US" smtClean="0">
                <a:latin typeface="Arial" panose="020B0604020202020204" pitchFamily="34" charset="0"/>
              </a:rPr>
              <a:t> releases ENERGY</a:t>
            </a:r>
          </a:p>
          <a:p>
            <a:pPr marL="914400" indent="-914400" eaLnBrk="1" hangingPunct="1">
              <a:tabLst>
                <a:tab pos="1147763" algn="l"/>
                <a:tab pos="1536700" algn="l"/>
              </a:tabLst>
            </a:pPr>
            <a:r>
              <a:rPr lang="en-US" altLang="en-US" b="1" smtClean="0">
                <a:latin typeface="Arial" panose="020B0604020202020204" pitchFamily="34" charset="0"/>
              </a:rPr>
              <a:t>Add 3</a:t>
            </a:r>
            <a:r>
              <a:rPr lang="en-US" altLang="en-US" b="1" baseline="30000" smtClean="0">
                <a:latin typeface="Arial" panose="020B0604020202020204" pitchFamily="34" charset="0"/>
              </a:rPr>
              <a:t>rd</a:t>
            </a:r>
            <a:r>
              <a:rPr lang="en-US" altLang="en-US" b="1" smtClean="0">
                <a:latin typeface="Arial" panose="020B0604020202020204" pitchFamily="34" charset="0"/>
              </a:rPr>
              <a:t> Pi</a:t>
            </a:r>
            <a:r>
              <a:rPr lang="en-US" altLang="en-US" smtClean="0">
                <a:latin typeface="Arial" panose="020B0604020202020204" pitchFamily="34" charset="0"/>
              </a:rPr>
              <a:t>	</a:t>
            </a:r>
            <a:r>
              <a:rPr lang="en-US" altLang="en-US" smtClean="0">
                <a:latin typeface="Arial" panose="020B0604020202020204" pitchFamily="34" charset="0"/>
                <a:sym typeface="Wingdings" panose="05000000000000000000" pitchFamily="2" charset="2"/>
              </a:rPr>
              <a:t></a:t>
            </a:r>
            <a:r>
              <a:rPr lang="en-US" altLang="en-US" smtClean="0">
                <a:latin typeface="Arial" panose="020B0604020202020204" pitchFamily="34" charset="0"/>
              </a:rPr>
              <a:t>	MORE or LESS UNSTABLE?</a:t>
            </a:r>
            <a:br>
              <a:rPr lang="en-US" altLang="en-US" smtClean="0">
                <a:latin typeface="Arial" panose="020B0604020202020204" pitchFamily="34" charset="0"/>
              </a:rPr>
            </a:br>
            <a:r>
              <a:rPr lang="en-US" altLang="en-US" smtClean="0">
                <a:latin typeface="Arial" panose="020B0604020202020204" pitchFamily="34" charset="0"/>
              </a:rPr>
              <a:t>	</a:t>
            </a:r>
            <a:r>
              <a:rPr lang="en-US" altLang="en-US" b="1" smtClean="0">
                <a:latin typeface="Arial" panose="020B0604020202020204" pitchFamily="34" charset="0"/>
              </a:rPr>
              <a:t>MORE</a:t>
            </a:r>
            <a:r>
              <a:rPr lang="en-US" altLang="en-US" smtClean="0">
                <a:latin typeface="Arial" panose="020B0604020202020204" pitchFamily="34" charset="0"/>
              </a:rPr>
              <a:t> = like an unstable currency</a:t>
            </a:r>
            <a:br>
              <a:rPr lang="en-US" altLang="en-US" smtClean="0">
                <a:latin typeface="Arial" panose="020B0604020202020204" pitchFamily="34" charset="0"/>
              </a:rPr>
            </a:br>
            <a:r>
              <a:rPr lang="en-US" altLang="en-US" smtClean="0">
                <a:latin typeface="Arial" panose="020B0604020202020204" pitchFamily="34" charset="0"/>
              </a:rPr>
              <a:t>	 • Hot stuff!</a:t>
            </a:r>
            <a:br>
              <a:rPr lang="en-US" altLang="en-US" smtClean="0">
                <a:latin typeface="Arial" panose="020B0604020202020204" pitchFamily="34" charset="0"/>
              </a:rPr>
            </a:br>
            <a:r>
              <a:rPr lang="en-US" altLang="en-US" smtClean="0">
                <a:latin typeface="Arial" panose="020B0604020202020204" pitchFamily="34" charset="0"/>
              </a:rPr>
              <a:t>	 • Doesn’t stick around </a:t>
            </a:r>
            <a:br>
              <a:rPr lang="en-US" altLang="en-US" smtClean="0">
                <a:latin typeface="Arial" panose="020B0604020202020204" pitchFamily="34" charset="0"/>
              </a:rPr>
            </a:br>
            <a:r>
              <a:rPr lang="en-US" altLang="en-US" smtClean="0">
                <a:latin typeface="Arial" panose="020B0604020202020204" pitchFamily="34" charset="0"/>
              </a:rPr>
              <a:t>	 • Can’t store it up</a:t>
            </a:r>
            <a:br>
              <a:rPr lang="en-US" altLang="en-US" smtClean="0">
                <a:latin typeface="Arial" panose="020B0604020202020204" pitchFamily="34" charset="0"/>
              </a:rPr>
            </a:br>
            <a:r>
              <a:rPr lang="en-US" altLang="en-US" smtClean="0">
                <a:latin typeface="Arial" panose="020B0604020202020204" pitchFamily="34" charset="0"/>
              </a:rPr>
              <a:t>	 • Dangerous to store = wants to give its Pi to anything</a:t>
            </a:r>
          </a:p>
        </p:txBody>
      </p:sp>
    </p:spTree>
    <p:extLst>
      <p:ext uri="{BB962C8B-B14F-4D97-AF65-F5344CB8AC3E}">
        <p14:creationId xmlns:p14="http://schemas.microsoft.com/office/powerpoint/2010/main" val="1764914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56BCF1BF-FAB5-42EF-9217-9DF5B7F65961}" type="slidenum">
              <a:rPr lang="en-US" altLang="en-US" smtClean="0">
                <a:latin typeface="Times" panose="02020603050405020304" pitchFamily="18" charset="0"/>
              </a:rPr>
              <a:pPr/>
              <a:t>41</a:t>
            </a:fld>
            <a:endParaRPr lang="en-US" altLang="en-US" smtClean="0">
              <a:latin typeface="Times" panose="02020603050405020304" pitchFamily="18" charset="0"/>
            </a:endParaRPr>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latin typeface="Arial" panose="020B0604020202020204" pitchFamily="34" charset="0"/>
              </a:rPr>
              <a:t>How does ATP transfer energy?</a:t>
            </a:r>
          </a:p>
          <a:p>
            <a:pPr eaLnBrk="1" hangingPunct="1"/>
            <a:r>
              <a:rPr lang="en-US" altLang="en-US" smtClean="0">
                <a:latin typeface="Arial" panose="020B0604020202020204" pitchFamily="34" charset="0"/>
              </a:rPr>
              <a:t>By phosphorylating </a:t>
            </a:r>
          </a:p>
          <a:p>
            <a:pPr eaLnBrk="1" hangingPunct="1"/>
            <a:r>
              <a:rPr lang="en-US" altLang="en-US" smtClean="0">
                <a:latin typeface="Arial" panose="020B0604020202020204" pitchFamily="34" charset="0"/>
              </a:rPr>
              <a:t>Think of the 3rd Pi as the bad boyfriend ATP tries to dump off on someone else = phosphorylating </a:t>
            </a:r>
          </a:p>
          <a:p>
            <a:pPr eaLnBrk="1" hangingPunct="1"/>
            <a:r>
              <a:rPr lang="en-US" altLang="en-US" smtClean="0">
                <a:latin typeface="Arial" panose="020B0604020202020204" pitchFamily="34" charset="0"/>
              </a:rPr>
              <a:t>How does phosphorylating provide energy?</a:t>
            </a:r>
          </a:p>
          <a:p>
            <a:pPr eaLnBrk="1" hangingPunct="1"/>
            <a:r>
              <a:rPr lang="en-US" altLang="en-US" smtClean="0">
                <a:latin typeface="Arial" panose="020B0604020202020204" pitchFamily="34" charset="0"/>
              </a:rPr>
              <a:t>Pi is very electronegative. Got lots of OXYGEN!! OXYGEN is very electronegative. Steals e’s from other atoms in the molecule it is bonded to. As e’s fall to electronegative atom, they release energy.</a:t>
            </a:r>
          </a:p>
          <a:p>
            <a:pPr eaLnBrk="1" hangingPunct="1"/>
            <a:r>
              <a:rPr lang="en-US" altLang="en-US" smtClean="0">
                <a:latin typeface="Arial" panose="020B0604020202020204" pitchFamily="34" charset="0"/>
              </a:rPr>
              <a:t>Makes the other molecule “unhappy” = unstable. Starts looking for a better partner to bond to. Pi is again the bad boyfriend you want to dump.</a:t>
            </a:r>
          </a:p>
          <a:p>
            <a:pPr eaLnBrk="1" hangingPunct="1"/>
            <a:r>
              <a:rPr lang="en-US" altLang="en-US" smtClean="0">
                <a:latin typeface="Arial" panose="020B0604020202020204" pitchFamily="34" charset="0"/>
              </a:rPr>
              <a:t>You’ve got to find someone else to give him away to. You give him away and then bond with someone new that makes you happier (monomers get together).</a:t>
            </a:r>
          </a:p>
          <a:p>
            <a:pPr eaLnBrk="1" hangingPunct="1"/>
            <a:r>
              <a:rPr lang="en-US" altLang="en-US" smtClean="0">
                <a:latin typeface="Arial" panose="020B0604020202020204" pitchFamily="34" charset="0"/>
              </a:rPr>
              <a:t>Eventually the bad boyfriend gets dumped and goes off alone into the cytoplasm as a free agent = free Pi.</a:t>
            </a:r>
          </a:p>
        </p:txBody>
      </p:sp>
    </p:spTree>
    <p:extLst>
      <p:ext uri="{BB962C8B-B14F-4D97-AF65-F5344CB8AC3E}">
        <p14:creationId xmlns:p14="http://schemas.microsoft.com/office/powerpoint/2010/main" val="1709876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5EB1CCE9-795D-4B1F-AB4F-4AC4A111FD05}" type="slidenum">
              <a:rPr lang="en-US" altLang="en-US" smtClean="0">
                <a:latin typeface="Times" panose="02020603050405020304" pitchFamily="18" charset="0"/>
              </a:rPr>
              <a:pPr/>
              <a:t>42</a:t>
            </a:fld>
            <a:endParaRPr lang="en-US" altLang="en-US" smtClean="0">
              <a:latin typeface="Times" panose="02020603050405020304" pitchFamily="18" charset="0"/>
            </a:endParaRPr>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xfrm>
            <a:off x="914400" y="4343400"/>
            <a:ext cx="53340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254125" indent="-1254125" eaLnBrk="1" hangingPunct="1">
              <a:tabLst>
                <a:tab pos="2006600" algn="l"/>
              </a:tabLst>
            </a:pPr>
            <a:endParaRPr lang="en-US" altLang="en-US" sz="1000" b="1" smtClean="0">
              <a:latin typeface="Arial" panose="020B0604020202020204" pitchFamily="34" charset="0"/>
            </a:endParaRPr>
          </a:p>
        </p:txBody>
      </p:sp>
    </p:spTree>
    <p:extLst>
      <p:ext uri="{BB962C8B-B14F-4D97-AF65-F5344CB8AC3E}">
        <p14:creationId xmlns:p14="http://schemas.microsoft.com/office/powerpoint/2010/main" val="3903061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Chemical reactions can be </a:t>
            </a:r>
            <a:r>
              <a:rPr lang="ja-JP" altLang="en-US" smtClean="0"/>
              <a:t>“</a:t>
            </a:r>
            <a:r>
              <a:rPr lang="en-US" altLang="ja-JP" smtClean="0"/>
              <a:t>coupled</a:t>
            </a:r>
            <a:r>
              <a:rPr lang="ja-JP" altLang="en-US" smtClean="0"/>
              <a:t>”</a:t>
            </a:r>
            <a:r>
              <a:rPr lang="en-US" altLang="ja-JP" smtClean="0"/>
              <a:t> together if they share intermediates. In this case, the overall Gibbs Free Energy change is simply the sum of the ∆G values for each reaction. Therefore, an unfavorable reaction (positive ∆G1) can be driven by a second, highly favorable reaction (negative ∆G2 where the magnitude of ∆G2 &gt; magnitude of ∆G1). For example, the reaction of glucose with fructose to form sucrose has a ∆G value of +5.5 kcal/mole. Therefore, this reaction will not occur spontaneously. The breakdown of ATP to form ADP and inorganic phosphate has a ∆G value of -7.3 kcal/mole. These two reactions can be coupled together, so that glucose binds with ATP to form glucose-1-phosphate and ADP. The glucose-1-phosphate is then able to bond with fructose yielding sucrose and inorganic phosphate. The ∆G value of the coupled reaction is -1.8 kcal/mole, indicating that the reaction will occur spontaneously. This principle of coupling reactions to alter the change in Gibbs Free Energy is the basic principle behind all enzymatic action in biological organisms.</a:t>
            </a:r>
            <a:r>
              <a:rPr lang="en-US" altLang="ja-JP" baseline="30000" smtClean="0">
                <a:hlinkClick r:id="rId3"/>
              </a:rPr>
              <a:t>[10</a:t>
            </a:r>
            <a:endParaRPr lang="en-US" altLang="ja-JP" baseline="30000" smtClean="0"/>
          </a:p>
          <a:p>
            <a:pPr eaLnBrk="1" hangingPunct="1">
              <a:spcBef>
                <a:spcPct val="0"/>
              </a:spcBef>
            </a:pPr>
            <a:endParaRPr lang="en-US" altLang="en-US" baseline="30000" smtClean="0"/>
          </a:p>
          <a:p>
            <a:pPr eaLnBrk="1" hangingPunct="1">
              <a:spcBef>
                <a:spcPct val="0"/>
              </a:spcBef>
            </a:pPr>
            <a:r>
              <a:rPr lang="en-US" altLang="en-US" smtClean="0"/>
              <a:t>For a reaction that is not spontaneous Δ</a:t>
            </a:r>
            <a:r>
              <a:rPr lang="en-US" altLang="en-US" i="1" smtClean="0"/>
              <a:t>G</a:t>
            </a:r>
            <a:r>
              <a:rPr lang="en-US" altLang="en-US" smtClean="0"/>
              <a:t> is positive. This means that work must be done on the system (through some outside intervention) to force the non-spontaneous reaction to occur. The minimum work that must be done is given by Δ</a:t>
            </a:r>
            <a:r>
              <a:rPr lang="en-US" altLang="en-US" i="1" smtClean="0"/>
              <a:t>G</a:t>
            </a:r>
            <a:r>
              <a:rPr lang="en-US" altLang="en-US" smtClean="0"/>
              <a:t>. This tells us that in order to create order in the universe, our bodies must somehow do work to force non-spontaneous reactions to occur. Our bodies do this by consuming fuel that, when oxidized, provides excess Gibbs free energy with which to do work. By combining the oxygen we breathe with the food we eat, we can generate excess Gibbs free energy to force otherwise non-spontaneous reactions to occur.</a:t>
            </a:r>
            <a:endParaRPr lang="en-US" altLang="en-US" baseline="30000"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361E050F-5D1A-40E2-B2CD-29B2E96A6F14}" type="slidenum">
              <a:rPr lang="en-US" altLang="en-US" smtClean="0"/>
              <a:pPr>
                <a:spcBef>
                  <a:spcPct val="0"/>
                </a:spcBef>
              </a:pPr>
              <a:t>47</a:t>
            </a:fld>
            <a:endParaRPr lang="en-US" altLang="en-US" smtClean="0"/>
          </a:p>
        </p:txBody>
      </p:sp>
    </p:spTree>
    <p:extLst>
      <p:ext uri="{BB962C8B-B14F-4D97-AF65-F5344CB8AC3E}">
        <p14:creationId xmlns:p14="http://schemas.microsoft.com/office/powerpoint/2010/main" val="1898710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Chemical reactions can be </a:t>
            </a:r>
            <a:r>
              <a:rPr lang="ja-JP" altLang="en-US" smtClean="0"/>
              <a:t>“</a:t>
            </a:r>
            <a:r>
              <a:rPr lang="en-US" altLang="ja-JP" smtClean="0"/>
              <a:t>coupled</a:t>
            </a:r>
            <a:r>
              <a:rPr lang="ja-JP" altLang="en-US" smtClean="0"/>
              <a:t>”</a:t>
            </a:r>
            <a:r>
              <a:rPr lang="en-US" altLang="ja-JP" smtClean="0"/>
              <a:t> together if they share intermediates. In this case, the overall Gibbs Free Energy change is simply the sum of the ∆G values for each reaction. Therefore, an unfavorable reaction (positive ∆G1) can be driven by a second, highly favorable reaction (negative ∆G2 where the magnitude of ∆G2 &gt; magnitude of ∆G1). For example, the reaction of glucose with fructose to form sucrose has a ∆G value of +5.5 kcal/mole. Therefore, this reaction will not occur spontaneously. The breakdown of ATP to form ADP and inorganic phosphate has a ∆G value of -7.3 kcal/mole. These two reactions can be coupled together, so that glucose binds with ATP to form glucose-1-phosphate and ADP. The glucose-1-phosphate is then able to bond with fructose yielding sucrose and inorganic phosphate. The ∆G value of the coupled reaction is -1.8 kcal/mole, indicating that the reaction will occur spontaneously. This principle of coupling reactions to alter the change in Gibbs Free Energy is the basic principle behind all enzymatic action in biological organisms.</a:t>
            </a:r>
            <a:r>
              <a:rPr lang="en-US" altLang="ja-JP" baseline="30000" smtClean="0">
                <a:hlinkClick r:id="rId3"/>
              </a:rPr>
              <a:t>[10</a:t>
            </a:r>
            <a:endParaRPr lang="en-US" altLang="ja-JP" baseline="30000" smtClean="0"/>
          </a:p>
          <a:p>
            <a:pPr eaLnBrk="1" hangingPunct="1">
              <a:spcBef>
                <a:spcPct val="0"/>
              </a:spcBef>
            </a:pPr>
            <a:endParaRPr lang="en-US" altLang="en-US" baseline="30000" smtClean="0"/>
          </a:p>
          <a:p>
            <a:pPr eaLnBrk="1" hangingPunct="1">
              <a:spcBef>
                <a:spcPct val="0"/>
              </a:spcBef>
            </a:pPr>
            <a:r>
              <a:rPr lang="en-US" altLang="en-US" smtClean="0"/>
              <a:t>For a reaction that is not spontaneous Δ</a:t>
            </a:r>
            <a:r>
              <a:rPr lang="en-US" altLang="en-US" i="1" smtClean="0"/>
              <a:t>G</a:t>
            </a:r>
            <a:r>
              <a:rPr lang="en-US" altLang="en-US" smtClean="0"/>
              <a:t> is positive. This means that work must be done on the system (through some outside intervention) to force the non-spontaneous reaction to occur. The minimum work that must be done is given by Δ</a:t>
            </a:r>
            <a:r>
              <a:rPr lang="en-US" altLang="en-US" i="1" smtClean="0"/>
              <a:t>G</a:t>
            </a:r>
            <a:r>
              <a:rPr lang="en-US" altLang="en-US" smtClean="0"/>
              <a:t>. This tells us that in order to create order in the universe, our bodies must somehow do work to force non-spontaneous reactions to occur. Our bodies do this by consuming fuel that, when oxidized, provides excess Gibbs free energy with which to do work. By combining the oxygen we breathe with the food we eat, we can generate excess Gibbs free energy to force otherwise non-spontaneous reactions to occur.</a:t>
            </a:r>
            <a:endParaRPr lang="en-US" altLang="en-US" baseline="30000"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9688F9B-6A23-4AEE-8920-FD0E1160E4D6}" type="slidenum">
              <a:rPr lang="en-US" altLang="en-US" smtClean="0"/>
              <a:pPr>
                <a:spcBef>
                  <a:spcPct val="0"/>
                </a:spcBef>
              </a:pPr>
              <a:t>48</a:t>
            </a:fld>
            <a:endParaRPr lang="en-US" altLang="en-US" smtClean="0"/>
          </a:p>
        </p:txBody>
      </p:sp>
    </p:spTree>
    <p:extLst>
      <p:ext uri="{BB962C8B-B14F-4D97-AF65-F5344CB8AC3E}">
        <p14:creationId xmlns:p14="http://schemas.microsoft.com/office/powerpoint/2010/main" val="465088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14E08C-C404-4AE9-B9B6-3ACC86E9C148}"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2D989-9F57-410A-A687-19410A36C3F2}" type="slidenum">
              <a:rPr lang="en-US" smtClean="0"/>
              <a:t>‹#›</a:t>
            </a:fld>
            <a:endParaRPr lang="en-US"/>
          </a:p>
        </p:txBody>
      </p:sp>
    </p:spTree>
    <p:extLst>
      <p:ext uri="{BB962C8B-B14F-4D97-AF65-F5344CB8AC3E}">
        <p14:creationId xmlns:p14="http://schemas.microsoft.com/office/powerpoint/2010/main" val="3299013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14E08C-C404-4AE9-B9B6-3ACC86E9C148}"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2D989-9F57-410A-A687-19410A36C3F2}" type="slidenum">
              <a:rPr lang="en-US" smtClean="0"/>
              <a:t>‹#›</a:t>
            </a:fld>
            <a:endParaRPr lang="en-US"/>
          </a:p>
        </p:txBody>
      </p:sp>
    </p:spTree>
    <p:extLst>
      <p:ext uri="{BB962C8B-B14F-4D97-AF65-F5344CB8AC3E}">
        <p14:creationId xmlns:p14="http://schemas.microsoft.com/office/powerpoint/2010/main" val="1441345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14E08C-C404-4AE9-B9B6-3ACC86E9C148}"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2D989-9F57-410A-A687-19410A36C3F2}" type="slidenum">
              <a:rPr lang="en-US" smtClean="0"/>
              <a:t>‹#›</a:t>
            </a:fld>
            <a:endParaRPr lang="en-US"/>
          </a:p>
        </p:txBody>
      </p:sp>
    </p:spTree>
    <p:extLst>
      <p:ext uri="{BB962C8B-B14F-4D97-AF65-F5344CB8AC3E}">
        <p14:creationId xmlns:p14="http://schemas.microsoft.com/office/powerpoint/2010/main" val="1064384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sp>
        <p:nvSpPr>
          <p:cNvPr id="4" name="Shape 21"/>
          <p:cNvSpPr>
            <a:spLocks noChangeArrowheads="1"/>
          </p:cNvSpPr>
          <p:nvPr/>
        </p:nvSpPr>
        <p:spPr bwMode="auto">
          <a:xfrm>
            <a:off x="0" y="6727826"/>
            <a:ext cx="12192000" cy="13017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endParaRPr lang="en-US" altLang="en-US" sz="1800"/>
          </a:p>
        </p:txBody>
      </p:sp>
      <p:sp>
        <p:nvSpPr>
          <p:cNvPr id="22" name="Shape 22"/>
          <p:cNvSpPr txBox="1">
            <a:spLocks noGrp="1"/>
          </p:cNvSpPr>
          <p:nvPr>
            <p:ph type="title"/>
          </p:nvPr>
        </p:nvSpPr>
        <p:spPr>
          <a:xfrm>
            <a:off x="415600" y="421233"/>
            <a:ext cx="11360800" cy="1108400"/>
          </a:xfrm>
          <a:prstGeom prst="rect">
            <a:avLst/>
          </a:prstGeom>
        </p:spPr>
        <p:txBody>
          <a:bodyPr lIns="91425" tIns="91425" rIns="91425" bIns="91425" anchor="b"/>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415600" y="1633633"/>
            <a:ext cx="11360800" cy="4472000"/>
          </a:xfrm>
          <a:prstGeom prst="rect">
            <a:avLst/>
          </a:prstGeom>
        </p:spPr>
        <p:txBody>
          <a:bodyPr lIns="91425" tIns="91425" rIns="91425" b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5" name="Shape 24"/>
          <p:cNvSpPr txBox="1">
            <a:spLocks noGrp="1"/>
          </p:cNvSpPr>
          <p:nvPr>
            <p:ph type="sldNum" idx="10"/>
          </p:nvPr>
        </p:nvSpPr>
        <p:spPr>
          <a:xfrm>
            <a:off x="11296651" y="6218239"/>
            <a:ext cx="732367" cy="523875"/>
          </a:xfrm>
        </p:spPr>
        <p:txBody>
          <a:bodyPr lIns="91425" tIns="91425" rIns="91425" bIns="91425">
            <a:noAutofit/>
          </a:bodyPr>
          <a:lstStyle>
            <a:lvl1pPr>
              <a:spcBef>
                <a:spcPts val="0"/>
              </a:spcBef>
              <a:defRPr smtClean="0"/>
            </a:lvl1pPr>
          </a:lstStyle>
          <a:p>
            <a:pPr>
              <a:defRPr/>
            </a:pPr>
            <a:fld id="{691861A6-8FB2-463B-A0D3-1622A8B7084A}" type="slidenum">
              <a:rPr lang="en"/>
              <a:pPr>
                <a:defRPr/>
              </a:pPr>
              <a:t>‹#›</a:t>
            </a:fld>
            <a:endParaRPr lang="en"/>
          </a:p>
        </p:txBody>
      </p:sp>
    </p:spTree>
    <p:extLst>
      <p:ext uri="{BB962C8B-B14F-4D97-AF65-F5344CB8AC3E}">
        <p14:creationId xmlns:p14="http://schemas.microsoft.com/office/powerpoint/2010/main" val="258070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14E08C-C404-4AE9-B9B6-3ACC86E9C148}"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2D989-9F57-410A-A687-19410A36C3F2}" type="slidenum">
              <a:rPr lang="en-US" smtClean="0"/>
              <a:t>‹#›</a:t>
            </a:fld>
            <a:endParaRPr lang="en-US"/>
          </a:p>
        </p:txBody>
      </p:sp>
    </p:spTree>
    <p:extLst>
      <p:ext uri="{BB962C8B-B14F-4D97-AF65-F5344CB8AC3E}">
        <p14:creationId xmlns:p14="http://schemas.microsoft.com/office/powerpoint/2010/main" val="943063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714E08C-C404-4AE9-B9B6-3ACC86E9C148}"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2D989-9F57-410A-A687-19410A36C3F2}" type="slidenum">
              <a:rPr lang="en-US" smtClean="0"/>
              <a:t>‹#›</a:t>
            </a:fld>
            <a:endParaRPr lang="en-US"/>
          </a:p>
        </p:txBody>
      </p:sp>
    </p:spTree>
    <p:extLst>
      <p:ext uri="{BB962C8B-B14F-4D97-AF65-F5344CB8AC3E}">
        <p14:creationId xmlns:p14="http://schemas.microsoft.com/office/powerpoint/2010/main" val="2197632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14E08C-C404-4AE9-B9B6-3ACC86E9C148}" type="datetimeFigureOut">
              <a:rPr lang="en-US" smtClean="0"/>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F2D989-9F57-410A-A687-19410A36C3F2}" type="slidenum">
              <a:rPr lang="en-US" smtClean="0"/>
              <a:t>‹#›</a:t>
            </a:fld>
            <a:endParaRPr lang="en-US"/>
          </a:p>
        </p:txBody>
      </p:sp>
    </p:spTree>
    <p:extLst>
      <p:ext uri="{BB962C8B-B14F-4D97-AF65-F5344CB8AC3E}">
        <p14:creationId xmlns:p14="http://schemas.microsoft.com/office/powerpoint/2010/main" val="2705794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14E08C-C404-4AE9-B9B6-3ACC86E9C148}" type="datetimeFigureOut">
              <a:rPr lang="en-US" smtClean="0"/>
              <a:t>11/1/2017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F2D989-9F57-410A-A687-19410A36C3F2}" type="slidenum">
              <a:rPr lang="en-US" smtClean="0"/>
              <a:t>‹#›</a:t>
            </a:fld>
            <a:endParaRPr lang="en-US"/>
          </a:p>
        </p:txBody>
      </p:sp>
    </p:spTree>
    <p:extLst>
      <p:ext uri="{BB962C8B-B14F-4D97-AF65-F5344CB8AC3E}">
        <p14:creationId xmlns:p14="http://schemas.microsoft.com/office/powerpoint/2010/main" val="3261211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14E08C-C404-4AE9-B9B6-3ACC86E9C148}" type="datetimeFigureOut">
              <a:rPr lang="en-US" smtClean="0"/>
              <a:t>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F2D989-9F57-410A-A687-19410A36C3F2}" type="slidenum">
              <a:rPr lang="en-US" smtClean="0"/>
              <a:t>‹#›</a:t>
            </a:fld>
            <a:endParaRPr lang="en-US"/>
          </a:p>
        </p:txBody>
      </p:sp>
    </p:spTree>
    <p:extLst>
      <p:ext uri="{BB962C8B-B14F-4D97-AF65-F5344CB8AC3E}">
        <p14:creationId xmlns:p14="http://schemas.microsoft.com/office/powerpoint/2010/main" val="2688440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14E08C-C404-4AE9-B9B6-3ACC86E9C148}" type="datetimeFigureOut">
              <a:rPr lang="en-US" smtClean="0"/>
              <a:t>11/1/2017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F2D989-9F57-410A-A687-19410A36C3F2}" type="slidenum">
              <a:rPr lang="en-US" smtClean="0"/>
              <a:t>‹#›</a:t>
            </a:fld>
            <a:endParaRPr lang="en-US"/>
          </a:p>
        </p:txBody>
      </p:sp>
    </p:spTree>
    <p:extLst>
      <p:ext uri="{BB962C8B-B14F-4D97-AF65-F5344CB8AC3E}">
        <p14:creationId xmlns:p14="http://schemas.microsoft.com/office/powerpoint/2010/main" val="2775942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714E08C-C404-4AE9-B9B6-3ACC86E9C148}" type="datetimeFigureOut">
              <a:rPr lang="en-US" smtClean="0"/>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F2D989-9F57-410A-A687-19410A36C3F2}" type="slidenum">
              <a:rPr lang="en-US" smtClean="0"/>
              <a:t>‹#›</a:t>
            </a:fld>
            <a:endParaRPr lang="en-US"/>
          </a:p>
        </p:txBody>
      </p:sp>
    </p:spTree>
    <p:extLst>
      <p:ext uri="{BB962C8B-B14F-4D97-AF65-F5344CB8AC3E}">
        <p14:creationId xmlns:p14="http://schemas.microsoft.com/office/powerpoint/2010/main" val="1251811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714E08C-C404-4AE9-B9B6-3ACC86E9C148}" type="datetimeFigureOut">
              <a:rPr lang="en-US" smtClean="0"/>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F2D989-9F57-410A-A687-19410A36C3F2}" type="slidenum">
              <a:rPr lang="en-US" smtClean="0"/>
              <a:t>‹#›</a:t>
            </a:fld>
            <a:endParaRPr lang="en-US"/>
          </a:p>
        </p:txBody>
      </p:sp>
    </p:spTree>
    <p:extLst>
      <p:ext uri="{BB962C8B-B14F-4D97-AF65-F5344CB8AC3E}">
        <p14:creationId xmlns:p14="http://schemas.microsoft.com/office/powerpoint/2010/main" val="3310638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14E08C-C404-4AE9-B9B6-3ACC86E9C148}" type="datetimeFigureOut">
              <a:rPr lang="en-US" smtClean="0"/>
              <a:t>11/1/2017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F2D989-9F57-410A-A687-19410A36C3F2}" type="slidenum">
              <a:rPr lang="en-US" smtClean="0"/>
              <a:t>‹#›</a:t>
            </a:fld>
            <a:endParaRPr lang="en-US"/>
          </a:p>
        </p:txBody>
      </p:sp>
    </p:spTree>
    <p:extLst>
      <p:ext uri="{BB962C8B-B14F-4D97-AF65-F5344CB8AC3E}">
        <p14:creationId xmlns:p14="http://schemas.microsoft.com/office/powerpoint/2010/main" val="988081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5" Type="http://schemas.openxmlformats.org/officeDocument/2006/relationships/image" Target="../media/image33.jpeg"/><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4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audio" Target="../media/audio5.wav"/></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4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smtClean="0"/>
              <a:t>Energy of Reactions</a:t>
            </a:r>
          </a:p>
        </p:txBody>
      </p:sp>
      <p:sp>
        <p:nvSpPr>
          <p:cNvPr id="4099" name="Content Placeholder 2"/>
          <p:cNvSpPr>
            <a:spLocks noGrp="1"/>
          </p:cNvSpPr>
          <p:nvPr>
            <p:ph idx="1"/>
          </p:nvPr>
        </p:nvSpPr>
        <p:spPr>
          <a:xfrm>
            <a:off x="1981200" y="1600200"/>
            <a:ext cx="8458200" cy="2209800"/>
          </a:xfrm>
        </p:spPr>
        <p:txBody>
          <a:bodyPr/>
          <a:lstStyle/>
          <a:p>
            <a:pPr eaLnBrk="1" hangingPunct="1"/>
            <a:r>
              <a:rPr lang="en-US" dirty="0" smtClean="0"/>
              <a:t>Minimum amount of energy needed for chemical reaction = </a:t>
            </a:r>
            <a:r>
              <a:rPr lang="en-US" b="1" i="1" dirty="0" smtClean="0">
                <a:solidFill>
                  <a:srgbClr val="00B050"/>
                </a:solidFill>
              </a:rPr>
              <a:t>activation energy</a:t>
            </a:r>
          </a:p>
          <a:p>
            <a:pPr eaLnBrk="1" hangingPunct="1"/>
            <a:endParaRPr lang="en-US" dirty="0" smtClean="0"/>
          </a:p>
        </p:txBody>
      </p:sp>
      <p:pic>
        <p:nvPicPr>
          <p:cNvPr id="4100" name="Picture 5"/>
          <p:cNvPicPr>
            <a:picLocks noChangeAspect="1" noChangeArrowheads="1"/>
          </p:cNvPicPr>
          <p:nvPr/>
        </p:nvPicPr>
        <p:blipFill rotWithShape="1">
          <a:blip r:embed="rId2" cstate="print"/>
          <a:srcRect l="6588" t="11555" r="8613" b="10830"/>
          <a:stretch/>
        </p:blipFill>
        <p:spPr bwMode="auto">
          <a:xfrm>
            <a:off x="2320152" y="2958694"/>
            <a:ext cx="6595249" cy="3518307"/>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37E3A4C7-DEF3-4B91-B118-EE9099C3DF8C}" type="slidenum">
              <a:rPr lang="en-US" smtClean="0"/>
              <a:pPr>
                <a:defRPr/>
              </a:pPr>
              <a:t>1</a:t>
            </a:fld>
            <a:endParaRPr lang="en-US"/>
          </a:p>
        </p:txBody>
      </p:sp>
    </p:spTree>
    <p:extLst>
      <p:ext uri="{BB962C8B-B14F-4D97-AF65-F5344CB8AC3E}">
        <p14:creationId xmlns:p14="http://schemas.microsoft.com/office/powerpoint/2010/main" val="8474724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432C8824-3B23-42ED-B189-107B018498A1}" type="slidenum">
              <a:rPr lang="en-US" smtClean="0"/>
              <a:pPr>
                <a:defRPr/>
              </a:pPr>
              <a:t>10</a:t>
            </a:fld>
            <a:endParaRPr lang="en-US"/>
          </a:p>
        </p:txBody>
      </p:sp>
      <p:sp>
        <p:nvSpPr>
          <p:cNvPr id="2" name="TextBox 1"/>
          <p:cNvSpPr txBox="1"/>
          <p:nvPr/>
        </p:nvSpPr>
        <p:spPr>
          <a:xfrm>
            <a:off x="1828800" y="304800"/>
            <a:ext cx="6400800" cy="369332"/>
          </a:xfrm>
          <a:prstGeom prst="rect">
            <a:avLst/>
          </a:prstGeom>
          <a:noFill/>
        </p:spPr>
        <p:txBody>
          <a:bodyPr wrap="square" rtlCol="0">
            <a:spAutoFit/>
          </a:bodyPr>
          <a:lstStyle/>
          <a:p>
            <a:r>
              <a:rPr lang="en-US" dirty="0"/>
              <a:t>Reaction before and after enzyme</a:t>
            </a:r>
          </a:p>
        </p:txBody>
      </p:sp>
      <p:pic>
        <p:nvPicPr>
          <p:cNvPr id="4" name="Picture 2" descr="http://biowiki.ucdavis.edu/@api/deki/files/1646/212_Enzymes-01.jpg?revision=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905242"/>
            <a:ext cx="7467600" cy="30114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3" cstate="print"/>
          <a:srcRect/>
          <a:stretch>
            <a:fillRect/>
          </a:stretch>
        </p:blipFill>
        <p:spPr bwMode="auto">
          <a:xfrm>
            <a:off x="1981201" y="4419601"/>
            <a:ext cx="2610503" cy="2443163"/>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6400801" y="4182987"/>
            <a:ext cx="3517451" cy="2673914"/>
          </a:xfrm>
          <a:prstGeom prst="rect">
            <a:avLst/>
          </a:prstGeom>
          <a:noFill/>
          <a:ln w="9525">
            <a:noFill/>
            <a:miter lim="800000"/>
            <a:headEnd/>
            <a:tailEnd/>
          </a:ln>
        </p:spPr>
      </p:pic>
    </p:spTree>
    <p:extLst>
      <p:ext uri="{BB962C8B-B14F-4D97-AF65-F5344CB8AC3E}">
        <p14:creationId xmlns:p14="http://schemas.microsoft.com/office/powerpoint/2010/main" val="29777312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C89527E-C3A8-4405-8A09-4175A5BFE780}" type="slidenum">
              <a:rPr lang="en-US" altLang="en-US" sz="1400"/>
              <a:pPr>
                <a:spcBef>
                  <a:spcPct val="0"/>
                </a:spcBef>
                <a:buFontTx/>
                <a:buNone/>
              </a:pPr>
              <a:t>11</a:t>
            </a:fld>
            <a:endParaRPr lang="en-US" altLang="en-US" sz="1400"/>
          </a:p>
        </p:txBody>
      </p:sp>
      <p:sp>
        <p:nvSpPr>
          <p:cNvPr id="52227" name="Rectangle 2"/>
          <p:cNvSpPr>
            <a:spLocks noGrp="1" noChangeArrowheads="1"/>
          </p:cNvSpPr>
          <p:nvPr>
            <p:ph type="title"/>
          </p:nvPr>
        </p:nvSpPr>
        <p:spPr/>
        <p:txBody>
          <a:bodyPr/>
          <a:lstStyle/>
          <a:p>
            <a:pPr eaLnBrk="1" hangingPunct="1"/>
            <a:r>
              <a:rPr lang="en-US" altLang="en-US" smtClean="0">
                <a:solidFill>
                  <a:srgbClr val="1111FF"/>
                </a:solidFill>
              </a:rPr>
              <a:t>Enzymes</a:t>
            </a:r>
          </a:p>
        </p:txBody>
      </p:sp>
      <p:sp>
        <p:nvSpPr>
          <p:cNvPr id="145411" name="Rectangle 3"/>
          <p:cNvSpPr>
            <a:spLocks noGrp="1" noChangeArrowheads="1"/>
          </p:cNvSpPr>
          <p:nvPr>
            <p:ph type="body" idx="1"/>
          </p:nvPr>
        </p:nvSpPr>
        <p:spPr>
          <a:xfrm>
            <a:off x="216568" y="1440614"/>
            <a:ext cx="11758864" cy="4351338"/>
          </a:xfrm>
        </p:spPr>
        <p:txBody>
          <a:bodyPr/>
          <a:lstStyle/>
          <a:p>
            <a:pPr eaLnBrk="1" hangingPunct="1">
              <a:lnSpc>
                <a:spcPct val="90000"/>
              </a:lnSpc>
              <a:buFontTx/>
              <a:buNone/>
            </a:pPr>
            <a:r>
              <a:rPr lang="en-US" altLang="en-US" b="1" dirty="0" smtClean="0">
                <a:solidFill>
                  <a:srgbClr val="FF0000"/>
                </a:solidFill>
              </a:rPr>
              <a:t>Enzymes interact with substrates. </a:t>
            </a:r>
            <a:r>
              <a:rPr lang="en-US" altLang="en-US" dirty="0" smtClean="0"/>
              <a:t>It is like a catchers mitt and a ball. </a:t>
            </a:r>
            <a:endParaRPr lang="en-US" altLang="en-US" b="1" dirty="0" smtClean="0">
              <a:solidFill>
                <a:srgbClr val="FF0000"/>
              </a:solidFill>
            </a:endParaRPr>
          </a:p>
          <a:p>
            <a:pPr eaLnBrk="1" hangingPunct="1">
              <a:lnSpc>
                <a:spcPct val="90000"/>
              </a:lnSpc>
              <a:buFontTx/>
              <a:buNone/>
            </a:pPr>
            <a:endParaRPr lang="en-US" altLang="en-US" sz="1600" dirty="0"/>
          </a:p>
          <a:p>
            <a:pPr eaLnBrk="1" hangingPunct="1">
              <a:lnSpc>
                <a:spcPct val="90000"/>
              </a:lnSpc>
              <a:buFontTx/>
              <a:buNone/>
            </a:pPr>
            <a:r>
              <a:rPr lang="en-US" altLang="en-US" b="1" dirty="0" smtClean="0">
                <a:solidFill>
                  <a:srgbClr val="FF0000"/>
                </a:solidFill>
              </a:rPr>
              <a:t>substrate</a:t>
            </a:r>
            <a:r>
              <a:rPr lang="en-US" altLang="en-US" dirty="0" smtClean="0"/>
              <a:t>: molecule that will undergo a reaction</a:t>
            </a:r>
          </a:p>
          <a:p>
            <a:pPr eaLnBrk="1" hangingPunct="1">
              <a:lnSpc>
                <a:spcPct val="90000"/>
              </a:lnSpc>
              <a:buFontTx/>
              <a:buNone/>
            </a:pPr>
            <a:r>
              <a:rPr lang="en-US" altLang="en-US" b="1" dirty="0" smtClean="0">
                <a:solidFill>
                  <a:srgbClr val="FF0000"/>
                </a:solidFill>
              </a:rPr>
              <a:t>active site</a:t>
            </a:r>
            <a:r>
              <a:rPr lang="en-US" altLang="en-US" dirty="0" smtClean="0"/>
              <a:t>:</a:t>
            </a:r>
            <a:r>
              <a:rPr lang="en-US" altLang="en-US" b="1" dirty="0" smtClean="0">
                <a:solidFill>
                  <a:srgbClr val="FFFF00"/>
                </a:solidFill>
              </a:rPr>
              <a:t> </a:t>
            </a:r>
            <a:r>
              <a:rPr lang="en-US" altLang="en-US" dirty="0" smtClean="0"/>
              <a:t>region of the enzyme that binds to the substrate</a:t>
            </a:r>
          </a:p>
          <a:p>
            <a:pPr eaLnBrk="1" hangingPunct="1">
              <a:lnSpc>
                <a:spcPct val="90000"/>
              </a:lnSpc>
              <a:buFontTx/>
              <a:buNone/>
            </a:pPr>
            <a:endParaRPr lang="en-US" altLang="en-US" sz="1600" dirty="0"/>
          </a:p>
          <a:p>
            <a:pPr eaLnBrk="1" hangingPunct="1">
              <a:lnSpc>
                <a:spcPct val="90000"/>
              </a:lnSpc>
              <a:buFontTx/>
              <a:buNone/>
            </a:pPr>
            <a:r>
              <a:rPr lang="en-US" altLang="en-US" dirty="0" smtClean="0"/>
              <a:t>Binding of an enzyme to a substrate causes the enzyme to change shape, producing a better induced fit between the molecules.</a:t>
            </a:r>
            <a:endParaRPr lang="en-US" altLang="en-US" b="1" dirty="0" smtClean="0">
              <a:solidFill>
                <a:srgbClr val="FFFF00"/>
              </a:solidFill>
            </a:endParaRPr>
          </a:p>
        </p:txBody>
      </p:sp>
      <p:pic>
        <p:nvPicPr>
          <p:cNvPr id="5" name="Picture 4"/>
          <p:cNvPicPr>
            <a:picLocks noChangeAspect="1" noChangeArrowheads="1"/>
          </p:cNvPicPr>
          <p:nvPr/>
        </p:nvPicPr>
        <p:blipFill>
          <a:blip r:embed="rId2" cstate="print"/>
          <a:srcRect/>
          <a:stretch>
            <a:fillRect/>
          </a:stretch>
        </p:blipFill>
        <p:spPr bwMode="auto">
          <a:xfrm>
            <a:off x="7559842" y="4748463"/>
            <a:ext cx="2915601" cy="2118978"/>
          </a:xfrm>
          <a:prstGeom prst="rect">
            <a:avLst/>
          </a:prstGeom>
          <a:noFill/>
          <a:ln w="9525">
            <a:noFill/>
            <a:miter lim="800000"/>
            <a:headEnd/>
            <a:tailEnd/>
          </a:ln>
        </p:spPr>
      </p:pic>
    </p:spTree>
    <p:extLst>
      <p:ext uri="{BB962C8B-B14F-4D97-AF65-F5344CB8AC3E}">
        <p14:creationId xmlns:p14="http://schemas.microsoft.com/office/powerpoint/2010/main" val="171839575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80FD835-2E05-4362-B3CE-0B275B5EB860}" type="slidenum">
              <a:rPr lang="en-US" altLang="en-US" sz="1400"/>
              <a:pPr>
                <a:spcBef>
                  <a:spcPct val="0"/>
                </a:spcBef>
                <a:buFontTx/>
                <a:buNone/>
              </a:pPr>
              <a:t>12</a:t>
            </a:fld>
            <a:endParaRPr lang="en-US" altLang="en-US" sz="1400"/>
          </a:p>
        </p:txBody>
      </p:sp>
      <p:pic>
        <p:nvPicPr>
          <p:cNvPr id="53251" name="Picture 6" descr="rav65819_06_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9813" y="1063625"/>
            <a:ext cx="7569200"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3252" name="SMARTInkShape-Group5"/>
          <p:cNvGrpSpPr>
            <a:grpSpLocks/>
          </p:cNvGrpSpPr>
          <p:nvPr/>
        </p:nvGrpSpPr>
        <p:grpSpPr bwMode="auto">
          <a:xfrm>
            <a:off x="5341939" y="4854576"/>
            <a:ext cx="517525" cy="365125"/>
            <a:chOff x="3817320" y="4854415"/>
            <a:chExt cx="517993" cy="364683"/>
          </a:xfrm>
        </p:grpSpPr>
        <p:sp>
          <p:nvSpPr>
            <p:cNvPr id="53253" name="SMARTInkShape-18"/>
            <p:cNvSpPr>
              <a:spLocks/>
            </p:cNvSpPr>
            <p:nvPr>
              <p:custDataLst>
                <p:tags r:id="rId1"/>
              </p:custDataLst>
            </p:nvPr>
          </p:nvSpPr>
          <p:spPr bwMode="auto">
            <a:xfrm>
              <a:off x="3930683" y="4936903"/>
              <a:ext cx="285718" cy="146759"/>
            </a:xfrm>
            <a:custGeom>
              <a:avLst/>
              <a:gdLst>
                <a:gd name="T0" fmla="*/ 25367 w 285718"/>
                <a:gd name="T1" fmla="*/ 60547 h 146759"/>
                <a:gd name="T2" fmla="*/ 25367 w 285718"/>
                <a:gd name="T3" fmla="*/ 60547 h 146759"/>
                <a:gd name="T4" fmla="*/ 21003 w 285718"/>
                <a:gd name="T5" fmla="*/ 85189 h 146759"/>
                <a:gd name="T6" fmla="*/ 19900 w 285718"/>
                <a:gd name="T7" fmla="*/ 101367 h 146759"/>
                <a:gd name="T8" fmla="*/ 25054 w 285718"/>
                <a:gd name="T9" fmla="*/ 116084 h 146759"/>
                <a:gd name="T10" fmla="*/ 42238 w 285718"/>
                <a:gd name="T11" fmla="*/ 139407 h 146759"/>
                <a:gd name="T12" fmla="*/ 52621 w 285718"/>
                <a:gd name="T13" fmla="*/ 144984 h 146759"/>
                <a:gd name="T14" fmla="*/ 65702 w 285718"/>
                <a:gd name="T15" fmla="*/ 146758 h 146759"/>
                <a:gd name="T16" fmla="*/ 91489 w 285718"/>
                <a:gd name="T17" fmla="*/ 143790 h 146759"/>
                <a:gd name="T18" fmla="*/ 112457 w 285718"/>
                <a:gd name="T19" fmla="*/ 137736 h 146759"/>
                <a:gd name="T20" fmla="*/ 140404 w 285718"/>
                <a:gd name="T21" fmla="*/ 119386 h 146759"/>
                <a:gd name="T22" fmla="*/ 148932 w 285718"/>
                <a:gd name="T23" fmla="*/ 109276 h 146759"/>
                <a:gd name="T24" fmla="*/ 160155 w 285718"/>
                <a:gd name="T25" fmla="*/ 85538 h 146759"/>
                <a:gd name="T26" fmla="*/ 163612 w 285718"/>
                <a:gd name="T27" fmla="*/ 56663 h 146759"/>
                <a:gd name="T28" fmla="*/ 157894 w 285718"/>
                <a:gd name="T29" fmla="*/ 28038 h 146759"/>
                <a:gd name="T30" fmla="*/ 149179 w 285718"/>
                <a:gd name="T31" fmla="*/ 14113 h 146759"/>
                <a:gd name="T32" fmla="*/ 143892 w 285718"/>
                <a:gd name="T33" fmla="*/ 8424 h 146759"/>
                <a:gd name="T34" fmla="*/ 130491 w 285718"/>
                <a:gd name="T35" fmla="*/ 2104 h 146759"/>
                <a:gd name="T36" fmla="*/ 115127 w 285718"/>
                <a:gd name="T37" fmla="*/ 0 h 146759"/>
                <a:gd name="T38" fmla="*/ 98892 w 285718"/>
                <a:gd name="T39" fmla="*/ 1417 h 146759"/>
                <a:gd name="T40" fmla="*/ 70514 w 285718"/>
                <a:gd name="T41" fmla="*/ 12923 h 146759"/>
                <a:gd name="T42" fmla="*/ 43134 w 285718"/>
                <a:gd name="T43" fmla="*/ 33109 h 146759"/>
                <a:gd name="T44" fmla="*/ 20518 w 285718"/>
                <a:gd name="T45" fmla="*/ 56963 h 146759"/>
                <a:gd name="T46" fmla="*/ 3783 w 285718"/>
                <a:gd name="T47" fmla="*/ 81906 h 146759"/>
                <a:gd name="T48" fmla="*/ 17 w 285718"/>
                <a:gd name="T49" fmla="*/ 96851 h 146759"/>
                <a:gd name="T50" fmla="*/ 0 w 285718"/>
                <a:gd name="T51" fmla="*/ 103800 h 146759"/>
                <a:gd name="T52" fmla="*/ 3745 w 285718"/>
                <a:gd name="T53" fmla="*/ 115283 h 146759"/>
                <a:gd name="T54" fmla="*/ 6719 w 285718"/>
                <a:gd name="T55" fmla="*/ 120321 h 146759"/>
                <a:gd name="T56" fmla="*/ 19431 w 285718"/>
                <a:gd name="T57" fmla="*/ 127800 h 146759"/>
                <a:gd name="T58" fmla="*/ 50184 w 285718"/>
                <a:gd name="T59" fmla="*/ 135977 h 146759"/>
                <a:gd name="T60" fmla="*/ 77319 w 285718"/>
                <a:gd name="T61" fmla="*/ 139932 h 146759"/>
                <a:gd name="T62" fmla="*/ 108194 w 285718"/>
                <a:gd name="T63" fmla="*/ 141690 h 146759"/>
                <a:gd name="T64" fmla="*/ 125740 w 285718"/>
                <a:gd name="T65" fmla="*/ 142159 h 146759"/>
                <a:gd name="T66" fmla="*/ 144493 w 285718"/>
                <a:gd name="T67" fmla="*/ 142472 h 146759"/>
                <a:gd name="T68" fmla="*/ 164052 w 285718"/>
                <a:gd name="T69" fmla="*/ 142680 h 146759"/>
                <a:gd name="T70" fmla="*/ 182735 w 285718"/>
                <a:gd name="T71" fmla="*/ 142819 h 146759"/>
                <a:gd name="T72" fmla="*/ 200834 w 285718"/>
                <a:gd name="T73" fmla="*/ 142912 h 146759"/>
                <a:gd name="T74" fmla="*/ 218545 w 285718"/>
                <a:gd name="T75" fmla="*/ 142974 h 146759"/>
                <a:gd name="T76" fmla="*/ 247631 w 285718"/>
                <a:gd name="T77" fmla="*/ 143042 h 146759"/>
                <a:gd name="T78" fmla="*/ 285717 w 285718"/>
                <a:gd name="T79" fmla="*/ 143097 h 1467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85718"/>
                <a:gd name="T121" fmla="*/ 0 h 146759"/>
                <a:gd name="T122" fmla="*/ 285718 w 285718"/>
                <a:gd name="T123" fmla="*/ 146759 h 1467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85718" h="146759">
                  <a:moveTo>
                    <a:pt x="25367" y="60547"/>
                  </a:moveTo>
                  <a:lnTo>
                    <a:pt x="25367" y="60547"/>
                  </a:lnTo>
                  <a:lnTo>
                    <a:pt x="21003" y="85189"/>
                  </a:lnTo>
                  <a:lnTo>
                    <a:pt x="19900" y="101367"/>
                  </a:lnTo>
                  <a:lnTo>
                    <a:pt x="25054" y="116084"/>
                  </a:lnTo>
                  <a:lnTo>
                    <a:pt x="42238" y="139407"/>
                  </a:lnTo>
                  <a:lnTo>
                    <a:pt x="52621" y="144984"/>
                  </a:lnTo>
                  <a:lnTo>
                    <a:pt x="65702" y="146758"/>
                  </a:lnTo>
                  <a:lnTo>
                    <a:pt x="91489" y="143790"/>
                  </a:lnTo>
                  <a:lnTo>
                    <a:pt x="112457" y="137736"/>
                  </a:lnTo>
                  <a:lnTo>
                    <a:pt x="140404" y="119386"/>
                  </a:lnTo>
                  <a:lnTo>
                    <a:pt x="148932" y="109276"/>
                  </a:lnTo>
                  <a:lnTo>
                    <a:pt x="160155" y="85538"/>
                  </a:lnTo>
                  <a:lnTo>
                    <a:pt x="163612" y="56663"/>
                  </a:lnTo>
                  <a:lnTo>
                    <a:pt x="157894" y="28038"/>
                  </a:lnTo>
                  <a:lnTo>
                    <a:pt x="149179" y="14113"/>
                  </a:lnTo>
                  <a:lnTo>
                    <a:pt x="143892" y="8424"/>
                  </a:lnTo>
                  <a:lnTo>
                    <a:pt x="130491" y="2104"/>
                  </a:lnTo>
                  <a:lnTo>
                    <a:pt x="115127" y="0"/>
                  </a:lnTo>
                  <a:lnTo>
                    <a:pt x="98892" y="1417"/>
                  </a:lnTo>
                  <a:lnTo>
                    <a:pt x="70514" y="12923"/>
                  </a:lnTo>
                  <a:lnTo>
                    <a:pt x="43134" y="33109"/>
                  </a:lnTo>
                  <a:lnTo>
                    <a:pt x="20518" y="56963"/>
                  </a:lnTo>
                  <a:lnTo>
                    <a:pt x="3783" y="81906"/>
                  </a:lnTo>
                  <a:lnTo>
                    <a:pt x="17" y="96851"/>
                  </a:lnTo>
                  <a:lnTo>
                    <a:pt x="0" y="103800"/>
                  </a:lnTo>
                  <a:lnTo>
                    <a:pt x="3745" y="115283"/>
                  </a:lnTo>
                  <a:lnTo>
                    <a:pt x="6719" y="120321"/>
                  </a:lnTo>
                  <a:lnTo>
                    <a:pt x="19431" y="127800"/>
                  </a:lnTo>
                  <a:lnTo>
                    <a:pt x="50184" y="135977"/>
                  </a:lnTo>
                  <a:lnTo>
                    <a:pt x="77319" y="139932"/>
                  </a:lnTo>
                  <a:lnTo>
                    <a:pt x="108194" y="141690"/>
                  </a:lnTo>
                  <a:lnTo>
                    <a:pt x="125740" y="142159"/>
                  </a:lnTo>
                  <a:lnTo>
                    <a:pt x="144493" y="142472"/>
                  </a:lnTo>
                  <a:lnTo>
                    <a:pt x="164052" y="142680"/>
                  </a:lnTo>
                  <a:lnTo>
                    <a:pt x="182735" y="142819"/>
                  </a:lnTo>
                  <a:lnTo>
                    <a:pt x="200834" y="142912"/>
                  </a:lnTo>
                  <a:lnTo>
                    <a:pt x="218545" y="142974"/>
                  </a:lnTo>
                  <a:lnTo>
                    <a:pt x="247631" y="143042"/>
                  </a:lnTo>
                  <a:lnTo>
                    <a:pt x="285717" y="143097"/>
                  </a:lnTo>
                </a:path>
              </a:pathLst>
            </a:custGeom>
            <a:noFill/>
            <a:ln w="19050" cap="flat" cmpd="sng" algn="ctr">
              <a:solidFill>
                <a:srgbClr val="0000FF"/>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53254" name="SMARTInkShape-19"/>
            <p:cNvSpPr>
              <a:spLocks/>
            </p:cNvSpPr>
            <p:nvPr>
              <p:custDataLst>
                <p:tags r:id="rId2"/>
              </p:custDataLst>
            </p:nvPr>
          </p:nvSpPr>
          <p:spPr bwMode="auto">
            <a:xfrm>
              <a:off x="3817320" y="4854415"/>
              <a:ext cx="517993" cy="364683"/>
            </a:xfrm>
            <a:custGeom>
              <a:avLst/>
              <a:gdLst>
                <a:gd name="T0" fmla="*/ 265403 w 517993"/>
                <a:gd name="T1" fmla="*/ 22504 h 364683"/>
                <a:gd name="T2" fmla="*/ 45499 w 517993"/>
                <a:gd name="T3" fmla="*/ 104542 h 364683"/>
                <a:gd name="T4" fmla="*/ 20301 w 517993"/>
                <a:gd name="T5" fmla="*/ 261563 h 364683"/>
                <a:gd name="T6" fmla="*/ 200533 w 517993"/>
                <a:gd name="T7" fmla="*/ 364682 h 364683"/>
                <a:gd name="T8" fmla="*/ 404603 w 517993"/>
                <a:gd name="T9" fmla="*/ 322282 h 364683"/>
                <a:gd name="T10" fmla="*/ 503041 w 517993"/>
                <a:gd name="T11" fmla="*/ 133912 h 364683"/>
                <a:gd name="T12" fmla="*/ 307605 w 517993"/>
                <a:gd name="T13" fmla="*/ 18747 h 364683"/>
                <a:gd name="T14" fmla="*/ 96299 w 517993"/>
                <a:gd name="T15" fmla="*/ 79211 h 364683"/>
                <a:gd name="T16" fmla="*/ 95827 w 517993"/>
                <a:gd name="T17" fmla="*/ 259283 h 364683"/>
                <a:gd name="T18" fmla="*/ 310173 w 517993"/>
                <a:gd name="T19" fmla="*/ 274242 h 364683"/>
                <a:gd name="T20" fmla="*/ 372436 w 517993"/>
                <a:gd name="T21" fmla="*/ 126280 h 364683"/>
                <a:gd name="T22" fmla="*/ 189683 w 517993"/>
                <a:gd name="T23" fmla="*/ 103777 h 364683"/>
                <a:gd name="T24" fmla="*/ 109207 w 517993"/>
                <a:gd name="T25" fmla="*/ 251322 h 364683"/>
                <a:gd name="T26" fmla="*/ 291063 w 517993"/>
                <a:gd name="T27" fmla="*/ 295886 h 364683"/>
                <a:gd name="T28" fmla="*/ 336963 w 517993"/>
                <a:gd name="T29" fmla="*/ 97319 h 364683"/>
                <a:gd name="T30" fmla="*/ 164118 w 517993"/>
                <a:gd name="T31" fmla="*/ 75468 h 364683"/>
                <a:gd name="T32" fmla="*/ 152364 w 517993"/>
                <a:gd name="T33" fmla="*/ 264847 h 364683"/>
                <a:gd name="T34" fmla="*/ 346934 w 517993"/>
                <a:gd name="T35" fmla="*/ 222200 h 364683"/>
                <a:gd name="T36" fmla="*/ 271106 w 517993"/>
                <a:gd name="T37" fmla="*/ 55493 h 364683"/>
                <a:gd name="T38" fmla="*/ 114083 w 517993"/>
                <a:gd name="T39" fmla="*/ 215920 h 364683"/>
                <a:gd name="T40" fmla="*/ 250993 w 517993"/>
                <a:gd name="T41" fmla="*/ 278046 h 364683"/>
                <a:gd name="T42" fmla="*/ 394309 w 517993"/>
                <a:gd name="T43" fmla="*/ 139262 h 364683"/>
                <a:gd name="T44" fmla="*/ 228772 w 517993"/>
                <a:gd name="T45" fmla="*/ 63889 h 364683"/>
                <a:gd name="T46" fmla="*/ 159475 w 517993"/>
                <a:gd name="T47" fmla="*/ 226468 h 364683"/>
                <a:gd name="T48" fmla="*/ 375048 w 517993"/>
                <a:gd name="T49" fmla="*/ 258490 h 364683"/>
                <a:gd name="T50" fmla="*/ 421380 w 517993"/>
                <a:gd name="T51" fmla="*/ 86590 h 364683"/>
                <a:gd name="T52" fmla="*/ 190228 w 517993"/>
                <a:gd name="T53" fmla="*/ 69917 h 364683"/>
                <a:gd name="T54" fmla="*/ 177332 w 517993"/>
                <a:gd name="T55" fmla="*/ 261167 h 364683"/>
                <a:gd name="T56" fmla="*/ 392413 w 517993"/>
                <a:gd name="T57" fmla="*/ 230827 h 364683"/>
                <a:gd name="T58" fmla="*/ 360003 w 517993"/>
                <a:gd name="T59" fmla="*/ 50229 h 364683"/>
                <a:gd name="T60" fmla="*/ 156456 w 517993"/>
                <a:gd name="T61" fmla="*/ 80549 h 364683"/>
                <a:gd name="T62" fmla="*/ 139840 w 517993"/>
                <a:gd name="T63" fmla="*/ 258430 h 364683"/>
                <a:gd name="T64" fmla="*/ 347723 w 517993"/>
                <a:gd name="T65" fmla="*/ 248540 h 364683"/>
                <a:gd name="T66" fmla="*/ 454115 w 517993"/>
                <a:gd name="T67" fmla="*/ 66879 h 364683"/>
                <a:gd name="T68" fmla="*/ 274178 w 517993"/>
                <a:gd name="T69" fmla="*/ 8724 h 364683"/>
                <a:gd name="T70" fmla="*/ 123551 w 517993"/>
                <a:gd name="T71" fmla="*/ 166379 h 364683"/>
                <a:gd name="T72" fmla="*/ 268929 w 517993"/>
                <a:gd name="T73" fmla="*/ 250244 h 364683"/>
                <a:gd name="T74" fmla="*/ 406949 w 517993"/>
                <a:gd name="T75" fmla="*/ 88831 h 364683"/>
                <a:gd name="T76" fmla="*/ 242890 w 517993"/>
                <a:gd name="T77" fmla="*/ 17108 h 364683"/>
                <a:gd name="T78" fmla="*/ 89760 w 517993"/>
                <a:gd name="T79" fmla="*/ 180493 h 364683"/>
                <a:gd name="T80" fmla="*/ 227539 w 517993"/>
                <a:gd name="T81" fmla="*/ 266515 h 364683"/>
                <a:gd name="T82" fmla="*/ 346274 w 517993"/>
                <a:gd name="T83" fmla="*/ 184969 h 364683"/>
                <a:gd name="T84" fmla="*/ 154357 w 517993"/>
                <a:gd name="T85" fmla="*/ 168889 h 364683"/>
                <a:gd name="T86" fmla="*/ 194385 w 517993"/>
                <a:gd name="T87" fmla="*/ 212651 h 364683"/>
                <a:gd name="T88" fmla="*/ 317692 w 517993"/>
                <a:gd name="T89" fmla="*/ 203729 h 364683"/>
                <a:gd name="T90" fmla="*/ 156664 w 517993"/>
                <a:gd name="T91" fmla="*/ 198925 h 364683"/>
                <a:gd name="T92" fmla="*/ 258844 w 517993"/>
                <a:gd name="T93" fmla="*/ 214796 h 364683"/>
                <a:gd name="T94" fmla="*/ 290639 w 517993"/>
                <a:gd name="T95" fmla="*/ 169219 h 364683"/>
                <a:gd name="T96" fmla="*/ 141002 w 517993"/>
                <a:gd name="T97" fmla="*/ 153322 h 364683"/>
                <a:gd name="T98" fmla="*/ 294196 w 517993"/>
                <a:gd name="T99" fmla="*/ 206082 h 364683"/>
                <a:gd name="T100" fmla="*/ 248663 w 517993"/>
                <a:gd name="T101" fmla="*/ 153020 h 364683"/>
                <a:gd name="T102" fmla="*/ 145707 w 517993"/>
                <a:gd name="T103" fmla="*/ 181592 h 364683"/>
                <a:gd name="T104" fmla="*/ 318278 w 517993"/>
                <a:gd name="T105" fmla="*/ 164695 h 364683"/>
                <a:gd name="T106" fmla="*/ 196382 w 517993"/>
                <a:gd name="T107" fmla="*/ 80713 h 364683"/>
                <a:gd name="T108" fmla="*/ 172554 w 517993"/>
                <a:gd name="T109" fmla="*/ 150215 h 364683"/>
                <a:gd name="T110" fmla="*/ 326364 w 517993"/>
                <a:gd name="T111" fmla="*/ 145550 h 3646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17993"/>
                <a:gd name="T169" fmla="*/ 0 h 364683"/>
                <a:gd name="T170" fmla="*/ 517993 w 517993"/>
                <a:gd name="T171" fmla="*/ 364683 h 3646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17993" h="364683">
                  <a:moveTo>
                    <a:pt x="341930" y="28735"/>
                  </a:moveTo>
                  <a:lnTo>
                    <a:pt x="341930" y="28735"/>
                  </a:lnTo>
                  <a:lnTo>
                    <a:pt x="336463" y="23268"/>
                  </a:lnTo>
                  <a:lnTo>
                    <a:pt x="330685" y="21854"/>
                  </a:lnTo>
                  <a:lnTo>
                    <a:pt x="324800" y="18072"/>
                  </a:lnTo>
                  <a:lnTo>
                    <a:pt x="316491" y="16437"/>
                  </a:lnTo>
                  <a:lnTo>
                    <a:pt x="296244" y="16059"/>
                  </a:lnTo>
                  <a:lnTo>
                    <a:pt x="265403" y="22504"/>
                  </a:lnTo>
                  <a:lnTo>
                    <a:pt x="234006" y="28800"/>
                  </a:lnTo>
                  <a:lnTo>
                    <a:pt x="207608" y="37489"/>
                  </a:lnTo>
                  <a:lnTo>
                    <a:pt x="176702" y="47823"/>
                  </a:lnTo>
                  <a:lnTo>
                    <a:pt x="145769" y="58374"/>
                  </a:lnTo>
                  <a:lnTo>
                    <a:pt x="115424" y="68952"/>
                  </a:lnTo>
                  <a:lnTo>
                    <a:pt x="86882" y="79535"/>
                  </a:lnTo>
                  <a:lnTo>
                    <a:pt x="75470" y="84473"/>
                  </a:lnTo>
                  <a:lnTo>
                    <a:pt x="45499" y="104542"/>
                  </a:lnTo>
                  <a:lnTo>
                    <a:pt x="20864" y="122559"/>
                  </a:lnTo>
                  <a:lnTo>
                    <a:pt x="16260" y="129466"/>
                  </a:lnTo>
                  <a:lnTo>
                    <a:pt x="6881" y="157108"/>
                  </a:lnTo>
                  <a:lnTo>
                    <a:pt x="3943" y="168841"/>
                  </a:lnTo>
                  <a:lnTo>
                    <a:pt x="0" y="182078"/>
                  </a:lnTo>
                  <a:lnTo>
                    <a:pt x="4582" y="210154"/>
                  </a:lnTo>
                  <a:lnTo>
                    <a:pt x="7157" y="231854"/>
                  </a:lnTo>
                  <a:lnTo>
                    <a:pt x="20301" y="261563"/>
                  </a:lnTo>
                  <a:lnTo>
                    <a:pt x="35020" y="291201"/>
                  </a:lnTo>
                  <a:lnTo>
                    <a:pt x="45363" y="308135"/>
                  </a:lnTo>
                  <a:lnTo>
                    <a:pt x="56738" y="318954"/>
                  </a:lnTo>
                  <a:lnTo>
                    <a:pt x="83195" y="336239"/>
                  </a:lnTo>
                  <a:lnTo>
                    <a:pt x="114067" y="350820"/>
                  </a:lnTo>
                  <a:lnTo>
                    <a:pt x="140830" y="358412"/>
                  </a:lnTo>
                  <a:lnTo>
                    <a:pt x="171102" y="363249"/>
                  </a:lnTo>
                  <a:lnTo>
                    <a:pt x="200533" y="364682"/>
                  </a:lnTo>
                  <a:lnTo>
                    <a:pt x="230890" y="363225"/>
                  </a:lnTo>
                  <a:lnTo>
                    <a:pt x="254479" y="360136"/>
                  </a:lnTo>
                  <a:lnTo>
                    <a:pt x="279074" y="356411"/>
                  </a:lnTo>
                  <a:lnTo>
                    <a:pt x="306608" y="353718"/>
                  </a:lnTo>
                  <a:lnTo>
                    <a:pt x="334913" y="346178"/>
                  </a:lnTo>
                  <a:lnTo>
                    <a:pt x="365944" y="336058"/>
                  </a:lnTo>
                  <a:lnTo>
                    <a:pt x="392456" y="327265"/>
                  </a:lnTo>
                  <a:lnTo>
                    <a:pt x="404603" y="322282"/>
                  </a:lnTo>
                  <a:lnTo>
                    <a:pt x="431697" y="306906"/>
                  </a:lnTo>
                  <a:lnTo>
                    <a:pt x="460167" y="284558"/>
                  </a:lnTo>
                  <a:lnTo>
                    <a:pt x="489374" y="260962"/>
                  </a:lnTo>
                  <a:lnTo>
                    <a:pt x="505794" y="233580"/>
                  </a:lnTo>
                  <a:lnTo>
                    <a:pt x="516245" y="202496"/>
                  </a:lnTo>
                  <a:lnTo>
                    <a:pt x="517992" y="181114"/>
                  </a:lnTo>
                  <a:lnTo>
                    <a:pt x="512619" y="152725"/>
                  </a:lnTo>
                  <a:lnTo>
                    <a:pt x="503041" y="133912"/>
                  </a:lnTo>
                  <a:lnTo>
                    <a:pt x="480530" y="104125"/>
                  </a:lnTo>
                  <a:lnTo>
                    <a:pt x="469858" y="89800"/>
                  </a:lnTo>
                  <a:lnTo>
                    <a:pt x="442041" y="66354"/>
                  </a:lnTo>
                  <a:lnTo>
                    <a:pt x="412740" y="48082"/>
                  </a:lnTo>
                  <a:lnTo>
                    <a:pt x="386273" y="36662"/>
                  </a:lnTo>
                  <a:lnTo>
                    <a:pt x="360227" y="29595"/>
                  </a:lnTo>
                  <a:lnTo>
                    <a:pt x="329787" y="22137"/>
                  </a:lnTo>
                  <a:lnTo>
                    <a:pt x="307605" y="18747"/>
                  </a:lnTo>
                  <a:lnTo>
                    <a:pt x="283635" y="17240"/>
                  </a:lnTo>
                  <a:lnTo>
                    <a:pt x="258872" y="16571"/>
                  </a:lnTo>
                  <a:lnTo>
                    <a:pt x="228655" y="18075"/>
                  </a:lnTo>
                  <a:lnTo>
                    <a:pt x="205121" y="22990"/>
                  </a:lnTo>
                  <a:lnTo>
                    <a:pt x="179568" y="28914"/>
                  </a:lnTo>
                  <a:lnTo>
                    <a:pt x="148600" y="40608"/>
                  </a:lnTo>
                  <a:lnTo>
                    <a:pt x="120375" y="53554"/>
                  </a:lnTo>
                  <a:lnTo>
                    <a:pt x="96299" y="79211"/>
                  </a:lnTo>
                  <a:lnTo>
                    <a:pt x="81116" y="101500"/>
                  </a:lnTo>
                  <a:lnTo>
                    <a:pt x="73603" y="125240"/>
                  </a:lnTo>
                  <a:lnTo>
                    <a:pt x="73651" y="151246"/>
                  </a:lnTo>
                  <a:lnTo>
                    <a:pt x="70554" y="179543"/>
                  </a:lnTo>
                  <a:lnTo>
                    <a:pt x="70081" y="194852"/>
                  </a:lnTo>
                  <a:lnTo>
                    <a:pt x="77767" y="218312"/>
                  </a:lnTo>
                  <a:lnTo>
                    <a:pt x="89293" y="249549"/>
                  </a:lnTo>
                  <a:lnTo>
                    <a:pt x="95827" y="259283"/>
                  </a:lnTo>
                  <a:lnTo>
                    <a:pt x="124004" y="283711"/>
                  </a:lnTo>
                  <a:lnTo>
                    <a:pt x="154662" y="293093"/>
                  </a:lnTo>
                  <a:lnTo>
                    <a:pt x="182564" y="299859"/>
                  </a:lnTo>
                  <a:lnTo>
                    <a:pt x="203929" y="299332"/>
                  </a:lnTo>
                  <a:lnTo>
                    <a:pt x="233061" y="296205"/>
                  </a:lnTo>
                  <a:lnTo>
                    <a:pt x="259199" y="290517"/>
                  </a:lnTo>
                  <a:lnTo>
                    <a:pt x="284744" y="282600"/>
                  </a:lnTo>
                  <a:lnTo>
                    <a:pt x="310173" y="274242"/>
                  </a:lnTo>
                  <a:lnTo>
                    <a:pt x="335578" y="265090"/>
                  </a:lnTo>
                  <a:lnTo>
                    <a:pt x="363959" y="249750"/>
                  </a:lnTo>
                  <a:lnTo>
                    <a:pt x="385557" y="226778"/>
                  </a:lnTo>
                  <a:lnTo>
                    <a:pt x="395465" y="210338"/>
                  </a:lnTo>
                  <a:lnTo>
                    <a:pt x="401458" y="189631"/>
                  </a:lnTo>
                  <a:lnTo>
                    <a:pt x="399533" y="164763"/>
                  </a:lnTo>
                  <a:lnTo>
                    <a:pt x="393637" y="154103"/>
                  </a:lnTo>
                  <a:lnTo>
                    <a:pt x="372436" y="126280"/>
                  </a:lnTo>
                  <a:lnTo>
                    <a:pt x="358730" y="118315"/>
                  </a:lnTo>
                  <a:lnTo>
                    <a:pt x="343145" y="109605"/>
                  </a:lnTo>
                  <a:lnTo>
                    <a:pt x="334003" y="103483"/>
                  </a:lnTo>
                  <a:lnTo>
                    <a:pt x="303041" y="94651"/>
                  </a:lnTo>
                  <a:lnTo>
                    <a:pt x="272630" y="92712"/>
                  </a:lnTo>
                  <a:lnTo>
                    <a:pt x="244256" y="92376"/>
                  </a:lnTo>
                  <a:lnTo>
                    <a:pt x="215706" y="95634"/>
                  </a:lnTo>
                  <a:lnTo>
                    <a:pt x="189683" y="103777"/>
                  </a:lnTo>
                  <a:lnTo>
                    <a:pt x="164160" y="116361"/>
                  </a:lnTo>
                  <a:lnTo>
                    <a:pt x="152149" y="122713"/>
                  </a:lnTo>
                  <a:lnTo>
                    <a:pt x="124162" y="151111"/>
                  </a:lnTo>
                  <a:lnTo>
                    <a:pt x="115557" y="159794"/>
                  </a:lnTo>
                  <a:lnTo>
                    <a:pt x="103605" y="190665"/>
                  </a:lnTo>
                  <a:lnTo>
                    <a:pt x="98062" y="211240"/>
                  </a:lnTo>
                  <a:lnTo>
                    <a:pt x="100261" y="227292"/>
                  </a:lnTo>
                  <a:lnTo>
                    <a:pt x="109207" y="251322"/>
                  </a:lnTo>
                  <a:lnTo>
                    <a:pt x="128440" y="277710"/>
                  </a:lnTo>
                  <a:lnTo>
                    <a:pt x="136744" y="286617"/>
                  </a:lnTo>
                  <a:lnTo>
                    <a:pt x="163006" y="298762"/>
                  </a:lnTo>
                  <a:lnTo>
                    <a:pt x="191190" y="306074"/>
                  </a:lnTo>
                  <a:lnTo>
                    <a:pt x="215421" y="307525"/>
                  </a:lnTo>
                  <a:lnTo>
                    <a:pt x="245523" y="308014"/>
                  </a:lnTo>
                  <a:lnTo>
                    <a:pt x="271851" y="303042"/>
                  </a:lnTo>
                  <a:lnTo>
                    <a:pt x="291063" y="295886"/>
                  </a:lnTo>
                  <a:lnTo>
                    <a:pt x="319500" y="272629"/>
                  </a:lnTo>
                  <a:lnTo>
                    <a:pt x="336742" y="250243"/>
                  </a:lnTo>
                  <a:lnTo>
                    <a:pt x="349992" y="219137"/>
                  </a:lnTo>
                  <a:lnTo>
                    <a:pt x="358078" y="193110"/>
                  </a:lnTo>
                  <a:lnTo>
                    <a:pt x="359415" y="170415"/>
                  </a:lnTo>
                  <a:lnTo>
                    <a:pt x="353903" y="143426"/>
                  </a:lnTo>
                  <a:lnTo>
                    <a:pt x="343951" y="112042"/>
                  </a:lnTo>
                  <a:lnTo>
                    <a:pt x="336963" y="97319"/>
                  </a:lnTo>
                  <a:lnTo>
                    <a:pt x="315039" y="66885"/>
                  </a:lnTo>
                  <a:lnTo>
                    <a:pt x="306695" y="59096"/>
                  </a:lnTo>
                  <a:lnTo>
                    <a:pt x="281342" y="46043"/>
                  </a:lnTo>
                  <a:lnTo>
                    <a:pt x="250679" y="42345"/>
                  </a:lnTo>
                  <a:lnTo>
                    <a:pt x="232970" y="42410"/>
                  </a:lnTo>
                  <a:lnTo>
                    <a:pt x="214631" y="47290"/>
                  </a:lnTo>
                  <a:lnTo>
                    <a:pt x="183140" y="61840"/>
                  </a:lnTo>
                  <a:lnTo>
                    <a:pt x="164118" y="75468"/>
                  </a:lnTo>
                  <a:lnTo>
                    <a:pt x="139286" y="105236"/>
                  </a:lnTo>
                  <a:lnTo>
                    <a:pt x="121906" y="130394"/>
                  </a:lnTo>
                  <a:lnTo>
                    <a:pt x="110660" y="160110"/>
                  </a:lnTo>
                  <a:lnTo>
                    <a:pt x="107707" y="187095"/>
                  </a:lnTo>
                  <a:lnTo>
                    <a:pt x="109077" y="206420"/>
                  </a:lnTo>
                  <a:lnTo>
                    <a:pt x="115833" y="225551"/>
                  </a:lnTo>
                  <a:lnTo>
                    <a:pt x="130758" y="247607"/>
                  </a:lnTo>
                  <a:lnTo>
                    <a:pt x="152364" y="264847"/>
                  </a:lnTo>
                  <a:lnTo>
                    <a:pt x="178896" y="275778"/>
                  </a:lnTo>
                  <a:lnTo>
                    <a:pt x="207734" y="281361"/>
                  </a:lnTo>
                  <a:lnTo>
                    <a:pt x="234518" y="286122"/>
                  </a:lnTo>
                  <a:lnTo>
                    <a:pt x="264373" y="281731"/>
                  </a:lnTo>
                  <a:lnTo>
                    <a:pt x="290862" y="274070"/>
                  </a:lnTo>
                  <a:lnTo>
                    <a:pt x="315772" y="260693"/>
                  </a:lnTo>
                  <a:lnTo>
                    <a:pt x="325836" y="252712"/>
                  </a:lnTo>
                  <a:lnTo>
                    <a:pt x="346934" y="222200"/>
                  </a:lnTo>
                  <a:lnTo>
                    <a:pt x="355721" y="202161"/>
                  </a:lnTo>
                  <a:lnTo>
                    <a:pt x="359422" y="171607"/>
                  </a:lnTo>
                  <a:lnTo>
                    <a:pt x="357147" y="145857"/>
                  </a:lnTo>
                  <a:lnTo>
                    <a:pt x="348634" y="118078"/>
                  </a:lnTo>
                  <a:lnTo>
                    <a:pt x="333803" y="90877"/>
                  </a:lnTo>
                  <a:lnTo>
                    <a:pt x="319375" y="75056"/>
                  </a:lnTo>
                  <a:lnTo>
                    <a:pt x="287843" y="58718"/>
                  </a:lnTo>
                  <a:lnTo>
                    <a:pt x="271106" y="55493"/>
                  </a:lnTo>
                  <a:lnTo>
                    <a:pt x="245999" y="57908"/>
                  </a:lnTo>
                  <a:lnTo>
                    <a:pt x="216050" y="70115"/>
                  </a:lnTo>
                  <a:lnTo>
                    <a:pt x="189751" y="86115"/>
                  </a:lnTo>
                  <a:lnTo>
                    <a:pt x="164173" y="106235"/>
                  </a:lnTo>
                  <a:lnTo>
                    <a:pt x="143808" y="131297"/>
                  </a:lnTo>
                  <a:lnTo>
                    <a:pt x="126197" y="162693"/>
                  </a:lnTo>
                  <a:lnTo>
                    <a:pt x="117143" y="185784"/>
                  </a:lnTo>
                  <a:lnTo>
                    <a:pt x="114083" y="215920"/>
                  </a:lnTo>
                  <a:lnTo>
                    <a:pt x="123666" y="244045"/>
                  </a:lnTo>
                  <a:lnTo>
                    <a:pt x="136540" y="264607"/>
                  </a:lnTo>
                  <a:lnTo>
                    <a:pt x="146929" y="273032"/>
                  </a:lnTo>
                  <a:lnTo>
                    <a:pt x="158602" y="278422"/>
                  </a:lnTo>
                  <a:lnTo>
                    <a:pt x="185224" y="283764"/>
                  </a:lnTo>
                  <a:lnTo>
                    <a:pt x="201022" y="286015"/>
                  </a:lnTo>
                  <a:lnTo>
                    <a:pt x="225783" y="283314"/>
                  </a:lnTo>
                  <a:lnTo>
                    <a:pt x="250993" y="278046"/>
                  </a:lnTo>
                  <a:lnTo>
                    <a:pt x="276337" y="271311"/>
                  </a:lnTo>
                  <a:lnTo>
                    <a:pt x="301720" y="260692"/>
                  </a:lnTo>
                  <a:lnTo>
                    <a:pt x="326410" y="248608"/>
                  </a:lnTo>
                  <a:lnTo>
                    <a:pt x="354073" y="230002"/>
                  </a:lnTo>
                  <a:lnTo>
                    <a:pt x="376549" y="206153"/>
                  </a:lnTo>
                  <a:lnTo>
                    <a:pt x="391993" y="174735"/>
                  </a:lnTo>
                  <a:lnTo>
                    <a:pt x="394355" y="168401"/>
                  </a:lnTo>
                  <a:lnTo>
                    <a:pt x="394309" y="139262"/>
                  </a:lnTo>
                  <a:lnTo>
                    <a:pt x="389669" y="123484"/>
                  </a:lnTo>
                  <a:lnTo>
                    <a:pt x="374819" y="97239"/>
                  </a:lnTo>
                  <a:lnTo>
                    <a:pt x="350964" y="78774"/>
                  </a:lnTo>
                  <a:lnTo>
                    <a:pt x="322397" y="67013"/>
                  </a:lnTo>
                  <a:lnTo>
                    <a:pt x="303687" y="62419"/>
                  </a:lnTo>
                  <a:lnTo>
                    <a:pt x="275031" y="60867"/>
                  </a:lnTo>
                  <a:lnTo>
                    <a:pt x="250533" y="60598"/>
                  </a:lnTo>
                  <a:lnTo>
                    <a:pt x="228772" y="63889"/>
                  </a:lnTo>
                  <a:lnTo>
                    <a:pt x="198091" y="76392"/>
                  </a:lnTo>
                  <a:lnTo>
                    <a:pt x="170917" y="94332"/>
                  </a:lnTo>
                  <a:lnTo>
                    <a:pt x="148537" y="118049"/>
                  </a:lnTo>
                  <a:lnTo>
                    <a:pt x="133114" y="149439"/>
                  </a:lnTo>
                  <a:lnTo>
                    <a:pt x="129884" y="162109"/>
                  </a:lnTo>
                  <a:lnTo>
                    <a:pt x="133559" y="187490"/>
                  </a:lnTo>
                  <a:lnTo>
                    <a:pt x="137843" y="199481"/>
                  </a:lnTo>
                  <a:lnTo>
                    <a:pt x="159475" y="226468"/>
                  </a:lnTo>
                  <a:lnTo>
                    <a:pt x="188584" y="246090"/>
                  </a:lnTo>
                  <a:lnTo>
                    <a:pt x="213160" y="258550"/>
                  </a:lnTo>
                  <a:lnTo>
                    <a:pt x="238316" y="266318"/>
                  </a:lnTo>
                  <a:lnTo>
                    <a:pt x="263644" y="268934"/>
                  </a:lnTo>
                  <a:lnTo>
                    <a:pt x="289728" y="269708"/>
                  </a:lnTo>
                  <a:lnTo>
                    <a:pt x="318780" y="269233"/>
                  </a:lnTo>
                  <a:lnTo>
                    <a:pt x="346281" y="264936"/>
                  </a:lnTo>
                  <a:lnTo>
                    <a:pt x="375048" y="258490"/>
                  </a:lnTo>
                  <a:lnTo>
                    <a:pt x="404446" y="244027"/>
                  </a:lnTo>
                  <a:lnTo>
                    <a:pt x="416987" y="235192"/>
                  </a:lnTo>
                  <a:lnTo>
                    <a:pt x="440984" y="206128"/>
                  </a:lnTo>
                  <a:lnTo>
                    <a:pt x="450615" y="187364"/>
                  </a:lnTo>
                  <a:lnTo>
                    <a:pt x="454567" y="168399"/>
                  </a:lnTo>
                  <a:lnTo>
                    <a:pt x="450832" y="143028"/>
                  </a:lnTo>
                  <a:lnTo>
                    <a:pt x="441419" y="117633"/>
                  </a:lnTo>
                  <a:lnTo>
                    <a:pt x="421380" y="86590"/>
                  </a:lnTo>
                  <a:lnTo>
                    <a:pt x="390472" y="59322"/>
                  </a:lnTo>
                  <a:lnTo>
                    <a:pt x="360682" y="42702"/>
                  </a:lnTo>
                  <a:lnTo>
                    <a:pt x="330452" y="35883"/>
                  </a:lnTo>
                  <a:lnTo>
                    <a:pt x="306387" y="31872"/>
                  </a:lnTo>
                  <a:lnTo>
                    <a:pt x="275172" y="36123"/>
                  </a:lnTo>
                  <a:lnTo>
                    <a:pt x="249478" y="41742"/>
                  </a:lnTo>
                  <a:lnTo>
                    <a:pt x="218462" y="53333"/>
                  </a:lnTo>
                  <a:lnTo>
                    <a:pt x="190228" y="69917"/>
                  </a:lnTo>
                  <a:lnTo>
                    <a:pt x="161243" y="98991"/>
                  </a:lnTo>
                  <a:lnTo>
                    <a:pt x="143935" y="128429"/>
                  </a:lnTo>
                  <a:lnTo>
                    <a:pt x="132990" y="157240"/>
                  </a:lnTo>
                  <a:lnTo>
                    <a:pt x="129829" y="173337"/>
                  </a:lnTo>
                  <a:lnTo>
                    <a:pt x="133549" y="204785"/>
                  </a:lnTo>
                  <a:lnTo>
                    <a:pt x="140958" y="225066"/>
                  </a:lnTo>
                  <a:lnTo>
                    <a:pt x="148892" y="237349"/>
                  </a:lnTo>
                  <a:lnTo>
                    <a:pt x="177332" y="261167"/>
                  </a:lnTo>
                  <a:lnTo>
                    <a:pt x="207399" y="274058"/>
                  </a:lnTo>
                  <a:lnTo>
                    <a:pt x="232141" y="284005"/>
                  </a:lnTo>
                  <a:lnTo>
                    <a:pt x="257346" y="286874"/>
                  </a:lnTo>
                  <a:lnTo>
                    <a:pt x="283393" y="283569"/>
                  </a:lnTo>
                  <a:lnTo>
                    <a:pt x="311729" y="278122"/>
                  </a:lnTo>
                  <a:lnTo>
                    <a:pt x="334863" y="270628"/>
                  </a:lnTo>
                  <a:lnTo>
                    <a:pt x="365725" y="251729"/>
                  </a:lnTo>
                  <a:lnTo>
                    <a:pt x="392413" y="230827"/>
                  </a:lnTo>
                  <a:lnTo>
                    <a:pt x="412292" y="206316"/>
                  </a:lnTo>
                  <a:lnTo>
                    <a:pt x="423745" y="179210"/>
                  </a:lnTo>
                  <a:lnTo>
                    <a:pt x="429430" y="150259"/>
                  </a:lnTo>
                  <a:lnTo>
                    <a:pt x="425484" y="124157"/>
                  </a:lnTo>
                  <a:lnTo>
                    <a:pt x="419211" y="105692"/>
                  </a:lnTo>
                  <a:lnTo>
                    <a:pt x="400781" y="78659"/>
                  </a:lnTo>
                  <a:lnTo>
                    <a:pt x="385003" y="63596"/>
                  </a:lnTo>
                  <a:lnTo>
                    <a:pt x="360003" y="50229"/>
                  </a:lnTo>
                  <a:lnTo>
                    <a:pt x="336780" y="40199"/>
                  </a:lnTo>
                  <a:lnTo>
                    <a:pt x="312025" y="36600"/>
                  </a:lnTo>
                  <a:lnTo>
                    <a:pt x="286816" y="35534"/>
                  </a:lnTo>
                  <a:lnTo>
                    <a:pt x="261473" y="35924"/>
                  </a:lnTo>
                  <a:lnTo>
                    <a:pt x="236090" y="40899"/>
                  </a:lnTo>
                  <a:lnTo>
                    <a:pt x="210695" y="50291"/>
                  </a:lnTo>
                  <a:lnTo>
                    <a:pt x="186002" y="59268"/>
                  </a:lnTo>
                  <a:lnTo>
                    <a:pt x="156456" y="80549"/>
                  </a:lnTo>
                  <a:lnTo>
                    <a:pt x="141669" y="93391"/>
                  </a:lnTo>
                  <a:lnTo>
                    <a:pt x="118797" y="124631"/>
                  </a:lnTo>
                  <a:lnTo>
                    <a:pt x="100848" y="154608"/>
                  </a:lnTo>
                  <a:lnTo>
                    <a:pt x="95578" y="185982"/>
                  </a:lnTo>
                  <a:lnTo>
                    <a:pt x="96076" y="210244"/>
                  </a:lnTo>
                  <a:lnTo>
                    <a:pt x="101193" y="224411"/>
                  </a:lnTo>
                  <a:lnTo>
                    <a:pt x="115378" y="240917"/>
                  </a:lnTo>
                  <a:lnTo>
                    <a:pt x="139840" y="258430"/>
                  </a:lnTo>
                  <a:lnTo>
                    <a:pt x="163675" y="266988"/>
                  </a:lnTo>
                  <a:lnTo>
                    <a:pt x="192060" y="273287"/>
                  </a:lnTo>
                  <a:lnTo>
                    <a:pt x="219365" y="275466"/>
                  </a:lnTo>
                  <a:lnTo>
                    <a:pt x="249484" y="275408"/>
                  </a:lnTo>
                  <a:lnTo>
                    <a:pt x="280750" y="270529"/>
                  </a:lnTo>
                  <a:lnTo>
                    <a:pt x="301804" y="264139"/>
                  </a:lnTo>
                  <a:lnTo>
                    <a:pt x="324802" y="256596"/>
                  </a:lnTo>
                  <a:lnTo>
                    <a:pt x="347723" y="248540"/>
                  </a:lnTo>
                  <a:lnTo>
                    <a:pt x="376494" y="235366"/>
                  </a:lnTo>
                  <a:lnTo>
                    <a:pt x="402187" y="218370"/>
                  </a:lnTo>
                  <a:lnTo>
                    <a:pt x="430190" y="193664"/>
                  </a:lnTo>
                  <a:lnTo>
                    <a:pt x="447809" y="172853"/>
                  </a:lnTo>
                  <a:lnTo>
                    <a:pt x="460085" y="148812"/>
                  </a:lnTo>
                  <a:lnTo>
                    <a:pt x="467183" y="118776"/>
                  </a:lnTo>
                  <a:lnTo>
                    <a:pt x="463515" y="92461"/>
                  </a:lnTo>
                  <a:lnTo>
                    <a:pt x="454115" y="66879"/>
                  </a:lnTo>
                  <a:lnTo>
                    <a:pt x="446118" y="54861"/>
                  </a:lnTo>
                  <a:lnTo>
                    <a:pt x="415108" y="26868"/>
                  </a:lnTo>
                  <a:lnTo>
                    <a:pt x="387246" y="11616"/>
                  </a:lnTo>
                  <a:lnTo>
                    <a:pt x="373360" y="7015"/>
                  </a:lnTo>
                  <a:lnTo>
                    <a:pt x="349674" y="3720"/>
                  </a:lnTo>
                  <a:lnTo>
                    <a:pt x="324783" y="0"/>
                  </a:lnTo>
                  <a:lnTo>
                    <a:pt x="299533" y="2739"/>
                  </a:lnTo>
                  <a:lnTo>
                    <a:pt x="274178" y="8724"/>
                  </a:lnTo>
                  <a:lnTo>
                    <a:pt x="248791" y="19121"/>
                  </a:lnTo>
                  <a:lnTo>
                    <a:pt x="223395" y="31844"/>
                  </a:lnTo>
                  <a:lnTo>
                    <a:pt x="197996" y="49412"/>
                  </a:lnTo>
                  <a:lnTo>
                    <a:pt x="173302" y="71472"/>
                  </a:lnTo>
                  <a:lnTo>
                    <a:pt x="147519" y="100128"/>
                  </a:lnTo>
                  <a:lnTo>
                    <a:pt x="134984" y="124442"/>
                  </a:lnTo>
                  <a:lnTo>
                    <a:pt x="126802" y="149520"/>
                  </a:lnTo>
                  <a:lnTo>
                    <a:pt x="123551" y="166379"/>
                  </a:lnTo>
                  <a:lnTo>
                    <a:pt x="124458" y="183278"/>
                  </a:lnTo>
                  <a:lnTo>
                    <a:pt x="129094" y="196434"/>
                  </a:lnTo>
                  <a:lnTo>
                    <a:pt x="148306" y="225221"/>
                  </a:lnTo>
                  <a:lnTo>
                    <a:pt x="165086" y="238961"/>
                  </a:lnTo>
                  <a:lnTo>
                    <a:pt x="191600" y="250282"/>
                  </a:lnTo>
                  <a:lnTo>
                    <a:pt x="215543" y="255245"/>
                  </a:lnTo>
                  <a:lnTo>
                    <a:pt x="242393" y="254834"/>
                  </a:lnTo>
                  <a:lnTo>
                    <a:pt x="268929" y="250244"/>
                  </a:lnTo>
                  <a:lnTo>
                    <a:pt x="293959" y="242534"/>
                  </a:lnTo>
                  <a:lnTo>
                    <a:pt x="319955" y="231313"/>
                  </a:lnTo>
                  <a:lnTo>
                    <a:pt x="351073" y="211508"/>
                  </a:lnTo>
                  <a:lnTo>
                    <a:pt x="374963" y="182143"/>
                  </a:lnTo>
                  <a:lnTo>
                    <a:pt x="391699" y="157523"/>
                  </a:lnTo>
                  <a:lnTo>
                    <a:pt x="404391" y="125801"/>
                  </a:lnTo>
                  <a:lnTo>
                    <a:pt x="406854" y="118846"/>
                  </a:lnTo>
                  <a:lnTo>
                    <a:pt x="406949" y="88831"/>
                  </a:lnTo>
                  <a:lnTo>
                    <a:pt x="399138" y="63239"/>
                  </a:lnTo>
                  <a:lnTo>
                    <a:pt x="387887" y="45622"/>
                  </a:lnTo>
                  <a:lnTo>
                    <a:pt x="375616" y="34836"/>
                  </a:lnTo>
                  <a:lnTo>
                    <a:pt x="347699" y="22631"/>
                  </a:lnTo>
                  <a:lnTo>
                    <a:pt x="321532" y="16108"/>
                  </a:lnTo>
                  <a:lnTo>
                    <a:pt x="298292" y="13245"/>
                  </a:lnTo>
                  <a:lnTo>
                    <a:pt x="269341" y="14894"/>
                  </a:lnTo>
                  <a:lnTo>
                    <a:pt x="242890" y="17108"/>
                  </a:lnTo>
                  <a:lnTo>
                    <a:pt x="217178" y="26074"/>
                  </a:lnTo>
                  <a:lnTo>
                    <a:pt x="190980" y="38373"/>
                  </a:lnTo>
                  <a:lnTo>
                    <a:pt x="162600" y="55815"/>
                  </a:lnTo>
                  <a:lnTo>
                    <a:pt x="131451" y="84753"/>
                  </a:lnTo>
                  <a:lnTo>
                    <a:pt x="116445" y="99493"/>
                  </a:lnTo>
                  <a:lnTo>
                    <a:pt x="100769" y="126919"/>
                  </a:lnTo>
                  <a:lnTo>
                    <a:pt x="92048" y="155350"/>
                  </a:lnTo>
                  <a:lnTo>
                    <a:pt x="89760" y="180493"/>
                  </a:lnTo>
                  <a:lnTo>
                    <a:pt x="92506" y="200605"/>
                  </a:lnTo>
                  <a:lnTo>
                    <a:pt x="99136" y="216600"/>
                  </a:lnTo>
                  <a:lnTo>
                    <a:pt x="109138" y="230764"/>
                  </a:lnTo>
                  <a:lnTo>
                    <a:pt x="120639" y="240352"/>
                  </a:lnTo>
                  <a:lnTo>
                    <a:pt x="148641" y="255627"/>
                  </a:lnTo>
                  <a:lnTo>
                    <a:pt x="173024" y="261297"/>
                  </a:lnTo>
                  <a:lnTo>
                    <a:pt x="201494" y="266348"/>
                  </a:lnTo>
                  <a:lnTo>
                    <a:pt x="227539" y="266515"/>
                  </a:lnTo>
                  <a:lnTo>
                    <a:pt x="255106" y="264237"/>
                  </a:lnTo>
                  <a:lnTo>
                    <a:pt x="285787" y="258282"/>
                  </a:lnTo>
                  <a:lnTo>
                    <a:pt x="315475" y="243986"/>
                  </a:lnTo>
                  <a:lnTo>
                    <a:pt x="338350" y="227574"/>
                  </a:lnTo>
                  <a:lnTo>
                    <a:pt x="348709" y="214963"/>
                  </a:lnTo>
                  <a:lnTo>
                    <a:pt x="350117" y="200873"/>
                  </a:lnTo>
                  <a:lnTo>
                    <a:pt x="349505" y="192178"/>
                  </a:lnTo>
                  <a:lnTo>
                    <a:pt x="346274" y="184969"/>
                  </a:lnTo>
                  <a:lnTo>
                    <a:pt x="335159" y="173196"/>
                  </a:lnTo>
                  <a:lnTo>
                    <a:pt x="320812" y="167023"/>
                  </a:lnTo>
                  <a:lnTo>
                    <a:pt x="291976" y="159689"/>
                  </a:lnTo>
                  <a:lnTo>
                    <a:pt x="265589" y="156906"/>
                  </a:lnTo>
                  <a:lnTo>
                    <a:pt x="240032" y="158137"/>
                  </a:lnTo>
                  <a:lnTo>
                    <a:pt x="212681" y="160330"/>
                  </a:lnTo>
                  <a:lnTo>
                    <a:pt x="182122" y="162271"/>
                  </a:lnTo>
                  <a:lnTo>
                    <a:pt x="154357" y="168889"/>
                  </a:lnTo>
                  <a:lnTo>
                    <a:pt x="141479" y="174919"/>
                  </a:lnTo>
                  <a:lnTo>
                    <a:pt x="138446" y="176991"/>
                  </a:lnTo>
                  <a:lnTo>
                    <a:pt x="137129" y="180489"/>
                  </a:lnTo>
                  <a:lnTo>
                    <a:pt x="137549" y="190020"/>
                  </a:lnTo>
                  <a:lnTo>
                    <a:pt x="139353" y="194114"/>
                  </a:lnTo>
                  <a:lnTo>
                    <a:pt x="145122" y="200544"/>
                  </a:lnTo>
                  <a:lnTo>
                    <a:pt x="163045" y="208131"/>
                  </a:lnTo>
                  <a:lnTo>
                    <a:pt x="194385" y="212651"/>
                  </a:lnTo>
                  <a:lnTo>
                    <a:pt x="220053" y="217676"/>
                  </a:lnTo>
                  <a:lnTo>
                    <a:pt x="248276" y="222928"/>
                  </a:lnTo>
                  <a:lnTo>
                    <a:pt x="279373" y="225060"/>
                  </a:lnTo>
                  <a:lnTo>
                    <a:pt x="300346" y="223548"/>
                  </a:lnTo>
                  <a:lnTo>
                    <a:pt x="319469" y="219097"/>
                  </a:lnTo>
                  <a:lnTo>
                    <a:pt x="324421" y="216116"/>
                  </a:lnTo>
                  <a:lnTo>
                    <a:pt x="323907" y="212923"/>
                  </a:lnTo>
                  <a:lnTo>
                    <a:pt x="317692" y="203729"/>
                  </a:lnTo>
                  <a:lnTo>
                    <a:pt x="307874" y="196350"/>
                  </a:lnTo>
                  <a:lnTo>
                    <a:pt x="280954" y="185865"/>
                  </a:lnTo>
                  <a:lnTo>
                    <a:pt x="256757" y="179165"/>
                  </a:lnTo>
                  <a:lnTo>
                    <a:pt x="235085" y="176083"/>
                  </a:lnTo>
                  <a:lnTo>
                    <a:pt x="211886" y="178541"/>
                  </a:lnTo>
                  <a:lnTo>
                    <a:pt x="183768" y="183737"/>
                  </a:lnTo>
                  <a:lnTo>
                    <a:pt x="163207" y="193116"/>
                  </a:lnTo>
                  <a:lnTo>
                    <a:pt x="156664" y="198925"/>
                  </a:lnTo>
                  <a:lnTo>
                    <a:pt x="154920" y="201462"/>
                  </a:lnTo>
                  <a:lnTo>
                    <a:pt x="154462" y="203858"/>
                  </a:lnTo>
                  <a:lnTo>
                    <a:pt x="154862" y="206161"/>
                  </a:lnTo>
                  <a:lnTo>
                    <a:pt x="155835" y="208403"/>
                  </a:lnTo>
                  <a:lnTo>
                    <a:pt x="174058" y="214928"/>
                  </a:lnTo>
                  <a:lnTo>
                    <a:pt x="198430" y="217958"/>
                  </a:lnTo>
                  <a:lnTo>
                    <a:pt x="228996" y="218277"/>
                  </a:lnTo>
                  <a:lnTo>
                    <a:pt x="258844" y="214796"/>
                  </a:lnTo>
                  <a:lnTo>
                    <a:pt x="278585" y="212040"/>
                  </a:lnTo>
                  <a:lnTo>
                    <a:pt x="291199" y="206395"/>
                  </a:lnTo>
                  <a:lnTo>
                    <a:pt x="300098" y="199182"/>
                  </a:lnTo>
                  <a:lnTo>
                    <a:pt x="303458" y="195283"/>
                  </a:lnTo>
                  <a:lnTo>
                    <a:pt x="304993" y="191978"/>
                  </a:lnTo>
                  <a:lnTo>
                    <a:pt x="305311" y="189069"/>
                  </a:lnTo>
                  <a:lnTo>
                    <a:pt x="304818" y="186425"/>
                  </a:lnTo>
                  <a:lnTo>
                    <a:pt x="290639" y="169219"/>
                  </a:lnTo>
                  <a:lnTo>
                    <a:pt x="268564" y="152988"/>
                  </a:lnTo>
                  <a:lnTo>
                    <a:pt x="244149" y="142613"/>
                  </a:lnTo>
                  <a:lnTo>
                    <a:pt x="219041" y="138441"/>
                  </a:lnTo>
                  <a:lnTo>
                    <a:pt x="193727" y="137205"/>
                  </a:lnTo>
                  <a:lnTo>
                    <a:pt x="173051" y="138798"/>
                  </a:lnTo>
                  <a:lnTo>
                    <a:pt x="153278" y="142563"/>
                  </a:lnTo>
                  <a:lnTo>
                    <a:pt x="142138" y="148940"/>
                  </a:lnTo>
                  <a:lnTo>
                    <a:pt x="141002" y="153322"/>
                  </a:lnTo>
                  <a:lnTo>
                    <a:pt x="142362" y="158359"/>
                  </a:lnTo>
                  <a:lnTo>
                    <a:pt x="145384" y="163835"/>
                  </a:lnTo>
                  <a:lnTo>
                    <a:pt x="154388" y="171800"/>
                  </a:lnTo>
                  <a:lnTo>
                    <a:pt x="180785" y="182662"/>
                  </a:lnTo>
                  <a:lnTo>
                    <a:pt x="208263" y="192798"/>
                  </a:lnTo>
                  <a:lnTo>
                    <a:pt x="238746" y="201367"/>
                  </a:lnTo>
                  <a:lnTo>
                    <a:pt x="263379" y="205003"/>
                  </a:lnTo>
                  <a:lnTo>
                    <a:pt x="294196" y="206082"/>
                  </a:lnTo>
                  <a:lnTo>
                    <a:pt x="316482" y="205740"/>
                  </a:lnTo>
                  <a:lnTo>
                    <a:pt x="318615" y="204594"/>
                  </a:lnTo>
                  <a:lnTo>
                    <a:pt x="320037" y="203124"/>
                  </a:lnTo>
                  <a:lnTo>
                    <a:pt x="321617" y="199610"/>
                  </a:lnTo>
                  <a:lnTo>
                    <a:pt x="322037" y="197685"/>
                  </a:lnTo>
                  <a:lnTo>
                    <a:pt x="298071" y="179386"/>
                  </a:lnTo>
                  <a:lnTo>
                    <a:pt x="273745" y="162978"/>
                  </a:lnTo>
                  <a:lnTo>
                    <a:pt x="248663" y="153020"/>
                  </a:lnTo>
                  <a:lnTo>
                    <a:pt x="223357" y="146307"/>
                  </a:lnTo>
                  <a:lnTo>
                    <a:pt x="198690" y="144004"/>
                  </a:lnTo>
                  <a:lnTo>
                    <a:pt x="171035" y="145108"/>
                  </a:lnTo>
                  <a:lnTo>
                    <a:pt x="158732" y="148895"/>
                  </a:lnTo>
                  <a:lnTo>
                    <a:pt x="138272" y="163440"/>
                  </a:lnTo>
                  <a:lnTo>
                    <a:pt x="137013" y="166517"/>
                  </a:lnTo>
                  <a:lnTo>
                    <a:pt x="137497" y="173697"/>
                  </a:lnTo>
                  <a:lnTo>
                    <a:pt x="145707" y="181592"/>
                  </a:lnTo>
                  <a:lnTo>
                    <a:pt x="170604" y="194787"/>
                  </a:lnTo>
                  <a:lnTo>
                    <a:pt x="196309" y="198586"/>
                  </a:lnTo>
                  <a:lnTo>
                    <a:pt x="222897" y="203082"/>
                  </a:lnTo>
                  <a:lnTo>
                    <a:pt x="248649" y="202141"/>
                  </a:lnTo>
                  <a:lnTo>
                    <a:pt x="279177" y="193535"/>
                  </a:lnTo>
                  <a:lnTo>
                    <a:pt x="299583" y="183633"/>
                  </a:lnTo>
                  <a:lnTo>
                    <a:pt x="312526" y="173779"/>
                  </a:lnTo>
                  <a:lnTo>
                    <a:pt x="318278" y="164695"/>
                  </a:lnTo>
                  <a:lnTo>
                    <a:pt x="318953" y="154072"/>
                  </a:lnTo>
                  <a:lnTo>
                    <a:pt x="316196" y="142296"/>
                  </a:lnTo>
                  <a:lnTo>
                    <a:pt x="306004" y="123766"/>
                  </a:lnTo>
                  <a:lnTo>
                    <a:pt x="283955" y="100423"/>
                  </a:lnTo>
                  <a:lnTo>
                    <a:pt x="271008" y="91640"/>
                  </a:lnTo>
                  <a:lnTo>
                    <a:pt x="239701" y="80254"/>
                  </a:lnTo>
                  <a:lnTo>
                    <a:pt x="223822" y="77032"/>
                  </a:lnTo>
                  <a:lnTo>
                    <a:pt x="196382" y="80713"/>
                  </a:lnTo>
                  <a:lnTo>
                    <a:pt x="184109" y="84997"/>
                  </a:lnTo>
                  <a:lnTo>
                    <a:pt x="160298" y="103259"/>
                  </a:lnTo>
                  <a:lnTo>
                    <a:pt x="155371" y="111481"/>
                  </a:lnTo>
                  <a:lnTo>
                    <a:pt x="154057" y="115649"/>
                  </a:lnTo>
                  <a:lnTo>
                    <a:pt x="154479" y="125924"/>
                  </a:lnTo>
                  <a:lnTo>
                    <a:pt x="155580" y="131628"/>
                  </a:lnTo>
                  <a:lnTo>
                    <a:pt x="162446" y="141728"/>
                  </a:lnTo>
                  <a:lnTo>
                    <a:pt x="172554" y="150215"/>
                  </a:lnTo>
                  <a:lnTo>
                    <a:pt x="202503" y="163754"/>
                  </a:lnTo>
                  <a:lnTo>
                    <a:pt x="232753" y="171874"/>
                  </a:lnTo>
                  <a:lnTo>
                    <a:pt x="262143" y="174210"/>
                  </a:lnTo>
                  <a:lnTo>
                    <a:pt x="291494" y="174004"/>
                  </a:lnTo>
                  <a:lnTo>
                    <a:pt x="303992" y="171380"/>
                  </a:lnTo>
                  <a:lnTo>
                    <a:pt x="314720" y="164100"/>
                  </a:lnTo>
                  <a:lnTo>
                    <a:pt x="322782" y="154513"/>
                  </a:lnTo>
                  <a:lnTo>
                    <a:pt x="326364" y="145550"/>
                  </a:lnTo>
                  <a:lnTo>
                    <a:pt x="326075" y="134980"/>
                  </a:lnTo>
                  <a:lnTo>
                    <a:pt x="320140" y="110948"/>
                  </a:lnTo>
                  <a:lnTo>
                    <a:pt x="312490" y="100317"/>
                  </a:lnTo>
                  <a:lnTo>
                    <a:pt x="272080" y="60485"/>
                  </a:lnTo>
                </a:path>
              </a:pathLst>
            </a:custGeom>
            <a:noFill/>
            <a:ln w="19050" cap="flat" cmpd="sng" algn="ctr">
              <a:solidFill>
                <a:srgbClr val="0000FF"/>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Lst>
          </p:spPr>
          <p:txBody>
            <a:bodyPr/>
            <a:lstStyle/>
            <a:p>
              <a:endParaRPr lang="en-US"/>
            </a:p>
          </p:txBody>
        </p:sp>
      </p:grpSp>
    </p:spTree>
    <p:extLst>
      <p:ext uri="{BB962C8B-B14F-4D97-AF65-F5344CB8AC3E}">
        <p14:creationId xmlns:p14="http://schemas.microsoft.com/office/powerpoint/2010/main" val="138251224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828800" y="228601"/>
            <a:ext cx="8610600" cy="1020763"/>
          </a:xfrm>
        </p:spPr>
        <p:txBody>
          <a:bodyPr/>
          <a:lstStyle/>
          <a:p>
            <a:r>
              <a:rPr lang="en-US" sz="4000"/>
              <a:t>Induced Fit Theory/Key and Lock Model</a:t>
            </a:r>
          </a:p>
        </p:txBody>
      </p:sp>
      <p:sp>
        <p:nvSpPr>
          <p:cNvPr id="25603" name="Content Placeholder 2"/>
          <p:cNvSpPr>
            <a:spLocks noGrp="1"/>
          </p:cNvSpPr>
          <p:nvPr>
            <p:ph idx="1"/>
          </p:nvPr>
        </p:nvSpPr>
        <p:spPr>
          <a:xfrm>
            <a:off x="1676400" y="1219200"/>
            <a:ext cx="8839200" cy="3581400"/>
          </a:xfrm>
        </p:spPr>
        <p:txBody>
          <a:bodyPr/>
          <a:lstStyle/>
          <a:p>
            <a:pPr>
              <a:defRPr/>
            </a:pPr>
            <a:r>
              <a:rPr lang="en-US" dirty="0" smtClean="0"/>
              <a:t>Enzymes are </a:t>
            </a:r>
            <a:r>
              <a:rPr lang="en-US" dirty="0" smtClean="0">
                <a:solidFill>
                  <a:schemeClr val="accent2">
                    <a:lumMod val="75000"/>
                  </a:schemeClr>
                </a:solidFill>
              </a:rPr>
              <a:t>SPECIFIC</a:t>
            </a:r>
            <a:r>
              <a:rPr lang="en-US" dirty="0" smtClean="0"/>
              <a:t> </a:t>
            </a:r>
          </a:p>
          <a:p>
            <a:pPr>
              <a:defRPr/>
            </a:pPr>
            <a:endParaRPr lang="en-US" dirty="0" smtClean="0"/>
          </a:p>
          <a:p>
            <a:pPr>
              <a:defRPr/>
            </a:pPr>
            <a:r>
              <a:rPr lang="en-US" dirty="0" smtClean="0"/>
              <a:t>Will only function correctly if the shape of the substrate matches the active site</a:t>
            </a:r>
          </a:p>
        </p:txBody>
      </p:sp>
      <p:sp>
        <p:nvSpPr>
          <p:cNvPr id="5" name="Slide Number Placeholder 4"/>
          <p:cNvSpPr>
            <a:spLocks noGrp="1"/>
          </p:cNvSpPr>
          <p:nvPr>
            <p:ph type="sldNum" sz="quarter" idx="12"/>
          </p:nvPr>
        </p:nvSpPr>
        <p:spPr/>
        <p:txBody>
          <a:bodyPr/>
          <a:lstStyle/>
          <a:p>
            <a:pPr>
              <a:defRPr/>
            </a:pPr>
            <a:fld id="{14FE319F-6E7A-4ADA-AD8F-1467C1F3E90D}" type="slidenum">
              <a:rPr lang="en-US" smtClean="0"/>
              <a:pPr>
                <a:defRPr/>
              </a:pPr>
              <a:t>13</a:t>
            </a:fld>
            <a:endParaRPr lang="en-US"/>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1" y="3886201"/>
            <a:ext cx="7952117" cy="275465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69175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187F350-B91C-4436-8C97-1504A0F16486}" type="slidenum">
              <a:rPr lang="en-US" altLang="en-US" sz="1400"/>
              <a:pPr>
                <a:spcBef>
                  <a:spcPct val="0"/>
                </a:spcBef>
                <a:buFontTx/>
                <a:buNone/>
              </a:pPr>
              <a:t>14</a:t>
            </a:fld>
            <a:endParaRPr lang="en-US" altLang="en-US" sz="1400"/>
          </a:p>
        </p:txBody>
      </p:sp>
      <p:pic>
        <p:nvPicPr>
          <p:cNvPr id="54275" name="Picture 6" descr="rav65819_06_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1189" y="1006476"/>
            <a:ext cx="8429625" cy="484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010576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98C30A2-75E1-44B9-B65E-EECC172B9419}" type="slidenum">
              <a:rPr lang="en-US" altLang="en-US" sz="1400"/>
              <a:pPr>
                <a:spcBef>
                  <a:spcPct val="0"/>
                </a:spcBef>
                <a:buFontTx/>
                <a:buNone/>
              </a:pPr>
              <a:t>15</a:t>
            </a:fld>
            <a:endParaRPr lang="en-US" altLang="en-US" sz="1400"/>
          </a:p>
        </p:txBody>
      </p:sp>
      <p:sp>
        <p:nvSpPr>
          <p:cNvPr id="55299" name="Rectangle 2"/>
          <p:cNvSpPr>
            <a:spLocks noGrp="1" noChangeArrowheads="1"/>
          </p:cNvSpPr>
          <p:nvPr>
            <p:ph type="title"/>
          </p:nvPr>
        </p:nvSpPr>
        <p:spPr/>
        <p:txBody>
          <a:bodyPr/>
          <a:lstStyle/>
          <a:p>
            <a:pPr eaLnBrk="1" hangingPunct="1"/>
            <a:r>
              <a:rPr lang="en-US" altLang="en-US" smtClean="0">
                <a:solidFill>
                  <a:srgbClr val="1111FF"/>
                </a:solidFill>
              </a:rPr>
              <a:t>Enzymes</a:t>
            </a:r>
          </a:p>
        </p:txBody>
      </p:sp>
      <p:sp>
        <p:nvSpPr>
          <p:cNvPr id="144387" name="Rectangle 3"/>
          <p:cNvSpPr>
            <a:spLocks noGrp="1" noChangeArrowheads="1"/>
          </p:cNvSpPr>
          <p:nvPr>
            <p:ph type="body" idx="1"/>
          </p:nvPr>
        </p:nvSpPr>
        <p:spPr/>
        <p:txBody>
          <a:bodyPr/>
          <a:lstStyle/>
          <a:p>
            <a:pPr eaLnBrk="1" hangingPunct="1">
              <a:buFontTx/>
              <a:buNone/>
            </a:pPr>
            <a:r>
              <a:rPr lang="en-US" altLang="en-US" b="1" smtClean="0">
                <a:solidFill>
                  <a:srgbClr val="FF0000"/>
                </a:solidFill>
              </a:rPr>
              <a:t>Multienzyme complexes offer certain advantages</a:t>
            </a:r>
            <a:r>
              <a:rPr lang="en-US" altLang="en-US" smtClean="0"/>
              <a:t>:</a:t>
            </a:r>
          </a:p>
          <a:p>
            <a:pPr eaLnBrk="1" hangingPunct="1">
              <a:buFontTx/>
              <a:buNone/>
            </a:pPr>
            <a:r>
              <a:rPr lang="en-US" altLang="en-US" smtClean="0"/>
              <a:t>1. The product of one reaction can be directly delivered to the next enzyme.</a:t>
            </a:r>
          </a:p>
          <a:p>
            <a:pPr eaLnBrk="1" hangingPunct="1">
              <a:buFontTx/>
              <a:buNone/>
            </a:pPr>
            <a:r>
              <a:rPr lang="en-US" altLang="en-US" smtClean="0"/>
              <a:t>2. The possibility of unwanted side reactions is eliminated.</a:t>
            </a:r>
          </a:p>
          <a:p>
            <a:pPr eaLnBrk="1" hangingPunct="1">
              <a:buFontTx/>
              <a:buNone/>
            </a:pPr>
            <a:r>
              <a:rPr lang="en-US" altLang="en-US" smtClean="0"/>
              <a:t>3. All of the reactions can be controlled as a unit.</a:t>
            </a:r>
          </a:p>
        </p:txBody>
      </p:sp>
    </p:spTree>
    <p:extLst>
      <p:ext uri="{BB962C8B-B14F-4D97-AF65-F5344CB8AC3E}">
        <p14:creationId xmlns:p14="http://schemas.microsoft.com/office/powerpoint/2010/main" val="314267040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1DD254C-4C1D-4F08-BEE4-034B815AC6C2}" type="slidenum">
              <a:rPr lang="en-US" altLang="en-US" sz="1400"/>
              <a:pPr>
                <a:spcBef>
                  <a:spcPct val="0"/>
                </a:spcBef>
                <a:buFontTx/>
                <a:buNone/>
              </a:pPr>
              <a:t>16</a:t>
            </a:fld>
            <a:endParaRPr lang="en-US" altLang="en-US" sz="1400"/>
          </a:p>
        </p:txBody>
      </p:sp>
      <p:sp>
        <p:nvSpPr>
          <p:cNvPr id="56323" name="Rectangle 2"/>
          <p:cNvSpPr>
            <a:spLocks noGrp="1" noChangeArrowheads="1"/>
          </p:cNvSpPr>
          <p:nvPr>
            <p:ph type="title"/>
          </p:nvPr>
        </p:nvSpPr>
        <p:spPr/>
        <p:txBody>
          <a:bodyPr/>
          <a:lstStyle/>
          <a:p>
            <a:pPr eaLnBrk="1" hangingPunct="1"/>
            <a:r>
              <a:rPr lang="en-US" altLang="en-US" smtClean="0">
                <a:solidFill>
                  <a:srgbClr val="1111FF"/>
                </a:solidFill>
              </a:rPr>
              <a:t>Enzymes</a:t>
            </a:r>
          </a:p>
        </p:txBody>
      </p:sp>
      <p:sp>
        <p:nvSpPr>
          <p:cNvPr id="143363" name="Rectangle 3"/>
          <p:cNvSpPr>
            <a:spLocks noGrp="1" noChangeArrowheads="1"/>
          </p:cNvSpPr>
          <p:nvPr>
            <p:ph type="body" idx="1"/>
          </p:nvPr>
        </p:nvSpPr>
        <p:spPr/>
        <p:txBody>
          <a:bodyPr/>
          <a:lstStyle/>
          <a:p>
            <a:pPr eaLnBrk="1" hangingPunct="1">
              <a:lnSpc>
                <a:spcPct val="90000"/>
              </a:lnSpc>
              <a:buFontTx/>
              <a:buNone/>
            </a:pPr>
            <a:r>
              <a:rPr lang="en-US" altLang="en-US" b="1" smtClean="0">
                <a:solidFill>
                  <a:srgbClr val="FF0000"/>
                </a:solidFill>
              </a:rPr>
              <a:t>Not all enzymes are proteins</a:t>
            </a:r>
            <a:r>
              <a:rPr lang="en-US" altLang="en-US" smtClean="0"/>
              <a:t>.</a:t>
            </a:r>
          </a:p>
          <a:p>
            <a:pPr eaLnBrk="1" hangingPunct="1">
              <a:lnSpc>
                <a:spcPct val="90000"/>
              </a:lnSpc>
              <a:buFontTx/>
              <a:buNone/>
            </a:pPr>
            <a:endParaRPr lang="en-US" altLang="en-US" smtClean="0"/>
          </a:p>
          <a:p>
            <a:pPr eaLnBrk="1" hangingPunct="1">
              <a:lnSpc>
                <a:spcPct val="90000"/>
              </a:lnSpc>
              <a:buFontTx/>
              <a:buNone/>
            </a:pPr>
            <a:r>
              <a:rPr lang="en-US" altLang="en-US" smtClean="0"/>
              <a:t>Certain reactions involving RNA molecules are catalyzed by the RNA itself.</a:t>
            </a:r>
          </a:p>
          <a:p>
            <a:pPr eaLnBrk="1" hangingPunct="1">
              <a:lnSpc>
                <a:spcPct val="90000"/>
              </a:lnSpc>
              <a:buFontTx/>
              <a:buNone/>
            </a:pPr>
            <a:endParaRPr lang="en-US" altLang="en-US" smtClean="0"/>
          </a:p>
          <a:p>
            <a:pPr eaLnBrk="1" hangingPunct="1">
              <a:lnSpc>
                <a:spcPct val="90000"/>
              </a:lnSpc>
              <a:buFontTx/>
              <a:buNone/>
            </a:pPr>
            <a:r>
              <a:rPr lang="en-US" altLang="en-US" b="1" smtClean="0">
                <a:solidFill>
                  <a:srgbClr val="FF0000"/>
                </a:solidFill>
              </a:rPr>
              <a:t>ribozymes</a:t>
            </a:r>
            <a:r>
              <a:rPr lang="en-US" altLang="en-US" smtClean="0"/>
              <a:t>: RNA with enzymatic abilities</a:t>
            </a:r>
          </a:p>
          <a:p>
            <a:pPr eaLnBrk="1" hangingPunct="1">
              <a:lnSpc>
                <a:spcPct val="90000"/>
              </a:lnSpc>
              <a:buFontTx/>
              <a:buNone/>
            </a:pPr>
            <a:endParaRPr lang="en-US" altLang="en-US" smtClean="0"/>
          </a:p>
          <a:p>
            <a:pPr eaLnBrk="1" hangingPunct="1">
              <a:lnSpc>
                <a:spcPct val="90000"/>
              </a:lnSpc>
              <a:buFontTx/>
              <a:buNone/>
            </a:pPr>
            <a:r>
              <a:rPr lang="en-US" altLang="en-US" smtClean="0"/>
              <a:t>For example, the ribosome is a ribozyme.</a:t>
            </a:r>
            <a:endParaRPr lang="en-US" altLang="en-US" b="1" smtClean="0">
              <a:solidFill>
                <a:srgbClr val="FFFF00"/>
              </a:solidFill>
            </a:endParaRPr>
          </a:p>
        </p:txBody>
      </p:sp>
    </p:spTree>
    <p:extLst>
      <p:ext uri="{BB962C8B-B14F-4D97-AF65-F5344CB8AC3E}">
        <p14:creationId xmlns:p14="http://schemas.microsoft.com/office/powerpoint/2010/main" val="376329656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45116C0-5295-4036-8DBB-BF0A54A10AB8}" type="slidenum">
              <a:rPr lang="en-US" altLang="en-US" sz="1400"/>
              <a:pPr>
                <a:spcBef>
                  <a:spcPct val="0"/>
                </a:spcBef>
                <a:buFontTx/>
                <a:buNone/>
              </a:pPr>
              <a:t>17</a:t>
            </a:fld>
            <a:endParaRPr lang="en-US" altLang="en-US" sz="1400"/>
          </a:p>
        </p:txBody>
      </p:sp>
      <p:sp>
        <p:nvSpPr>
          <p:cNvPr id="57347" name="Rectangle 2"/>
          <p:cNvSpPr>
            <a:spLocks noGrp="1" noChangeArrowheads="1"/>
          </p:cNvSpPr>
          <p:nvPr>
            <p:ph type="title"/>
          </p:nvPr>
        </p:nvSpPr>
        <p:spPr/>
        <p:txBody>
          <a:bodyPr/>
          <a:lstStyle/>
          <a:p>
            <a:pPr eaLnBrk="1" hangingPunct="1"/>
            <a:r>
              <a:rPr lang="en-US" altLang="en-US" smtClean="0">
                <a:solidFill>
                  <a:srgbClr val="1111FF"/>
                </a:solidFill>
              </a:rPr>
              <a:t>Enzymes</a:t>
            </a:r>
          </a:p>
        </p:txBody>
      </p:sp>
      <p:sp>
        <p:nvSpPr>
          <p:cNvPr id="142339" name="Rectangle 3"/>
          <p:cNvSpPr>
            <a:spLocks noGrp="1" noChangeArrowheads="1"/>
          </p:cNvSpPr>
          <p:nvPr>
            <p:ph type="body" idx="1"/>
          </p:nvPr>
        </p:nvSpPr>
        <p:spPr>
          <a:xfrm>
            <a:off x="112295" y="1600200"/>
            <a:ext cx="11967410" cy="4495800"/>
          </a:xfrm>
        </p:spPr>
        <p:txBody>
          <a:bodyPr/>
          <a:lstStyle/>
          <a:p>
            <a:pPr eaLnBrk="1" hangingPunct="1">
              <a:buFontTx/>
              <a:buNone/>
            </a:pPr>
            <a:r>
              <a:rPr lang="en-US" altLang="en-US" dirty="0" smtClean="0"/>
              <a:t>Enzyme function is affected by its environment.</a:t>
            </a:r>
          </a:p>
          <a:p>
            <a:pPr eaLnBrk="1" hangingPunct="1">
              <a:buFontTx/>
              <a:buNone/>
            </a:pPr>
            <a:r>
              <a:rPr lang="en-US" altLang="en-US" dirty="0" smtClean="0"/>
              <a:t>Factors that can change an enzyme’s 3-dimensional shape can change its function.</a:t>
            </a:r>
          </a:p>
          <a:p>
            <a:pPr lvl="1" eaLnBrk="1" hangingPunct="1"/>
            <a:r>
              <a:rPr lang="en-US" altLang="en-US" dirty="0" smtClean="0"/>
              <a:t>for example, pH, temperature, regulatory molecules</a:t>
            </a:r>
          </a:p>
          <a:p>
            <a:pPr lvl="1" eaLnBrk="1" hangingPunct="1"/>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67211302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48916" y="365125"/>
            <a:ext cx="6372726" cy="1325563"/>
          </a:xfrm>
        </p:spPr>
        <p:txBody>
          <a:bodyPr/>
          <a:lstStyle/>
          <a:p>
            <a:r>
              <a:rPr lang="en-US" dirty="0" smtClean="0"/>
              <a:t>4 Conditions that affect enzymes</a:t>
            </a:r>
          </a:p>
        </p:txBody>
      </p:sp>
      <p:sp>
        <p:nvSpPr>
          <p:cNvPr id="15363" name="Content Placeholder 2"/>
          <p:cNvSpPr>
            <a:spLocks noGrp="1"/>
          </p:cNvSpPr>
          <p:nvPr>
            <p:ph idx="1"/>
          </p:nvPr>
        </p:nvSpPr>
        <p:spPr>
          <a:xfrm>
            <a:off x="644320" y="1940176"/>
            <a:ext cx="5923547" cy="2438400"/>
          </a:xfrm>
        </p:spPr>
        <p:txBody>
          <a:bodyPr/>
          <a:lstStyle/>
          <a:p>
            <a:pPr marL="514350" indent="-514350">
              <a:buFont typeface="Arial" charset="0"/>
              <a:buAutoNum type="arabicPeriod"/>
            </a:pPr>
            <a:r>
              <a:rPr lang="en-US" dirty="0" smtClean="0"/>
              <a:t>Substrate/enzyme Concentration</a:t>
            </a:r>
          </a:p>
          <a:p>
            <a:pPr marL="514350" indent="-514350">
              <a:buFont typeface="Arial" charset="0"/>
              <a:buAutoNum type="arabicPeriod"/>
            </a:pPr>
            <a:r>
              <a:rPr lang="en-US" dirty="0" smtClean="0"/>
              <a:t>Chemicals</a:t>
            </a:r>
          </a:p>
          <a:p>
            <a:pPr marL="514350" indent="-514350">
              <a:buFont typeface="Arial" charset="0"/>
              <a:buAutoNum type="arabicPeriod"/>
            </a:pPr>
            <a:r>
              <a:rPr lang="en-US" dirty="0" smtClean="0"/>
              <a:t>pH</a:t>
            </a:r>
          </a:p>
          <a:p>
            <a:pPr marL="514350" indent="-514350">
              <a:buFont typeface="Arial" charset="0"/>
              <a:buAutoNum type="arabicPeriod"/>
            </a:pPr>
            <a:r>
              <a:rPr lang="en-US" dirty="0" smtClean="0"/>
              <a:t>Temp</a:t>
            </a:r>
          </a:p>
        </p:txBody>
      </p:sp>
      <p:sp>
        <p:nvSpPr>
          <p:cNvPr id="5" name="Slide Number Placeholder 4"/>
          <p:cNvSpPr>
            <a:spLocks noGrp="1"/>
          </p:cNvSpPr>
          <p:nvPr>
            <p:ph type="sldNum" sz="quarter" idx="12"/>
          </p:nvPr>
        </p:nvSpPr>
        <p:spPr/>
        <p:txBody>
          <a:bodyPr/>
          <a:lstStyle/>
          <a:p>
            <a:pPr>
              <a:defRPr/>
            </a:pPr>
            <a:fld id="{E719C96F-5A13-433D-B931-D2B836D74440}" type="slidenum">
              <a:rPr lang="en-US" smtClean="0"/>
              <a:pPr>
                <a:defRPr/>
              </a:pPr>
              <a:t>18</a:t>
            </a:fld>
            <a:endParaRPr lang="en-US"/>
          </a:p>
        </p:txBody>
      </p:sp>
      <p:pic>
        <p:nvPicPr>
          <p:cNvPr id="15365" name="Picture 3"/>
          <p:cNvPicPr>
            <a:picLocks noChangeAspect="1" noChangeArrowheads="1"/>
          </p:cNvPicPr>
          <p:nvPr/>
        </p:nvPicPr>
        <p:blipFill>
          <a:blip r:embed="rId2" cstate="print"/>
          <a:srcRect l="59895" r="3645" b="49826"/>
          <a:stretch>
            <a:fillRect/>
          </a:stretch>
        </p:blipFill>
        <p:spPr bwMode="auto">
          <a:xfrm>
            <a:off x="348916" y="4734175"/>
            <a:ext cx="2680219" cy="1377951"/>
          </a:xfrm>
          <a:prstGeom prst="rect">
            <a:avLst/>
          </a:prstGeom>
          <a:noFill/>
          <a:ln w="9525">
            <a:noFill/>
            <a:miter lim="800000"/>
            <a:headEnd/>
            <a:tailEnd/>
          </a:ln>
        </p:spPr>
      </p:pic>
      <p:pic>
        <p:nvPicPr>
          <p:cNvPr id="15366" name="Picture 2"/>
          <p:cNvPicPr>
            <a:picLocks noChangeAspect="1" noChangeArrowheads="1"/>
          </p:cNvPicPr>
          <p:nvPr/>
        </p:nvPicPr>
        <p:blipFill>
          <a:blip r:embed="rId2" cstate="print"/>
          <a:srcRect l="3125" r="50520" b="48431"/>
          <a:stretch>
            <a:fillRect/>
          </a:stretch>
        </p:blipFill>
        <p:spPr bwMode="auto">
          <a:xfrm>
            <a:off x="3606094" y="4840287"/>
            <a:ext cx="3366874" cy="1400176"/>
          </a:xfrm>
          <a:prstGeom prst="rect">
            <a:avLst/>
          </a:prstGeom>
          <a:noFill/>
          <a:ln w="9525">
            <a:noFill/>
            <a:miter lim="800000"/>
            <a:headEnd/>
            <a:tailEnd/>
          </a:ln>
        </p:spPr>
      </p:pic>
      <p:pic>
        <p:nvPicPr>
          <p:cNvPr id="7" name="Content Placeholder 29" descr="08_16_EnzymeEnviroFactor-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6972968" y="365125"/>
            <a:ext cx="5178425" cy="5875338"/>
          </a:xfrm>
          <a:prstGeom prst="rect">
            <a:avLst/>
          </a:prstGeom>
        </p:spPr>
      </p:pic>
    </p:spTree>
    <p:extLst>
      <p:ext uri="{BB962C8B-B14F-4D97-AF65-F5344CB8AC3E}">
        <p14:creationId xmlns:p14="http://schemas.microsoft.com/office/powerpoint/2010/main" val="29746436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28E03A2-6C39-4C89-B36D-CF414B04C7F4}" type="slidenum">
              <a:rPr lang="en-US" altLang="en-US" sz="1400"/>
              <a:pPr>
                <a:spcBef>
                  <a:spcPct val="0"/>
                </a:spcBef>
                <a:buFontTx/>
                <a:buNone/>
              </a:pPr>
              <a:t>19</a:t>
            </a:fld>
            <a:endParaRPr lang="en-US" altLang="en-US" sz="1400"/>
          </a:p>
        </p:txBody>
      </p:sp>
      <p:sp>
        <p:nvSpPr>
          <p:cNvPr id="58371" name="Rectangle 2"/>
          <p:cNvSpPr>
            <a:spLocks noGrp="1" noChangeArrowheads="1"/>
          </p:cNvSpPr>
          <p:nvPr>
            <p:ph type="title"/>
          </p:nvPr>
        </p:nvSpPr>
        <p:spPr/>
        <p:txBody>
          <a:bodyPr/>
          <a:lstStyle/>
          <a:p>
            <a:pPr eaLnBrk="1" hangingPunct="1"/>
            <a:r>
              <a:rPr lang="en-US" altLang="en-US" smtClean="0">
                <a:solidFill>
                  <a:srgbClr val="1111FF"/>
                </a:solidFill>
              </a:rPr>
              <a:t>Enzymes</a:t>
            </a:r>
          </a:p>
        </p:txBody>
      </p:sp>
      <p:sp>
        <p:nvSpPr>
          <p:cNvPr id="150531" name="Rectangle 3"/>
          <p:cNvSpPr>
            <a:spLocks noGrp="1" noChangeArrowheads="1"/>
          </p:cNvSpPr>
          <p:nvPr>
            <p:ph type="body" idx="1"/>
          </p:nvPr>
        </p:nvSpPr>
        <p:spPr/>
        <p:txBody>
          <a:bodyPr/>
          <a:lstStyle/>
          <a:p>
            <a:pPr marL="0" indent="0">
              <a:buNone/>
            </a:pPr>
            <a:r>
              <a:rPr lang="en-US" altLang="en-US" dirty="0" smtClean="0">
                <a:solidFill>
                  <a:schemeClr val="accent2">
                    <a:lumMod val="60000"/>
                    <a:lumOff val="40000"/>
                  </a:schemeClr>
                </a:solidFill>
              </a:rPr>
              <a:t>Temperature </a:t>
            </a:r>
          </a:p>
          <a:p>
            <a:pPr lvl="1" eaLnBrk="1" hangingPunct="1">
              <a:lnSpc>
                <a:spcPct val="90000"/>
              </a:lnSpc>
            </a:pPr>
            <a:r>
              <a:rPr lang="en-US" altLang="en-US" dirty="0" smtClean="0"/>
              <a:t>enzyme activity may be increased with increasing temp, up to the temp optimum</a:t>
            </a:r>
          </a:p>
          <a:p>
            <a:pPr lvl="1" eaLnBrk="1" hangingPunct="1">
              <a:lnSpc>
                <a:spcPct val="90000"/>
              </a:lnSpc>
            </a:pPr>
            <a:r>
              <a:rPr lang="en-US" altLang="en-US" dirty="0" smtClean="0"/>
              <a:t>temperatures too far above the temp optimum can denature the enzyme, destroying its function</a:t>
            </a:r>
          </a:p>
          <a:p>
            <a:pPr eaLnBrk="1" hangingPunct="1">
              <a:lnSpc>
                <a:spcPct val="90000"/>
              </a:lnSpc>
            </a:pPr>
            <a:endParaRPr lang="en-US" altLang="en-US" dirty="0" smtClean="0"/>
          </a:p>
          <a:p>
            <a:pPr marL="0" indent="0">
              <a:buNone/>
            </a:pPr>
            <a:r>
              <a:rPr lang="en-US" altLang="en-US" dirty="0" smtClean="0">
                <a:solidFill>
                  <a:schemeClr val="accent2">
                    <a:lumMod val="60000"/>
                    <a:lumOff val="40000"/>
                  </a:schemeClr>
                </a:solidFill>
              </a:rPr>
              <a:t>pH</a:t>
            </a:r>
            <a:r>
              <a:rPr lang="en-US" altLang="en-US" dirty="0" smtClean="0"/>
              <a:t> – most enzymes prefer pH values from 6 to 8.</a:t>
            </a:r>
          </a:p>
        </p:txBody>
      </p:sp>
    </p:spTree>
    <p:extLst>
      <p:ext uri="{BB962C8B-B14F-4D97-AF65-F5344CB8AC3E}">
        <p14:creationId xmlns:p14="http://schemas.microsoft.com/office/powerpoint/2010/main" val="44830001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981200" y="274638"/>
            <a:ext cx="8229600" cy="944562"/>
          </a:xfrm>
        </p:spPr>
        <p:txBody>
          <a:bodyPr/>
          <a:lstStyle/>
          <a:p>
            <a:pPr eaLnBrk="1" hangingPunct="1"/>
            <a:r>
              <a:rPr lang="en-US" dirty="0" smtClean="0"/>
              <a:t>Types of Reactions</a:t>
            </a:r>
          </a:p>
        </p:txBody>
      </p:sp>
      <p:sp>
        <p:nvSpPr>
          <p:cNvPr id="16387" name="Content Placeholder 2"/>
          <p:cNvSpPr>
            <a:spLocks noGrp="1"/>
          </p:cNvSpPr>
          <p:nvPr>
            <p:ph idx="1"/>
          </p:nvPr>
        </p:nvSpPr>
        <p:spPr>
          <a:xfrm>
            <a:off x="413085" y="1299411"/>
            <a:ext cx="8763000" cy="3505200"/>
          </a:xfrm>
        </p:spPr>
        <p:txBody>
          <a:bodyPr/>
          <a:lstStyle/>
          <a:p>
            <a:r>
              <a:rPr lang="en-US" b="1" i="1" dirty="0" smtClean="0">
                <a:solidFill>
                  <a:srgbClr val="00B0F0"/>
                </a:solidFill>
              </a:rPr>
              <a:t>Anabolic reactions</a:t>
            </a:r>
            <a:r>
              <a:rPr lang="en-US" dirty="0" smtClean="0">
                <a:solidFill>
                  <a:srgbClr val="00B0F0"/>
                </a:solidFill>
              </a:rPr>
              <a:t>  - </a:t>
            </a:r>
            <a:r>
              <a:rPr lang="en-US" altLang="en-US" dirty="0">
                <a:ea typeface="ＭＳ Ｐゴシック" panose="020B0600070205080204" pitchFamily="34" charset="-128"/>
              </a:rPr>
              <a:t>consume energy to build complex molecules from simpler ones</a:t>
            </a:r>
          </a:p>
          <a:p>
            <a:pPr lvl="1"/>
            <a:r>
              <a:rPr lang="en-US" altLang="en-US" sz="2800" dirty="0" err="1">
                <a:ea typeface="ＭＳ Ｐゴシック" panose="020B0600070205080204" pitchFamily="34" charset="-128"/>
              </a:rPr>
              <a:t>Eg</a:t>
            </a:r>
            <a:r>
              <a:rPr lang="en-US" altLang="en-US" sz="2800" dirty="0">
                <a:ea typeface="ＭＳ Ｐゴシック" panose="020B0600070205080204" pitchFamily="34" charset="-128"/>
              </a:rPr>
              <a:t>. amino acids link to form muscle protein</a:t>
            </a:r>
          </a:p>
          <a:p>
            <a:pPr marL="0" indent="0">
              <a:buNone/>
            </a:pPr>
            <a:endParaRPr lang="en-US" dirty="0" smtClean="0">
              <a:solidFill>
                <a:srgbClr val="00B0F0"/>
              </a:solidFill>
            </a:endParaRPr>
          </a:p>
          <a:p>
            <a:pPr eaLnBrk="1" hangingPunct="1"/>
            <a:r>
              <a:rPr lang="en-US" dirty="0" smtClean="0">
                <a:solidFill>
                  <a:srgbClr val="00B0F0"/>
                </a:solidFill>
              </a:rPr>
              <a:t>Energy is required </a:t>
            </a:r>
            <a:r>
              <a:rPr lang="en-US" dirty="0">
                <a:solidFill>
                  <a:srgbClr val="00B0F0"/>
                </a:solidFill>
              </a:rPr>
              <a:t>(Uses </a:t>
            </a:r>
            <a:r>
              <a:rPr lang="en-US" dirty="0" smtClean="0">
                <a:solidFill>
                  <a:srgbClr val="00B0F0"/>
                </a:solidFill>
              </a:rPr>
              <a:t>heat/energy)</a:t>
            </a:r>
          </a:p>
          <a:p>
            <a:pPr eaLnBrk="1" hangingPunct="1"/>
            <a:r>
              <a:rPr lang="en-US" dirty="0" smtClean="0">
                <a:solidFill>
                  <a:srgbClr val="00B0F0"/>
                </a:solidFill>
              </a:rPr>
              <a:t>Endothermic/endergonic</a:t>
            </a:r>
          </a:p>
          <a:p>
            <a:pPr eaLnBrk="1" hangingPunct="1"/>
            <a:r>
              <a:rPr lang="en-US" dirty="0" smtClean="0">
                <a:solidFill>
                  <a:srgbClr val="00B0F0"/>
                </a:solidFill>
              </a:rPr>
              <a:t>Creates larger molecules</a:t>
            </a:r>
          </a:p>
        </p:txBody>
      </p:sp>
      <p:sp>
        <p:nvSpPr>
          <p:cNvPr id="4" name="Slide Number Placeholder 3"/>
          <p:cNvSpPr>
            <a:spLocks noGrp="1"/>
          </p:cNvSpPr>
          <p:nvPr>
            <p:ph type="sldNum" sz="quarter" idx="12"/>
          </p:nvPr>
        </p:nvSpPr>
        <p:spPr/>
        <p:txBody>
          <a:bodyPr/>
          <a:lstStyle/>
          <a:p>
            <a:pPr>
              <a:defRPr/>
            </a:pPr>
            <a:fld id="{E058249C-596D-42FD-BD12-82375D0C957E}" type="slidenum">
              <a:rPr lang="en-US" smtClean="0"/>
              <a:pPr>
                <a:defRPr/>
              </a:pPr>
              <a:t>2</a:t>
            </a:fld>
            <a:endParaRPr lang="en-US"/>
          </a:p>
        </p:txBody>
      </p:sp>
      <p:pic>
        <p:nvPicPr>
          <p:cNvPr id="2050" name="Picture 2" descr="http://cimg1.ck12.org/datastreams/f-d%3Adf0a2687d885c997ec852a60b09181c51b0a234ada9136e0288d4e8c%2BIMAGE%2BIMAGE.1"/>
          <p:cNvPicPr>
            <a:picLocks noChangeAspect="1" noChangeArrowheads="1"/>
          </p:cNvPicPr>
          <p:nvPr/>
        </p:nvPicPr>
        <p:blipFill rotWithShape="1">
          <a:blip r:embed="rId2">
            <a:extLst>
              <a:ext uri="{28A0092B-C50C-407E-A947-70E740481C1C}">
                <a14:useLocalDpi xmlns:a14="http://schemas.microsoft.com/office/drawing/2010/main" val="0"/>
              </a:ext>
            </a:extLst>
          </a:blip>
          <a:srcRect r="54670"/>
          <a:stretch/>
        </p:blipFill>
        <p:spPr bwMode="auto">
          <a:xfrm>
            <a:off x="6228564" y="2743200"/>
            <a:ext cx="4439436"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12340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93AFBFC-DB46-4809-A9EE-3DDD944BDE21}" type="slidenum">
              <a:rPr lang="en-US" altLang="en-US" sz="1400"/>
              <a:pPr>
                <a:spcBef>
                  <a:spcPct val="0"/>
                </a:spcBef>
                <a:buFontTx/>
                <a:buNone/>
              </a:pPr>
              <a:t>20</a:t>
            </a:fld>
            <a:endParaRPr lang="en-US" altLang="en-US" sz="1400"/>
          </a:p>
        </p:txBody>
      </p:sp>
      <p:pic>
        <p:nvPicPr>
          <p:cNvPr id="59395" name="Picture 6" descr="rav65819_06_1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2213" y="409576"/>
            <a:ext cx="7264400" cy="603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859489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70E7B44-37B2-4B3D-8625-5AD44262F6B6}" type="slidenum">
              <a:rPr lang="en-US" altLang="en-US" sz="1400"/>
              <a:pPr>
                <a:spcBef>
                  <a:spcPct val="0"/>
                </a:spcBef>
                <a:buFontTx/>
                <a:buNone/>
              </a:pPr>
              <a:t>21</a:t>
            </a:fld>
            <a:endParaRPr lang="en-US" altLang="en-US" sz="1400"/>
          </a:p>
        </p:txBody>
      </p:sp>
      <p:sp>
        <p:nvSpPr>
          <p:cNvPr id="61443" name="Rectangle 2"/>
          <p:cNvSpPr>
            <a:spLocks noGrp="1" noChangeArrowheads="1"/>
          </p:cNvSpPr>
          <p:nvPr>
            <p:ph type="title"/>
          </p:nvPr>
        </p:nvSpPr>
        <p:spPr>
          <a:xfrm>
            <a:off x="385011" y="365125"/>
            <a:ext cx="10968789" cy="1325563"/>
          </a:xfrm>
        </p:spPr>
        <p:txBody>
          <a:bodyPr/>
          <a:lstStyle/>
          <a:p>
            <a:r>
              <a:rPr lang="en-US" b="1" dirty="0">
                <a:solidFill>
                  <a:schemeClr val="accent1"/>
                </a:solidFill>
              </a:rPr>
              <a:t>Regulation of Enzyme Activity</a:t>
            </a:r>
            <a:endParaRPr lang="en-US" altLang="en-US" dirty="0" smtClean="0">
              <a:solidFill>
                <a:srgbClr val="1111FF"/>
              </a:solidFill>
            </a:endParaRPr>
          </a:p>
        </p:txBody>
      </p:sp>
      <p:sp>
        <p:nvSpPr>
          <p:cNvPr id="148483" name="Rectangle 3"/>
          <p:cNvSpPr>
            <a:spLocks noGrp="1" noChangeArrowheads="1"/>
          </p:cNvSpPr>
          <p:nvPr>
            <p:ph type="body" idx="1"/>
          </p:nvPr>
        </p:nvSpPr>
        <p:spPr>
          <a:xfrm>
            <a:off x="385011" y="1825625"/>
            <a:ext cx="10968789" cy="4351338"/>
          </a:xfrm>
        </p:spPr>
        <p:txBody>
          <a:bodyPr/>
          <a:lstStyle/>
          <a:p>
            <a:pPr>
              <a:buNone/>
            </a:pPr>
            <a:r>
              <a:rPr lang="en-US" altLang="en-US" dirty="0">
                <a:ea typeface="ＭＳ Ｐゴシック" charset="-128"/>
              </a:rPr>
              <a:t>To regulate metabolic pathways, the cell switches on/off the genes that encode specific enzymes</a:t>
            </a:r>
          </a:p>
          <a:p>
            <a:pPr eaLnBrk="1" hangingPunct="1">
              <a:buFontTx/>
              <a:buNone/>
            </a:pPr>
            <a:r>
              <a:rPr lang="en-US" altLang="en-US" b="1" dirty="0" smtClean="0">
                <a:solidFill>
                  <a:srgbClr val="FF0000"/>
                </a:solidFill>
              </a:rPr>
              <a:t>Allosteric enzymes</a:t>
            </a:r>
            <a:r>
              <a:rPr lang="en-US" altLang="en-US" dirty="0" smtClean="0"/>
              <a:t> exist in either an active or inactive state.</a:t>
            </a:r>
          </a:p>
          <a:p>
            <a:pPr eaLnBrk="1" hangingPunct="1"/>
            <a:r>
              <a:rPr lang="en-US" altLang="en-US" dirty="0" smtClean="0"/>
              <a:t>possess an </a:t>
            </a:r>
            <a:r>
              <a:rPr lang="en-US" altLang="en-US" b="1" dirty="0" smtClean="0">
                <a:solidFill>
                  <a:srgbClr val="FF0000"/>
                </a:solidFill>
              </a:rPr>
              <a:t>allosteric site</a:t>
            </a:r>
            <a:r>
              <a:rPr lang="en-US" altLang="en-US" dirty="0" smtClean="0"/>
              <a:t> where molecules other than the substrate bind</a:t>
            </a:r>
          </a:p>
          <a:p>
            <a:pPr eaLnBrk="1" hangingPunct="1"/>
            <a:r>
              <a:rPr lang="en-US" altLang="en-US" b="1" dirty="0" smtClean="0">
                <a:solidFill>
                  <a:srgbClr val="FF0000"/>
                </a:solidFill>
              </a:rPr>
              <a:t>allosteric inhibitors</a:t>
            </a:r>
            <a:r>
              <a:rPr lang="en-US" altLang="en-US" dirty="0" smtClean="0"/>
              <a:t> bind to the allosteric site to inactivate the enzyme</a:t>
            </a:r>
          </a:p>
          <a:p>
            <a:pPr eaLnBrk="1" hangingPunct="1"/>
            <a:r>
              <a:rPr lang="en-US" altLang="en-US" b="1" dirty="0" smtClean="0">
                <a:solidFill>
                  <a:srgbClr val="FF0000"/>
                </a:solidFill>
              </a:rPr>
              <a:t>allosteric activators</a:t>
            </a:r>
            <a:r>
              <a:rPr lang="en-US" altLang="en-US" dirty="0" smtClean="0"/>
              <a:t> bind to the allosteric site to activate the enzyme</a:t>
            </a:r>
            <a:endParaRPr lang="en-US" altLang="en-US" b="1" dirty="0" smtClean="0">
              <a:solidFill>
                <a:srgbClr val="FFFF00"/>
              </a:solidFill>
            </a:endParaRPr>
          </a:p>
        </p:txBody>
      </p:sp>
    </p:spTree>
    <p:extLst>
      <p:ext uri="{BB962C8B-B14F-4D97-AF65-F5344CB8AC3E}">
        <p14:creationId xmlns:p14="http://schemas.microsoft.com/office/powerpoint/2010/main" val="289555099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DE6FC42-82A9-4586-B1A3-16BB8A393A1A}" type="slidenum">
              <a:rPr lang="en-US" altLang="en-US" sz="1400"/>
              <a:pPr>
                <a:spcBef>
                  <a:spcPct val="0"/>
                </a:spcBef>
                <a:buFontTx/>
                <a:buNone/>
              </a:pPr>
              <a:t>22</a:t>
            </a:fld>
            <a:endParaRPr lang="en-US" altLang="en-US" sz="1400"/>
          </a:p>
        </p:txBody>
      </p:sp>
      <p:sp>
        <p:nvSpPr>
          <p:cNvPr id="149507" name="Rectangle 3"/>
          <p:cNvSpPr>
            <a:spLocks noGrp="1" noChangeArrowheads="1"/>
          </p:cNvSpPr>
          <p:nvPr>
            <p:ph type="body" idx="1"/>
          </p:nvPr>
        </p:nvSpPr>
        <p:spPr>
          <a:xfrm>
            <a:off x="224589" y="272716"/>
            <a:ext cx="10651958" cy="5599447"/>
          </a:xfrm>
        </p:spPr>
        <p:txBody>
          <a:bodyPr>
            <a:normAutofit/>
          </a:bodyPr>
          <a:lstStyle/>
          <a:p>
            <a:pPr marL="0" indent="0">
              <a:buNone/>
            </a:pPr>
            <a:r>
              <a:rPr lang="en-US" dirty="0" err="1">
                <a:solidFill>
                  <a:srgbClr val="7030A0"/>
                </a:solidFill>
                <a:effectLst>
                  <a:outerShdw blurRad="38100" dist="38100" dir="2700000" algn="tl">
                    <a:srgbClr val="000000">
                      <a:alpha val="43137"/>
                    </a:srgbClr>
                  </a:outerShdw>
                </a:effectLst>
              </a:rPr>
              <a:t>CoFactors</a:t>
            </a:r>
            <a:endParaRPr lang="en-US" dirty="0">
              <a:solidFill>
                <a:srgbClr val="7030A0"/>
              </a:solidFill>
              <a:effectLst>
                <a:outerShdw blurRad="38100" dist="38100" dir="2700000" algn="tl">
                  <a:srgbClr val="000000">
                    <a:alpha val="43137"/>
                  </a:srgbClr>
                </a:outerShdw>
              </a:effectLst>
            </a:endParaRPr>
          </a:p>
          <a:p>
            <a:pPr>
              <a:defRPr/>
            </a:pPr>
            <a:r>
              <a:rPr lang="en-US" u="sng" dirty="0">
                <a:solidFill>
                  <a:srgbClr val="FF0000"/>
                </a:solidFill>
                <a:effectLst>
                  <a:outerShdw blurRad="38100" dist="38100" dir="2700000" algn="tl">
                    <a:srgbClr val="000000">
                      <a:alpha val="43137"/>
                    </a:srgbClr>
                  </a:outerShdw>
                </a:effectLst>
              </a:rPr>
              <a:t>Cofactors</a:t>
            </a:r>
            <a:r>
              <a:rPr lang="en-US" dirty="0">
                <a:effectLst>
                  <a:outerShdw blurRad="38100" dist="38100" dir="2700000" algn="tl">
                    <a:srgbClr val="000000">
                      <a:alpha val="43137"/>
                    </a:srgbClr>
                  </a:outerShdw>
                </a:effectLst>
              </a:rPr>
              <a:t> </a:t>
            </a:r>
            <a:r>
              <a:rPr lang="en-US" dirty="0"/>
              <a:t>are </a:t>
            </a:r>
            <a:r>
              <a:rPr lang="en-US" dirty="0" err="1">
                <a:solidFill>
                  <a:schemeClr val="accent1"/>
                </a:solidFill>
              </a:rPr>
              <a:t>nonprotein</a:t>
            </a:r>
            <a:r>
              <a:rPr lang="en-US" dirty="0">
                <a:solidFill>
                  <a:schemeClr val="accent1"/>
                </a:solidFill>
              </a:rPr>
              <a:t> enzyme </a:t>
            </a:r>
            <a:r>
              <a:rPr lang="en-US" dirty="0"/>
              <a:t>helpers such as minerals (</a:t>
            </a:r>
            <a:r>
              <a:rPr lang="en-US" dirty="0" err="1"/>
              <a:t>eg</a:t>
            </a:r>
            <a:r>
              <a:rPr lang="en-US" dirty="0"/>
              <a:t>. Zn, Fe, Cu)</a:t>
            </a:r>
          </a:p>
          <a:p>
            <a:pPr>
              <a:defRPr/>
            </a:pPr>
            <a:r>
              <a:rPr lang="en-US" u="sng" dirty="0">
                <a:solidFill>
                  <a:srgbClr val="FF0000"/>
                </a:solidFill>
                <a:effectLst>
                  <a:outerShdw blurRad="38100" dist="38100" dir="2700000" algn="tl">
                    <a:srgbClr val="000000">
                      <a:alpha val="43137"/>
                    </a:srgbClr>
                  </a:outerShdw>
                </a:effectLst>
              </a:rPr>
              <a:t>Coenzymes</a:t>
            </a:r>
            <a:r>
              <a:rPr lang="en-US" dirty="0">
                <a:effectLst>
                  <a:outerShdw blurRad="38100" dist="38100" dir="2700000" algn="tl">
                    <a:srgbClr val="000000">
                      <a:alpha val="43137"/>
                    </a:srgbClr>
                  </a:outerShdw>
                </a:effectLst>
              </a:rPr>
              <a:t> </a:t>
            </a:r>
            <a:r>
              <a:rPr lang="en-US" dirty="0"/>
              <a:t>are </a:t>
            </a:r>
            <a:r>
              <a:rPr lang="en-US" dirty="0">
                <a:solidFill>
                  <a:schemeClr val="accent1"/>
                </a:solidFill>
              </a:rPr>
              <a:t>organic cofactors </a:t>
            </a:r>
            <a:r>
              <a:rPr lang="en-US" dirty="0"/>
              <a:t>(</a:t>
            </a:r>
            <a:r>
              <a:rPr lang="en-US" dirty="0" err="1"/>
              <a:t>eg</a:t>
            </a:r>
            <a:r>
              <a:rPr lang="en-US" dirty="0"/>
              <a:t>. vitamins)</a:t>
            </a:r>
          </a:p>
          <a:p>
            <a:pPr eaLnBrk="1" hangingPunct="1">
              <a:buFontTx/>
              <a:buNone/>
            </a:pPr>
            <a:r>
              <a:rPr lang="en-US" altLang="en-US" b="1" dirty="0" smtClean="0">
                <a:solidFill>
                  <a:srgbClr val="FF0000"/>
                </a:solidFill>
              </a:rPr>
              <a:t/>
            </a:r>
            <a:br>
              <a:rPr lang="en-US" altLang="en-US" b="1" dirty="0" smtClean="0">
                <a:solidFill>
                  <a:srgbClr val="FF0000"/>
                </a:solidFill>
              </a:rPr>
            </a:br>
            <a:endParaRPr lang="en-US" altLang="en-US" b="1" dirty="0">
              <a:solidFill>
                <a:srgbClr val="FF0000"/>
              </a:solidFill>
            </a:endParaRPr>
          </a:p>
          <a:p>
            <a:pPr eaLnBrk="1" hangingPunct="1">
              <a:buFontTx/>
              <a:buNone/>
            </a:pPr>
            <a:r>
              <a:rPr lang="en-US" altLang="en-US" b="1" dirty="0" smtClean="0">
                <a:solidFill>
                  <a:srgbClr val="7030A0"/>
                </a:solidFill>
              </a:rPr>
              <a:t>Inhibitors</a:t>
            </a:r>
            <a:r>
              <a:rPr lang="en-US" altLang="en-US" dirty="0" smtClean="0"/>
              <a:t> are molecules that bind to an enzyme to decrease enzyme activity.</a:t>
            </a:r>
          </a:p>
          <a:p>
            <a:pPr eaLnBrk="1" hangingPunct="1"/>
            <a:r>
              <a:rPr lang="en-US" altLang="en-US" b="1" dirty="0" smtClean="0">
                <a:solidFill>
                  <a:srgbClr val="FF0000"/>
                </a:solidFill>
              </a:rPr>
              <a:t>competitive inhibitors</a:t>
            </a:r>
            <a:r>
              <a:rPr lang="en-US" altLang="en-US" dirty="0" smtClean="0"/>
              <a:t> compete with the substrate for binding to the same active site</a:t>
            </a:r>
          </a:p>
          <a:p>
            <a:pPr eaLnBrk="1" hangingPunct="1"/>
            <a:r>
              <a:rPr lang="en-US" altLang="en-US" b="1" dirty="0" smtClean="0">
                <a:solidFill>
                  <a:srgbClr val="FF0000"/>
                </a:solidFill>
              </a:rPr>
              <a:t>noncompetitive inhibitors</a:t>
            </a:r>
            <a:r>
              <a:rPr lang="en-US" altLang="en-US" dirty="0" smtClean="0"/>
              <a:t> </a:t>
            </a:r>
            <a:r>
              <a:rPr lang="en-US" dirty="0"/>
              <a:t>binds to </a:t>
            </a:r>
            <a:r>
              <a:rPr lang="en-US" i="1" dirty="0">
                <a:solidFill>
                  <a:srgbClr val="0070C0"/>
                </a:solidFill>
                <a:effectLst>
                  <a:outerShdw blurRad="38100" dist="38100" dir="2700000" algn="tl">
                    <a:srgbClr val="000000">
                      <a:alpha val="43137"/>
                    </a:srgbClr>
                  </a:outerShdw>
                </a:effectLst>
              </a:rPr>
              <a:t>another part</a:t>
            </a:r>
            <a:r>
              <a:rPr lang="en-US" i="1" dirty="0">
                <a:solidFill>
                  <a:srgbClr val="0070C0"/>
                </a:solidFill>
              </a:rPr>
              <a:t> </a:t>
            </a:r>
            <a:r>
              <a:rPr lang="en-US" dirty="0"/>
              <a:t>of an enzyme </a:t>
            </a:r>
            <a:r>
              <a:rPr lang="en-US" dirty="0">
                <a:sym typeface="Wingdings" pitchFamily="2" charset="2"/>
              </a:rPr>
              <a:t> enzyme</a:t>
            </a:r>
            <a:r>
              <a:rPr lang="en-US" dirty="0"/>
              <a:t> changes shape </a:t>
            </a:r>
            <a:r>
              <a:rPr lang="en-US" dirty="0">
                <a:sym typeface="Wingdings" pitchFamily="2" charset="2"/>
              </a:rPr>
              <a:t></a:t>
            </a:r>
            <a:r>
              <a:rPr lang="en-US" dirty="0"/>
              <a:t> active site is </a:t>
            </a:r>
            <a:r>
              <a:rPr lang="en-US" dirty="0" smtClean="0">
                <a:solidFill>
                  <a:srgbClr val="7030A0"/>
                </a:solidFill>
                <a:effectLst>
                  <a:outerShdw blurRad="38100" dist="38100" dir="2700000" algn="tl">
                    <a:srgbClr val="000000">
                      <a:alpha val="43137"/>
                    </a:srgbClr>
                  </a:outerShdw>
                </a:effectLst>
              </a:rPr>
              <a:t>nonfunctional</a:t>
            </a:r>
          </a:p>
        </p:txBody>
      </p:sp>
    </p:spTree>
    <p:extLst>
      <p:ext uri="{BB962C8B-B14F-4D97-AF65-F5344CB8AC3E}">
        <p14:creationId xmlns:p14="http://schemas.microsoft.com/office/powerpoint/2010/main" val="278391983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5176" y="842210"/>
            <a:ext cx="5650036" cy="3260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53723" y="352927"/>
            <a:ext cx="2470484" cy="369332"/>
          </a:xfrm>
          <a:prstGeom prst="rect">
            <a:avLst/>
          </a:prstGeom>
          <a:noFill/>
        </p:spPr>
        <p:txBody>
          <a:bodyPr wrap="square" rtlCol="0">
            <a:spAutoFit/>
          </a:bodyPr>
          <a:lstStyle/>
          <a:p>
            <a:r>
              <a:rPr lang="en-US" dirty="0" smtClean="0"/>
              <a:t>Competitive Inhibition</a:t>
            </a:r>
            <a:endParaRPr lang="en-US" dirty="0"/>
          </a:p>
        </p:txBody>
      </p:sp>
      <p:sp>
        <p:nvSpPr>
          <p:cNvPr id="6" name="TextBox 5"/>
          <p:cNvSpPr txBox="1"/>
          <p:nvPr/>
        </p:nvSpPr>
        <p:spPr>
          <a:xfrm>
            <a:off x="8137359" y="352927"/>
            <a:ext cx="3280609" cy="369332"/>
          </a:xfrm>
          <a:prstGeom prst="rect">
            <a:avLst/>
          </a:prstGeom>
          <a:noFill/>
        </p:spPr>
        <p:txBody>
          <a:bodyPr wrap="square" rtlCol="0">
            <a:spAutoFit/>
          </a:bodyPr>
          <a:lstStyle/>
          <a:p>
            <a:r>
              <a:rPr lang="en-US" dirty="0" smtClean="0"/>
              <a:t>Non - Competitive Inhibition</a:t>
            </a:r>
            <a:endParaRPr lang="en-US" dirty="0"/>
          </a:p>
        </p:txBody>
      </p:sp>
      <p:pic>
        <p:nvPicPr>
          <p:cNvPr id="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10952" y="1277351"/>
            <a:ext cx="4444666" cy="2735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Content Placeholder 3" descr="08_17EnzymeInhibition-L.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3562144" y="4102768"/>
            <a:ext cx="5116635" cy="2532524"/>
          </a:xfrm>
          <a:prstGeom prst="rect">
            <a:avLst/>
          </a:prstGeom>
        </p:spPr>
      </p:pic>
    </p:spTree>
    <p:extLst>
      <p:ext uri="{BB962C8B-B14F-4D97-AF65-F5344CB8AC3E}">
        <p14:creationId xmlns:p14="http://schemas.microsoft.com/office/powerpoint/2010/main" val="2522269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EC7074B-B0CA-45EB-B0E6-47C9CC378A8E}" type="slidenum">
              <a:rPr lang="en-US" altLang="en-US" sz="1400"/>
              <a:pPr>
                <a:spcBef>
                  <a:spcPct val="0"/>
                </a:spcBef>
                <a:buFontTx/>
                <a:buNone/>
              </a:pPr>
              <a:t>24</a:t>
            </a:fld>
            <a:endParaRPr lang="en-US" altLang="en-US" sz="1400"/>
          </a:p>
        </p:txBody>
      </p:sp>
      <p:pic>
        <p:nvPicPr>
          <p:cNvPr id="62467" name="Picture 6" descr="rav65819_06_12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006476"/>
            <a:ext cx="8382000" cy="484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358252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ChangeArrowheads="1"/>
          </p:cNvSpPr>
          <p:nvPr>
            <p:ph type="title"/>
          </p:nvPr>
        </p:nvSpPr>
        <p:spPr/>
        <p:txBody>
          <a:bodyPr/>
          <a:lstStyle/>
          <a:p>
            <a:pPr>
              <a:defRPr/>
            </a:pPr>
            <a:r>
              <a:rPr lang="en-US" sz="3200" b="1" i="1" dirty="0">
                <a:solidFill>
                  <a:schemeClr val="accent1"/>
                </a:solidFill>
              </a:rPr>
              <a:t>Feedback Inhibition</a:t>
            </a:r>
          </a:p>
        </p:txBody>
      </p:sp>
      <p:sp>
        <p:nvSpPr>
          <p:cNvPr id="37891" name="Rectangle 3"/>
          <p:cNvSpPr>
            <a:spLocks noGrp="1" noChangeArrowheads="1"/>
          </p:cNvSpPr>
          <p:nvPr>
            <p:ph type="body" idx="1"/>
          </p:nvPr>
        </p:nvSpPr>
        <p:spPr>
          <a:xfrm>
            <a:off x="1828800" y="1371601"/>
            <a:ext cx="8534400" cy="2422525"/>
          </a:xfrm>
        </p:spPr>
        <p:txBody>
          <a:bodyPr/>
          <a:lstStyle/>
          <a:p>
            <a:pPr eaLnBrk="1" hangingPunct="1"/>
            <a:r>
              <a:rPr lang="en-US" altLang="en-US">
                <a:ea typeface="ＭＳ Ｐゴシック" panose="020B0600070205080204" pitchFamily="34" charset="-128"/>
              </a:rPr>
              <a:t>End product of a metabolic pathway shuts down pathway by binding to the allosteric site of an enzyme</a:t>
            </a:r>
          </a:p>
          <a:p>
            <a:pPr eaLnBrk="1" hangingPunct="1"/>
            <a:r>
              <a:rPr lang="en-US" altLang="en-US">
                <a:ea typeface="ＭＳ Ｐゴシック" panose="020B0600070205080204" pitchFamily="34" charset="-128"/>
              </a:rPr>
              <a:t>Prevent wasting chemical resources, increase efficiency of cell</a:t>
            </a:r>
          </a:p>
        </p:txBody>
      </p:sp>
    </p:spTree>
    <p:extLst>
      <p:ext uri="{BB962C8B-B14F-4D97-AF65-F5344CB8AC3E}">
        <p14:creationId xmlns:p14="http://schemas.microsoft.com/office/powerpoint/2010/main" val="14279419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Content Placeholder 3" descr="08_21FeedbackInhibition-L.jpg"/>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4170364" y="228601"/>
            <a:ext cx="6192837" cy="6473825"/>
          </a:xfrm>
        </p:spPr>
      </p:pic>
      <p:sp>
        <p:nvSpPr>
          <p:cNvPr id="2" name="Title 1"/>
          <p:cNvSpPr>
            <a:spLocks noGrp="1"/>
          </p:cNvSpPr>
          <p:nvPr>
            <p:ph type="title"/>
          </p:nvPr>
        </p:nvSpPr>
        <p:spPr>
          <a:xfrm>
            <a:off x="1981200" y="274638"/>
            <a:ext cx="4038600" cy="792162"/>
          </a:xfrm>
        </p:spPr>
        <p:txBody>
          <a:bodyPr>
            <a:normAutofit/>
          </a:bodyPr>
          <a:lstStyle/>
          <a:p>
            <a:pPr>
              <a:defRPr/>
            </a:pPr>
            <a:r>
              <a:rPr lang="en-US" sz="3200" b="1" dirty="0">
                <a:solidFill>
                  <a:srgbClr val="FF0000"/>
                </a:solidFill>
              </a:rPr>
              <a:t>Feedback Inhibition</a:t>
            </a:r>
          </a:p>
        </p:txBody>
      </p:sp>
    </p:spTree>
    <p:extLst>
      <p:ext uri="{BB962C8B-B14F-4D97-AF65-F5344CB8AC3E}">
        <p14:creationId xmlns:p14="http://schemas.microsoft.com/office/powerpoint/2010/main" val="17060416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7" name="Rectangle 3"/>
          <p:cNvSpPr>
            <a:spLocks noGrp="1" noChangeArrowheads="1"/>
          </p:cNvSpPr>
          <p:nvPr>
            <p:ph type="body" idx="1"/>
          </p:nvPr>
        </p:nvSpPr>
        <p:spPr>
          <a:xfrm>
            <a:off x="1905000" y="2743200"/>
            <a:ext cx="8305800" cy="2590800"/>
          </a:xfrm>
        </p:spPr>
        <p:txBody>
          <a:bodyPr/>
          <a:lstStyle/>
          <a:p>
            <a:pPr eaLnBrk="1" hangingPunct="1">
              <a:buFont typeface="Wingdings" panose="05000000000000000000" pitchFamily="2" charset="2"/>
              <a:buNone/>
            </a:pPr>
            <a:r>
              <a:rPr lang="en-US" altLang="en-US" u="sng">
                <a:solidFill>
                  <a:srgbClr val="FF0000"/>
                </a:solidFill>
                <a:ea typeface="ＭＳ Ｐゴシック" panose="020B0600070205080204" pitchFamily="34" charset="-128"/>
              </a:rPr>
              <a:t>Metabolism</a:t>
            </a:r>
            <a:r>
              <a:rPr lang="en-US" altLang="en-US">
                <a:ea typeface="ＭＳ Ｐゴシック" panose="020B0600070205080204" pitchFamily="34" charset="-128"/>
              </a:rPr>
              <a:t> is the totality of an organism</a:t>
            </a:r>
            <a:r>
              <a:rPr lang="ja-JP" altLang="en-US">
                <a:ea typeface="ＭＳ Ｐゴシック" panose="020B0600070205080204" pitchFamily="34" charset="-128"/>
              </a:rPr>
              <a:t>’</a:t>
            </a:r>
            <a:r>
              <a:rPr lang="en-US" altLang="ja-JP">
                <a:ea typeface="ＭＳ Ｐゴシック" panose="020B0600070205080204" pitchFamily="34" charset="-128"/>
              </a:rPr>
              <a:t>s chemical reactions</a:t>
            </a:r>
          </a:p>
          <a:p>
            <a:pPr lvl="1" eaLnBrk="1" hangingPunct="1"/>
            <a:r>
              <a:rPr lang="en-US" altLang="en-US" sz="2800">
                <a:ea typeface="ＭＳ Ｐゴシック" panose="020B0600070205080204" pitchFamily="34" charset="-128"/>
              </a:rPr>
              <a:t>Manage the materials and energy resources of a cell</a:t>
            </a:r>
          </a:p>
        </p:txBody>
      </p:sp>
      <p:pic>
        <p:nvPicPr>
          <p:cNvPr id="18434" name="Picture 5" descr="08_UN01MetabolicPathway-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533401"/>
            <a:ext cx="8547100" cy="185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61767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274638"/>
            <a:ext cx="7467600" cy="715962"/>
          </a:xfrm>
        </p:spPr>
        <p:txBody>
          <a:bodyPr>
            <a:normAutofit/>
          </a:bodyPr>
          <a:lstStyle/>
          <a:p>
            <a:pPr>
              <a:defRPr/>
            </a:pPr>
            <a:r>
              <a:rPr lang="en-US" sz="4000" b="1" dirty="0"/>
              <a:t>Energy = capacity to do work</a:t>
            </a:r>
          </a:p>
        </p:txBody>
      </p:sp>
      <p:sp>
        <p:nvSpPr>
          <p:cNvPr id="314371" name="Rectangle 3"/>
          <p:cNvSpPr>
            <a:spLocks noGrp="1" noChangeArrowheads="1"/>
          </p:cNvSpPr>
          <p:nvPr>
            <p:ph sz="quarter" idx="1"/>
          </p:nvPr>
        </p:nvSpPr>
        <p:spPr>
          <a:xfrm>
            <a:off x="141317" y="921733"/>
            <a:ext cx="6417425" cy="5254625"/>
          </a:xfrm>
        </p:spPr>
        <p:txBody>
          <a:bodyPr>
            <a:noAutofit/>
          </a:bodyPr>
          <a:lstStyle/>
          <a:p>
            <a:pPr marL="274320" indent="-274320">
              <a:lnSpc>
                <a:spcPct val="110000"/>
              </a:lnSpc>
              <a:defRPr/>
            </a:pPr>
            <a:r>
              <a:rPr lang="en-US" sz="2600" b="1" u="sng" dirty="0">
                <a:solidFill>
                  <a:schemeClr val="accent1"/>
                </a:solidFill>
              </a:rPr>
              <a:t>Kinetic energy (KE)</a:t>
            </a:r>
            <a:r>
              <a:rPr lang="en-US" sz="2600" dirty="0">
                <a:solidFill>
                  <a:schemeClr val="accent1"/>
                </a:solidFill>
              </a:rPr>
              <a:t>: </a:t>
            </a:r>
            <a:r>
              <a:rPr lang="en-US" sz="2600" dirty="0"/>
              <a:t>energy associated with motion</a:t>
            </a:r>
          </a:p>
          <a:p>
            <a:pPr marL="640080" lvl="1" indent="-274320">
              <a:lnSpc>
                <a:spcPct val="110000"/>
              </a:lnSpc>
              <a:spcBef>
                <a:spcPts val="300"/>
              </a:spcBef>
              <a:defRPr/>
            </a:pPr>
            <a:r>
              <a:rPr lang="en-US" sz="2600" i="1" dirty="0">
                <a:solidFill>
                  <a:srgbClr val="00B050"/>
                </a:solidFill>
              </a:rPr>
              <a:t>Heat</a:t>
            </a:r>
            <a:r>
              <a:rPr lang="en-US" sz="2600" dirty="0"/>
              <a:t> (thermal energy) is KE associated with random movement of atoms or molecules</a:t>
            </a:r>
          </a:p>
          <a:p>
            <a:pPr marL="225425" indent="-225425">
              <a:lnSpc>
                <a:spcPct val="110000"/>
              </a:lnSpc>
              <a:defRPr/>
            </a:pPr>
            <a:r>
              <a:rPr lang="en-US" sz="2600" b="1" u="sng" dirty="0">
                <a:solidFill>
                  <a:schemeClr val="accent1"/>
                </a:solidFill>
              </a:rPr>
              <a:t>Potential energy (PE)</a:t>
            </a:r>
            <a:r>
              <a:rPr lang="en-US" sz="2600" dirty="0">
                <a:solidFill>
                  <a:schemeClr val="accent1"/>
                </a:solidFill>
              </a:rPr>
              <a:t>: </a:t>
            </a:r>
            <a:r>
              <a:rPr lang="en-US" sz="2600" dirty="0"/>
              <a:t>stored energy as a result of its position or structure</a:t>
            </a:r>
          </a:p>
          <a:p>
            <a:pPr marL="640080" lvl="1" indent="-274320">
              <a:lnSpc>
                <a:spcPct val="110000"/>
              </a:lnSpc>
              <a:defRPr/>
            </a:pPr>
            <a:r>
              <a:rPr lang="en-US" sz="2600" i="1" dirty="0">
                <a:solidFill>
                  <a:srgbClr val="00B050"/>
                </a:solidFill>
              </a:rPr>
              <a:t>Chemical energy </a:t>
            </a:r>
            <a:r>
              <a:rPr lang="en-US" sz="2600" dirty="0"/>
              <a:t>is PE available for release in a chemical reaction</a:t>
            </a:r>
          </a:p>
          <a:p>
            <a:pPr marL="273367" indent="-274320">
              <a:lnSpc>
                <a:spcPct val="110000"/>
              </a:lnSpc>
              <a:defRPr/>
            </a:pPr>
            <a:r>
              <a:rPr lang="en-US" sz="2600" dirty="0"/>
              <a:t>Energy can be </a:t>
            </a:r>
            <a:r>
              <a:rPr lang="en-US" sz="2600" dirty="0">
                <a:solidFill>
                  <a:srgbClr val="0070C0"/>
                </a:solidFill>
                <a:effectLst>
                  <a:outerShdw blurRad="38100" dist="38100" dir="2700000" algn="tl">
                    <a:srgbClr val="000000">
                      <a:alpha val="43137"/>
                    </a:srgbClr>
                  </a:outerShdw>
                </a:effectLst>
              </a:rPr>
              <a:t>converted</a:t>
            </a:r>
            <a:r>
              <a:rPr lang="en-US" sz="2600" dirty="0">
                <a:effectLst>
                  <a:outerShdw blurRad="38100" dist="38100" dir="2700000" algn="tl">
                    <a:srgbClr val="000000">
                      <a:alpha val="43137"/>
                    </a:srgbClr>
                  </a:outerShdw>
                </a:effectLst>
              </a:rPr>
              <a:t> </a:t>
            </a:r>
            <a:r>
              <a:rPr lang="en-US" sz="2600" dirty="0"/>
              <a:t>from one form to another</a:t>
            </a:r>
          </a:p>
          <a:p>
            <a:pPr marL="640080" lvl="1" indent="-274320">
              <a:lnSpc>
                <a:spcPct val="110000"/>
              </a:lnSpc>
              <a:defRPr/>
            </a:pPr>
            <a:r>
              <a:rPr lang="en-US" sz="2600" dirty="0" err="1"/>
              <a:t>Eg</a:t>
            </a:r>
            <a:r>
              <a:rPr lang="en-US" sz="2600" dirty="0"/>
              <a:t>. chemical </a:t>
            </a:r>
            <a:r>
              <a:rPr lang="en-US" sz="2600" dirty="0">
                <a:sym typeface="Wingdings" pitchFamily="2" charset="2"/>
              </a:rPr>
              <a:t> mechanical  electrical</a:t>
            </a:r>
            <a:endParaRPr lang="en-US" sz="2600" dirty="0"/>
          </a:p>
        </p:txBody>
      </p:sp>
      <p:pic>
        <p:nvPicPr>
          <p:cNvPr id="4" name="Content Placeholder 3" descr="08_02EnergyTransformat-L.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7415528" y="2044930"/>
            <a:ext cx="4066543" cy="3822470"/>
          </a:xfrm>
          <a:prstGeom prst="rect">
            <a:avLst/>
          </a:prstGeom>
        </p:spPr>
      </p:pic>
    </p:spTree>
    <p:extLst>
      <p:ext uri="{BB962C8B-B14F-4D97-AF65-F5344CB8AC3E}">
        <p14:creationId xmlns:p14="http://schemas.microsoft.com/office/powerpoint/2010/main" val="31683077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8AB3DB8-B0AE-477E-B9C1-CF81F3FF360F}" type="slidenum">
              <a:rPr lang="en-US" altLang="en-US" sz="1400"/>
              <a:pPr>
                <a:spcBef>
                  <a:spcPct val="0"/>
                </a:spcBef>
                <a:buFontTx/>
                <a:buNone/>
              </a:pPr>
              <a:t>29</a:t>
            </a:fld>
            <a:endParaRPr lang="en-US" altLang="en-US" sz="1400"/>
          </a:p>
        </p:txBody>
      </p:sp>
      <p:sp>
        <p:nvSpPr>
          <p:cNvPr id="28675" name="Rectangle 2"/>
          <p:cNvSpPr>
            <a:spLocks noGrp="1" noChangeArrowheads="1"/>
          </p:cNvSpPr>
          <p:nvPr>
            <p:ph type="title"/>
          </p:nvPr>
        </p:nvSpPr>
        <p:spPr>
          <a:xfrm>
            <a:off x="753979" y="224589"/>
            <a:ext cx="10599821" cy="978569"/>
          </a:xfrm>
        </p:spPr>
        <p:txBody>
          <a:bodyPr/>
          <a:lstStyle/>
          <a:p>
            <a:pPr eaLnBrk="1" hangingPunct="1"/>
            <a:r>
              <a:rPr lang="en-US" altLang="en-US" dirty="0" smtClean="0">
                <a:solidFill>
                  <a:srgbClr val="1111FF"/>
                </a:solidFill>
              </a:rPr>
              <a:t>Flow of Energy</a:t>
            </a:r>
          </a:p>
        </p:txBody>
      </p:sp>
      <p:sp>
        <p:nvSpPr>
          <p:cNvPr id="124931" name="Rectangle 3"/>
          <p:cNvSpPr>
            <a:spLocks noGrp="1" noChangeArrowheads="1"/>
          </p:cNvSpPr>
          <p:nvPr>
            <p:ph type="body" idx="1"/>
          </p:nvPr>
        </p:nvSpPr>
        <p:spPr>
          <a:xfrm>
            <a:off x="513347" y="1203158"/>
            <a:ext cx="11293642" cy="2999874"/>
          </a:xfrm>
        </p:spPr>
        <p:txBody>
          <a:bodyPr/>
          <a:lstStyle/>
          <a:p>
            <a:pPr eaLnBrk="1" hangingPunct="1">
              <a:buFontTx/>
              <a:buNone/>
            </a:pPr>
            <a:r>
              <a:rPr lang="en-US" altLang="en-US" dirty="0" smtClean="0"/>
              <a:t>Potential energy stored in chemical bonds can be transferred from one molecule to another by way of electrons.</a:t>
            </a:r>
          </a:p>
          <a:p>
            <a:pPr eaLnBrk="1" hangingPunct="1">
              <a:buFontTx/>
              <a:buNone/>
            </a:pPr>
            <a:r>
              <a:rPr lang="en-US" altLang="en-US" b="1" dirty="0" smtClean="0">
                <a:solidFill>
                  <a:srgbClr val="FF0000"/>
                </a:solidFill>
              </a:rPr>
              <a:t>oxidation</a:t>
            </a:r>
            <a:r>
              <a:rPr lang="en-US" altLang="en-US" dirty="0" smtClean="0"/>
              <a:t>: loss of electrons</a:t>
            </a:r>
          </a:p>
          <a:p>
            <a:pPr eaLnBrk="1" hangingPunct="1">
              <a:buFontTx/>
              <a:buNone/>
            </a:pPr>
            <a:r>
              <a:rPr lang="en-US" altLang="en-US" b="1" dirty="0" smtClean="0">
                <a:solidFill>
                  <a:srgbClr val="FF0000"/>
                </a:solidFill>
              </a:rPr>
              <a:t>reduction</a:t>
            </a:r>
            <a:r>
              <a:rPr lang="en-US" altLang="en-US" dirty="0" smtClean="0"/>
              <a:t>: gain of electrons</a:t>
            </a:r>
          </a:p>
          <a:p>
            <a:pPr eaLnBrk="1" hangingPunct="1">
              <a:buFontTx/>
              <a:buNone/>
            </a:pPr>
            <a:r>
              <a:rPr lang="en-US" altLang="en-US" b="1" dirty="0" smtClean="0">
                <a:solidFill>
                  <a:srgbClr val="FF0000"/>
                </a:solidFill>
              </a:rPr>
              <a:t>redox reactions</a:t>
            </a:r>
            <a:r>
              <a:rPr lang="en-US" altLang="en-US" dirty="0" smtClean="0"/>
              <a:t> are coupled to each other.</a:t>
            </a:r>
            <a:endParaRPr lang="en-US" altLang="en-US" b="1" dirty="0" smtClean="0">
              <a:solidFill>
                <a:srgbClr val="FFFF00"/>
              </a:solidFill>
            </a:endParaRPr>
          </a:p>
        </p:txBody>
      </p:sp>
      <p:pic>
        <p:nvPicPr>
          <p:cNvPr id="5" name="Picture 6" descr="rav65819_06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8847" y="3916235"/>
            <a:ext cx="5271753" cy="2825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23078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93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493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49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609599" y="457200"/>
            <a:ext cx="11357811" cy="4467726"/>
          </a:xfrm>
        </p:spPr>
        <p:txBody>
          <a:bodyPr>
            <a:normAutofit/>
          </a:bodyPr>
          <a:lstStyle/>
          <a:p>
            <a:r>
              <a:rPr lang="en-US" b="1" i="1" dirty="0" smtClean="0">
                <a:solidFill>
                  <a:srgbClr val="7030A0"/>
                </a:solidFill>
              </a:rPr>
              <a:t>Catabolic reactions - </a:t>
            </a:r>
            <a:r>
              <a:rPr lang="en-US" altLang="en-US" dirty="0">
                <a:ea typeface="ＭＳ Ｐゴシック" panose="020B0600070205080204" pitchFamily="34" charset="-128"/>
              </a:rPr>
              <a:t>release energy by breaking down complex molecules into simpler compounds</a:t>
            </a:r>
          </a:p>
          <a:p>
            <a:pPr lvl="1"/>
            <a:r>
              <a:rPr lang="en-US" altLang="en-US" sz="2800" dirty="0" err="1">
                <a:ea typeface="ＭＳ Ｐゴシック" panose="020B0600070205080204" pitchFamily="34" charset="-128"/>
              </a:rPr>
              <a:t>Eg</a:t>
            </a:r>
            <a:r>
              <a:rPr lang="en-US" altLang="en-US" sz="2800" dirty="0">
                <a:ea typeface="ＭＳ Ｐゴシック" panose="020B0600070205080204" pitchFamily="34" charset="-128"/>
              </a:rPr>
              <a:t>. digestive enzymes break down food </a:t>
            </a:r>
            <a:r>
              <a:rPr lang="en-US" altLang="en-US" sz="2800" dirty="0">
                <a:ea typeface="ＭＳ Ｐゴシック" panose="020B0600070205080204" pitchFamily="34" charset="-128"/>
                <a:sym typeface="Wingdings" panose="05000000000000000000" pitchFamily="2" charset="2"/>
              </a:rPr>
              <a:t> release energy</a:t>
            </a:r>
            <a:endParaRPr lang="en-US" altLang="en-US" sz="2800" dirty="0">
              <a:ea typeface="ＭＳ Ｐゴシック" panose="020B0600070205080204" pitchFamily="34" charset="-128"/>
            </a:endParaRPr>
          </a:p>
          <a:p>
            <a:pPr marL="0" indent="0">
              <a:buNone/>
            </a:pPr>
            <a:endParaRPr lang="en-US" dirty="0">
              <a:solidFill>
                <a:srgbClr val="7030A0"/>
              </a:solidFill>
            </a:endParaRPr>
          </a:p>
          <a:p>
            <a:pPr eaLnBrk="1" hangingPunct="1"/>
            <a:r>
              <a:rPr lang="en-US" dirty="0" smtClean="0">
                <a:solidFill>
                  <a:srgbClr val="7030A0"/>
                </a:solidFill>
              </a:rPr>
              <a:t>break down molecules </a:t>
            </a:r>
          </a:p>
          <a:p>
            <a:pPr eaLnBrk="1" hangingPunct="1"/>
            <a:r>
              <a:rPr lang="en-US" dirty="0" smtClean="0">
                <a:solidFill>
                  <a:srgbClr val="7030A0"/>
                </a:solidFill>
              </a:rPr>
              <a:t>Energy/heat is released </a:t>
            </a:r>
          </a:p>
          <a:p>
            <a:pPr eaLnBrk="1" hangingPunct="1"/>
            <a:r>
              <a:rPr lang="en-US" dirty="0" smtClean="0">
                <a:solidFill>
                  <a:srgbClr val="7030A0"/>
                </a:solidFill>
              </a:rPr>
              <a:t>Exothermic/exergonic</a:t>
            </a:r>
          </a:p>
        </p:txBody>
      </p:sp>
      <p:sp>
        <p:nvSpPr>
          <p:cNvPr id="5" name="Slide Number Placeholder 4"/>
          <p:cNvSpPr>
            <a:spLocks noGrp="1"/>
          </p:cNvSpPr>
          <p:nvPr>
            <p:ph type="sldNum" sz="quarter" idx="12"/>
          </p:nvPr>
        </p:nvSpPr>
        <p:spPr/>
        <p:txBody>
          <a:bodyPr/>
          <a:lstStyle/>
          <a:p>
            <a:pPr>
              <a:defRPr/>
            </a:pPr>
            <a:fld id="{9AF824BD-A38A-4964-9BC8-1523080D8A93}" type="slidenum">
              <a:rPr lang="en-US" smtClean="0"/>
              <a:pPr>
                <a:defRPr/>
              </a:pPr>
              <a:t>3</a:t>
            </a:fld>
            <a:endParaRPr lang="en-US"/>
          </a:p>
        </p:txBody>
      </p:sp>
      <p:pic>
        <p:nvPicPr>
          <p:cNvPr id="4098" name="Picture 2" descr="http://cimg1.ck12.org/datastreams/f-d%3Adf0a2687d885c997ec852a60b09181c51b0a234ada9136e0288d4e8c%2BIMAGE%2BIMAGE.1"/>
          <p:cNvPicPr>
            <a:picLocks noChangeAspect="1" noChangeArrowheads="1"/>
          </p:cNvPicPr>
          <p:nvPr/>
        </p:nvPicPr>
        <p:blipFill rotWithShape="1">
          <a:blip r:embed="rId2">
            <a:extLst>
              <a:ext uri="{28A0092B-C50C-407E-A947-70E740481C1C}">
                <a14:useLocalDpi xmlns:a14="http://schemas.microsoft.com/office/drawing/2010/main" val="0"/>
              </a:ext>
            </a:extLst>
          </a:blip>
          <a:srcRect l="46884"/>
          <a:stretch/>
        </p:blipFill>
        <p:spPr bwMode="auto">
          <a:xfrm>
            <a:off x="7054080" y="3338805"/>
            <a:ext cx="4712803" cy="3382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19414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9" name="Rectangle 3"/>
          <p:cNvSpPr>
            <a:spLocks noGrp="1" noChangeArrowheads="1"/>
          </p:cNvSpPr>
          <p:nvPr>
            <p:ph type="body" idx="1"/>
          </p:nvPr>
        </p:nvSpPr>
        <p:spPr>
          <a:xfrm>
            <a:off x="385011" y="1752601"/>
            <a:ext cx="11614484" cy="4384675"/>
          </a:xfrm>
        </p:spPr>
        <p:txBody>
          <a:bodyPr/>
          <a:lstStyle/>
          <a:p>
            <a:pPr eaLnBrk="1" hangingPunct="1">
              <a:lnSpc>
                <a:spcPct val="96000"/>
              </a:lnSpc>
              <a:defRPr/>
            </a:pPr>
            <a:r>
              <a:rPr lang="en-US" dirty="0"/>
              <a:t>A </a:t>
            </a:r>
            <a:r>
              <a:rPr lang="en-US" dirty="0">
                <a:solidFill>
                  <a:schemeClr val="accent1"/>
                </a:solidFill>
                <a:effectLst>
                  <a:outerShdw blurRad="38100" dist="38100" dir="2700000" algn="tl">
                    <a:srgbClr val="000000">
                      <a:alpha val="43137"/>
                    </a:srgbClr>
                  </a:outerShdw>
                </a:effectLst>
              </a:rPr>
              <a:t>closed</a:t>
            </a:r>
            <a:r>
              <a:rPr lang="en-US" dirty="0">
                <a:solidFill>
                  <a:schemeClr val="accent1"/>
                </a:solidFill>
              </a:rPr>
              <a:t> </a:t>
            </a:r>
            <a:r>
              <a:rPr lang="en-US" dirty="0"/>
              <a:t>system, such as liquid in a thermos, is isolated from its surroundings</a:t>
            </a:r>
          </a:p>
          <a:p>
            <a:pPr eaLnBrk="1" hangingPunct="1">
              <a:lnSpc>
                <a:spcPct val="96000"/>
              </a:lnSpc>
              <a:defRPr/>
            </a:pPr>
            <a:r>
              <a:rPr lang="en-US" dirty="0"/>
              <a:t>In an </a:t>
            </a:r>
            <a:r>
              <a:rPr lang="en-US" dirty="0">
                <a:solidFill>
                  <a:schemeClr val="accent1"/>
                </a:solidFill>
                <a:effectLst>
                  <a:outerShdw blurRad="38100" dist="38100" dir="2700000" algn="tl">
                    <a:srgbClr val="000000">
                      <a:alpha val="43137"/>
                    </a:srgbClr>
                  </a:outerShdw>
                </a:effectLst>
              </a:rPr>
              <a:t>open</a:t>
            </a:r>
            <a:r>
              <a:rPr lang="en-US" dirty="0">
                <a:effectLst>
                  <a:outerShdw blurRad="38100" dist="38100" dir="2700000" algn="tl">
                    <a:srgbClr val="000000">
                      <a:alpha val="43137"/>
                    </a:srgbClr>
                  </a:outerShdw>
                </a:effectLst>
              </a:rPr>
              <a:t> </a:t>
            </a:r>
            <a:r>
              <a:rPr lang="en-US" dirty="0"/>
              <a:t>system</a:t>
            </a:r>
            <a:r>
              <a:rPr lang="en-US" i="1" dirty="0"/>
              <a:t>,</a:t>
            </a:r>
            <a:r>
              <a:rPr lang="en-US" dirty="0"/>
              <a:t> energy and matter can be transferred between the system and its surroundings</a:t>
            </a:r>
          </a:p>
          <a:p>
            <a:pPr eaLnBrk="1" hangingPunct="1">
              <a:lnSpc>
                <a:spcPct val="96000"/>
              </a:lnSpc>
              <a:defRPr/>
            </a:pPr>
            <a:r>
              <a:rPr lang="en-US" dirty="0">
                <a:solidFill>
                  <a:srgbClr val="0070C0"/>
                </a:solidFill>
                <a:effectLst>
                  <a:outerShdw blurRad="38100" dist="38100" dir="2700000" algn="tl">
                    <a:srgbClr val="000000">
                      <a:alpha val="43137"/>
                    </a:srgbClr>
                  </a:outerShdw>
                </a:effectLst>
              </a:rPr>
              <a:t>Organisms are open systems</a:t>
            </a:r>
            <a:endParaRPr lang="en-US" dirty="0" smtClean="0">
              <a:solidFill>
                <a:srgbClr val="0070C0"/>
              </a:solidFill>
              <a:effectLst>
                <a:outerShdw blurRad="38100" dist="38100" dir="2700000" algn="tl">
                  <a:srgbClr val="000000">
                    <a:alpha val="43137"/>
                  </a:srgbClr>
                </a:outerShdw>
              </a:effectLst>
              <a:ea typeface="+mn-ea"/>
              <a:cs typeface="+mn-cs"/>
            </a:endParaRPr>
          </a:p>
        </p:txBody>
      </p:sp>
      <p:sp>
        <p:nvSpPr>
          <p:cNvPr id="4" name="Title 3"/>
          <p:cNvSpPr>
            <a:spLocks noGrp="1"/>
          </p:cNvSpPr>
          <p:nvPr>
            <p:ph type="title"/>
          </p:nvPr>
        </p:nvSpPr>
        <p:spPr>
          <a:xfrm>
            <a:off x="385011" y="533401"/>
            <a:ext cx="11405936" cy="1300163"/>
          </a:xfrm>
        </p:spPr>
        <p:txBody>
          <a:bodyPr>
            <a:noAutofit/>
          </a:bodyPr>
          <a:lstStyle/>
          <a:p>
            <a:pPr>
              <a:defRPr/>
            </a:pPr>
            <a:r>
              <a:rPr lang="en-US" b="1" u="sng" dirty="0" smtClean="0">
                <a:solidFill>
                  <a:schemeClr val="accent1"/>
                </a:solidFill>
                <a:ea typeface="+mj-ea"/>
                <a:cs typeface="+mj-cs"/>
              </a:rPr>
              <a:t>Thermodynamics</a:t>
            </a:r>
            <a:r>
              <a:rPr lang="en-US" dirty="0" smtClean="0">
                <a:ea typeface="+mj-ea"/>
                <a:cs typeface="+mj-cs"/>
              </a:rPr>
              <a:t> is the study of energy transformations that occur in nature</a:t>
            </a:r>
            <a:br>
              <a:rPr lang="en-US" dirty="0" smtClean="0">
                <a:ea typeface="+mj-ea"/>
                <a:cs typeface="+mj-cs"/>
              </a:rPr>
            </a:br>
            <a:endParaRPr lang="en-US" dirty="0">
              <a:ea typeface="+mj-ea"/>
              <a:cs typeface="+mj-cs"/>
            </a:endParaRPr>
          </a:p>
        </p:txBody>
      </p:sp>
    </p:spTree>
    <p:extLst>
      <p:ext uri="{BB962C8B-B14F-4D97-AF65-F5344CB8AC3E}">
        <p14:creationId xmlns:p14="http://schemas.microsoft.com/office/powerpoint/2010/main" val="19058713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a:xfrm>
            <a:off x="1981200" y="152401"/>
            <a:ext cx="7467600" cy="639763"/>
          </a:xfrm>
        </p:spPr>
        <p:txBody>
          <a:bodyPr>
            <a:normAutofit fontScale="90000"/>
          </a:bodyPr>
          <a:lstStyle/>
          <a:p>
            <a:pPr>
              <a:defRPr/>
            </a:pPr>
            <a:r>
              <a:rPr lang="en-US" b="1" i="1" dirty="0">
                <a:solidFill>
                  <a:schemeClr val="accent1"/>
                </a:solidFill>
                <a:ea typeface="+mj-ea"/>
                <a:cs typeface="+mj-cs"/>
              </a:rPr>
              <a:t>The First Law of Thermodynamics</a:t>
            </a:r>
          </a:p>
        </p:txBody>
      </p:sp>
      <p:sp>
        <p:nvSpPr>
          <p:cNvPr id="14339" name="Rectangle 3"/>
          <p:cNvSpPr>
            <a:spLocks noGrp="1" noChangeArrowheads="1"/>
          </p:cNvSpPr>
          <p:nvPr>
            <p:ph type="body" idx="1"/>
          </p:nvPr>
        </p:nvSpPr>
        <p:spPr>
          <a:xfrm>
            <a:off x="673767" y="944563"/>
            <a:ext cx="10700085" cy="1734469"/>
          </a:xfrm>
        </p:spPr>
        <p:txBody>
          <a:bodyPr/>
          <a:lstStyle/>
          <a:p>
            <a:pPr eaLnBrk="1" hangingPunct="1">
              <a:buFont typeface="Wingdings" panose="05000000000000000000" pitchFamily="2" charset="2"/>
              <a:buChar char="Ø"/>
              <a:defRPr/>
            </a:pPr>
            <a:r>
              <a:rPr lang="en-US" sz="2800" dirty="0" smtClean="0"/>
              <a:t>Energy </a:t>
            </a:r>
            <a:r>
              <a:rPr lang="en-US" sz="2800" b="1" u="sng" dirty="0"/>
              <a:t>cannot</a:t>
            </a:r>
            <a:r>
              <a:rPr lang="en-US" sz="2800" dirty="0"/>
              <a:t> be created or </a:t>
            </a:r>
            <a:r>
              <a:rPr lang="en-US" sz="2800" dirty="0" smtClean="0"/>
              <a:t>destroyed</a:t>
            </a:r>
          </a:p>
          <a:p>
            <a:pPr lvl="1">
              <a:defRPr/>
            </a:pPr>
            <a:r>
              <a:rPr lang="en-US" sz="2800" dirty="0"/>
              <a:t>Energy </a:t>
            </a:r>
            <a:r>
              <a:rPr lang="en-US" sz="2800" b="1" u="sng" dirty="0"/>
              <a:t>can</a:t>
            </a:r>
            <a:r>
              <a:rPr lang="en-US" sz="2800" dirty="0"/>
              <a:t> be </a:t>
            </a:r>
            <a:r>
              <a:rPr lang="en-US" sz="2800" dirty="0" smtClean="0"/>
              <a:t>converted from one form to another</a:t>
            </a:r>
          </a:p>
          <a:p>
            <a:pPr eaLnBrk="1" hangingPunct="1">
              <a:defRPr/>
            </a:pPr>
            <a:r>
              <a:rPr lang="en-US" dirty="0" smtClean="0"/>
              <a:t>Also </a:t>
            </a:r>
            <a:r>
              <a:rPr lang="en-US" dirty="0"/>
              <a:t>called the principle of </a:t>
            </a:r>
            <a:r>
              <a:rPr lang="en-US" b="1" dirty="0">
                <a:solidFill>
                  <a:srgbClr val="0070C0"/>
                </a:solidFill>
              </a:rPr>
              <a:t>Conservation of Energy</a:t>
            </a:r>
          </a:p>
        </p:txBody>
      </p:sp>
      <p:pic>
        <p:nvPicPr>
          <p:cNvPr id="4" name="Picture 3" descr="08_03aThermodynamicsLaw-L.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4558" y="3765885"/>
            <a:ext cx="3124200"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9957" y="3634831"/>
            <a:ext cx="5147343" cy="2737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08517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a:xfrm>
            <a:off x="1981200" y="152401"/>
            <a:ext cx="7467600" cy="639763"/>
          </a:xfrm>
        </p:spPr>
        <p:txBody>
          <a:bodyPr>
            <a:normAutofit fontScale="90000"/>
          </a:bodyPr>
          <a:lstStyle/>
          <a:p>
            <a:pPr>
              <a:defRPr/>
            </a:pPr>
            <a:r>
              <a:rPr kumimoji="1" lang="en-US" b="1" i="1" dirty="0">
                <a:solidFill>
                  <a:schemeClr val="accent1"/>
                </a:solidFill>
                <a:ea typeface="+mj-ea"/>
                <a:cs typeface="+mj-cs"/>
              </a:rPr>
              <a:t>The Second Law of Thermodynamics</a:t>
            </a:r>
          </a:p>
        </p:txBody>
      </p:sp>
      <p:sp>
        <p:nvSpPr>
          <p:cNvPr id="319491" name="Rectangle 3"/>
          <p:cNvSpPr>
            <a:spLocks noGrp="1" noChangeArrowheads="1"/>
          </p:cNvSpPr>
          <p:nvPr>
            <p:ph type="body" idx="1"/>
          </p:nvPr>
        </p:nvSpPr>
        <p:spPr>
          <a:xfrm>
            <a:off x="256675" y="944563"/>
            <a:ext cx="11935326" cy="3531184"/>
          </a:xfrm>
        </p:spPr>
        <p:txBody>
          <a:bodyPr>
            <a:normAutofit/>
          </a:bodyPr>
          <a:lstStyle/>
          <a:p>
            <a:pPr marL="274320" indent="-274320">
              <a:lnSpc>
                <a:spcPct val="96000"/>
              </a:lnSpc>
              <a:buFont typeface="Wingdings" panose="05000000000000000000" pitchFamily="2" charset="2"/>
              <a:buChar char="Ø"/>
              <a:defRPr/>
            </a:pPr>
            <a:r>
              <a:rPr lang="en-US" dirty="0">
                <a:effectLst>
                  <a:outerShdw blurRad="38100" dist="38100" dir="2700000" algn="tl">
                    <a:srgbClr val="000000">
                      <a:alpha val="43137"/>
                    </a:srgbClr>
                  </a:outerShdw>
                </a:effectLst>
              </a:rPr>
              <a:t>Every energy transfer or transformation </a:t>
            </a:r>
            <a:r>
              <a:rPr lang="en-US" dirty="0">
                <a:solidFill>
                  <a:schemeClr val="accent1"/>
                </a:solidFill>
                <a:effectLst>
                  <a:outerShdw blurRad="38100" dist="38100" dir="2700000" algn="tl">
                    <a:srgbClr val="000000">
                      <a:alpha val="43137"/>
                    </a:srgbClr>
                  </a:outerShdw>
                </a:effectLst>
              </a:rPr>
              <a:t>increases the entropy </a:t>
            </a:r>
            <a:r>
              <a:rPr lang="en-US" dirty="0">
                <a:effectLst>
                  <a:outerShdw blurRad="38100" dist="38100" dir="2700000" algn="tl">
                    <a:srgbClr val="000000">
                      <a:alpha val="43137"/>
                    </a:srgbClr>
                  </a:outerShdw>
                </a:effectLst>
              </a:rPr>
              <a:t>(disorder) of the universe</a:t>
            </a:r>
          </a:p>
          <a:p>
            <a:pPr>
              <a:lnSpc>
                <a:spcPct val="96000"/>
              </a:lnSpc>
              <a:defRPr/>
            </a:pPr>
            <a:r>
              <a:rPr lang="en-US" dirty="0" smtClean="0"/>
              <a:t>During </a:t>
            </a:r>
            <a:r>
              <a:rPr lang="en-US" dirty="0"/>
              <a:t>every energy transfer or transformation, some energy is </a:t>
            </a:r>
            <a:r>
              <a:rPr lang="en-US" i="1" dirty="0">
                <a:solidFill>
                  <a:srgbClr val="FF0000"/>
                </a:solidFill>
              </a:rPr>
              <a:t>unusable</a:t>
            </a:r>
            <a:r>
              <a:rPr lang="en-US" dirty="0"/>
              <a:t>, often lost as </a:t>
            </a:r>
            <a:r>
              <a:rPr lang="en-US" b="1" dirty="0" smtClean="0">
                <a:solidFill>
                  <a:srgbClr val="FF0000"/>
                </a:solidFill>
              </a:rPr>
              <a:t>heat</a:t>
            </a:r>
          </a:p>
          <a:p>
            <a:pPr>
              <a:spcBef>
                <a:spcPct val="0"/>
              </a:spcBef>
              <a:buNone/>
            </a:pPr>
            <a:r>
              <a:rPr lang="en-US" altLang="en-US" dirty="0"/>
              <a:t>• Often, this means that:</a:t>
            </a:r>
          </a:p>
          <a:p>
            <a:pPr>
              <a:spcBef>
                <a:spcPct val="0"/>
              </a:spcBef>
              <a:buNone/>
            </a:pPr>
            <a:r>
              <a:rPr lang="en-US" altLang="en-US" dirty="0"/>
              <a:t>	- the change in energy includes transformation to heat </a:t>
            </a:r>
          </a:p>
          <a:p>
            <a:pPr>
              <a:spcBef>
                <a:spcPct val="0"/>
              </a:spcBef>
              <a:buNone/>
            </a:pPr>
            <a:r>
              <a:rPr lang="en-US" altLang="en-US" dirty="0"/>
              <a:t> 	- small molecules result from the break down of larger ones</a:t>
            </a:r>
          </a:p>
          <a:p>
            <a:pPr>
              <a:spcBef>
                <a:spcPct val="0"/>
              </a:spcBef>
              <a:buNone/>
            </a:pPr>
            <a:r>
              <a:rPr lang="en-US" altLang="en-US" dirty="0"/>
              <a:t>	- an ordered system becomes more </a:t>
            </a:r>
            <a:r>
              <a:rPr lang="en-US" altLang="en-US" dirty="0" smtClean="0"/>
              <a:t>disordered</a:t>
            </a:r>
            <a:endParaRPr lang="en-US" altLang="en-US" dirty="0"/>
          </a:p>
        </p:txBody>
      </p:sp>
      <p:pic>
        <p:nvPicPr>
          <p:cNvPr id="4" name="Picture 3" descr="08_03bThermodynamicsLaw-L.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13748" y="4235115"/>
            <a:ext cx="4447981" cy="2430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31954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32743" y="4348163"/>
            <a:ext cx="3132137"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32743" y="374651"/>
            <a:ext cx="2940050" cy="183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60536" y="2378869"/>
            <a:ext cx="2876550" cy="179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rav65819_06_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250" y="577516"/>
            <a:ext cx="7852736" cy="5512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8044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AEB4032-3AB5-470A-8A5C-0C1D21527535}" type="slidenum">
              <a:rPr lang="en-US" altLang="en-US" sz="1400"/>
              <a:pPr>
                <a:spcBef>
                  <a:spcPct val="0"/>
                </a:spcBef>
                <a:buFontTx/>
                <a:buNone/>
              </a:pPr>
              <a:t>34</a:t>
            </a:fld>
            <a:endParaRPr lang="en-US" altLang="en-US" sz="1400"/>
          </a:p>
        </p:txBody>
      </p:sp>
      <p:sp>
        <p:nvSpPr>
          <p:cNvPr id="33795" name="Rectangle 2"/>
          <p:cNvSpPr>
            <a:spLocks noGrp="1" noChangeArrowheads="1"/>
          </p:cNvSpPr>
          <p:nvPr>
            <p:ph type="title"/>
          </p:nvPr>
        </p:nvSpPr>
        <p:spPr/>
        <p:txBody>
          <a:bodyPr/>
          <a:lstStyle/>
          <a:p>
            <a:pPr eaLnBrk="1" hangingPunct="1"/>
            <a:r>
              <a:rPr lang="en-US" altLang="en-US" smtClean="0">
                <a:solidFill>
                  <a:srgbClr val="1111FF"/>
                </a:solidFill>
              </a:rPr>
              <a:t>Laws of Thermodynamics</a:t>
            </a:r>
          </a:p>
        </p:txBody>
      </p:sp>
      <p:sp>
        <p:nvSpPr>
          <p:cNvPr id="130051" name="Rectangle 3"/>
          <p:cNvSpPr>
            <a:spLocks noGrp="1" noChangeArrowheads="1"/>
          </p:cNvSpPr>
          <p:nvPr>
            <p:ph type="body" idx="1"/>
          </p:nvPr>
        </p:nvSpPr>
        <p:spPr>
          <a:xfrm>
            <a:off x="1981200" y="1600201"/>
            <a:ext cx="8229600" cy="5121275"/>
          </a:xfrm>
        </p:spPr>
        <p:txBody>
          <a:bodyPr/>
          <a:lstStyle/>
          <a:p>
            <a:pPr eaLnBrk="1" hangingPunct="1">
              <a:buFontTx/>
              <a:buNone/>
            </a:pPr>
            <a:r>
              <a:rPr lang="en-US" altLang="en-US" b="1" smtClean="0">
                <a:solidFill>
                  <a:srgbClr val="FF0000"/>
                </a:solidFill>
              </a:rPr>
              <a:t>Free energy</a:t>
            </a:r>
            <a:r>
              <a:rPr lang="en-US" altLang="en-US" smtClean="0"/>
              <a:t>: the energy available to do work. </a:t>
            </a:r>
            <a:r>
              <a:rPr lang="en-US" altLang="en-US" b="1">
                <a:solidFill>
                  <a:srgbClr val="FF0000"/>
                </a:solidFill>
              </a:rPr>
              <a:t>AKA Gibbs Free Energy</a:t>
            </a:r>
          </a:p>
          <a:p>
            <a:pPr eaLnBrk="1" hangingPunct="1">
              <a:buFontTx/>
              <a:buNone/>
            </a:pPr>
            <a:r>
              <a:rPr lang="en-US" altLang="en-US" smtClean="0"/>
              <a:t>-denoted by the symbol </a:t>
            </a:r>
            <a:r>
              <a:rPr lang="en-US" altLang="en-US" b="1" smtClean="0">
                <a:solidFill>
                  <a:srgbClr val="FF0000"/>
                </a:solidFill>
              </a:rPr>
              <a:t>G</a:t>
            </a:r>
            <a:r>
              <a:rPr lang="en-US" altLang="en-US" smtClean="0"/>
              <a:t> (Gibb’s free energy)</a:t>
            </a:r>
          </a:p>
          <a:p>
            <a:pPr eaLnBrk="1" hangingPunct="1">
              <a:buFontTx/>
              <a:buNone/>
            </a:pPr>
            <a:r>
              <a:rPr lang="en-US" altLang="en-US" b="1" smtClean="0">
                <a:solidFill>
                  <a:srgbClr val="FF0000"/>
                </a:solidFill>
              </a:rPr>
              <a:t>enthalpy</a:t>
            </a:r>
            <a:r>
              <a:rPr lang="en-US" altLang="en-US" smtClean="0"/>
              <a:t>: energy contained in a molecule’s chemical bonds</a:t>
            </a:r>
          </a:p>
          <a:p>
            <a:pPr eaLnBrk="1" hangingPunct="1">
              <a:buFontTx/>
              <a:buNone/>
            </a:pPr>
            <a:r>
              <a:rPr lang="en-US" altLang="en-US" smtClean="0"/>
              <a:t>free energy = enthalpy – (entropy x temp.)</a:t>
            </a:r>
          </a:p>
          <a:p>
            <a:pPr eaLnBrk="1" hangingPunct="1">
              <a:buFontTx/>
              <a:buNone/>
            </a:pPr>
            <a:r>
              <a:rPr lang="en-US" altLang="en-US" smtClean="0"/>
              <a:t>G = </a:t>
            </a:r>
            <a:r>
              <a:rPr lang="en-US" altLang="en-US" smtClean="0">
                <a:latin typeface="Symbol" panose="05050102010706020507" pitchFamily="18" charset="2"/>
              </a:rPr>
              <a:t>D</a:t>
            </a:r>
            <a:r>
              <a:rPr lang="en-US" altLang="en-US" smtClean="0"/>
              <a:t>H – T</a:t>
            </a:r>
            <a:r>
              <a:rPr lang="en-US" altLang="en-US" smtClean="0">
                <a:latin typeface="Symbol" panose="05050102010706020507" pitchFamily="18" charset="2"/>
              </a:rPr>
              <a:t>D</a:t>
            </a:r>
            <a:r>
              <a:rPr lang="en-US" altLang="en-US" smtClean="0"/>
              <a:t>S</a:t>
            </a:r>
            <a:endParaRPr lang="en-US" altLang="en-US" b="1" smtClean="0">
              <a:solidFill>
                <a:srgbClr val="FFFF00"/>
              </a:solidFill>
            </a:endParaRPr>
          </a:p>
        </p:txBody>
      </p:sp>
    </p:spTree>
    <p:extLst>
      <p:ext uri="{BB962C8B-B14F-4D97-AF65-F5344CB8AC3E}">
        <p14:creationId xmlns:p14="http://schemas.microsoft.com/office/powerpoint/2010/main" val="23752644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05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005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005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00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98700" y="441326"/>
            <a:ext cx="7761288"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800" i="1"/>
              <a:t>This relationship can be used to determine the energy change of a rxn:  exergonic or endergonic?</a:t>
            </a:r>
            <a:endParaRPr lang="en-US" altLang="en-US" sz="2800"/>
          </a:p>
          <a:p>
            <a:pPr eaLnBrk="1" hangingPunct="1">
              <a:spcBef>
                <a:spcPct val="0"/>
              </a:spcBef>
              <a:buFontTx/>
              <a:buNone/>
            </a:pPr>
            <a:endParaRPr lang="en-US" altLang="en-US" sz="2800" i="1"/>
          </a:p>
          <a:p>
            <a:pPr eaLnBrk="1" hangingPunct="1">
              <a:spcBef>
                <a:spcPct val="0"/>
              </a:spcBef>
              <a:buFontTx/>
              <a:buNone/>
            </a:pPr>
            <a:r>
              <a:rPr lang="en-US" altLang="en-US" sz="2000"/>
              <a:t>							</a:t>
            </a:r>
            <a:endParaRPr lang="en-US" altLang="en-US" sz="1800"/>
          </a:p>
        </p:txBody>
      </p:sp>
      <p:sp>
        <p:nvSpPr>
          <p:cNvPr id="38915" name="TextBox 5"/>
          <p:cNvSpPr txBox="1">
            <a:spLocks noChangeArrowheads="1"/>
          </p:cNvSpPr>
          <p:nvPr/>
        </p:nvSpPr>
        <p:spPr bwMode="auto">
          <a:xfrm>
            <a:off x="2043113" y="2379664"/>
            <a:ext cx="963554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defRPr/>
            </a:pPr>
            <a:r>
              <a:rPr lang="en-US" sz="2800" dirty="0">
                <a:solidFill>
                  <a:srgbClr val="FF6600"/>
                </a:solidFill>
              </a:rPr>
              <a:t>useable 	</a:t>
            </a:r>
            <a:r>
              <a:rPr lang="en-US" sz="2800" dirty="0"/>
              <a:t>=</a:t>
            </a:r>
            <a:r>
              <a:rPr lang="en-US" sz="2800" dirty="0">
                <a:solidFill>
                  <a:srgbClr val="558ED5"/>
                </a:solidFill>
              </a:rPr>
              <a:t>      	  </a:t>
            </a:r>
            <a:r>
              <a:rPr lang="en-US" sz="2800" dirty="0">
                <a:solidFill>
                  <a:srgbClr val="00B0F0"/>
                </a:solidFill>
              </a:rPr>
              <a:t>total</a:t>
            </a:r>
            <a:r>
              <a:rPr lang="en-US" sz="2800" dirty="0">
                <a:solidFill>
                  <a:srgbClr val="558ED5"/>
                </a:solidFill>
              </a:rPr>
              <a:t>    </a:t>
            </a:r>
            <a:r>
              <a:rPr lang="en-US" sz="2800" dirty="0"/>
              <a:t>_</a:t>
            </a:r>
            <a:r>
              <a:rPr lang="en-US" sz="2800" dirty="0">
                <a:solidFill>
                  <a:srgbClr val="558ED5"/>
                </a:solidFill>
              </a:rPr>
              <a:t>	       </a:t>
            </a:r>
            <a:r>
              <a:rPr lang="en-US" sz="2800" dirty="0">
                <a:solidFill>
                  <a:schemeClr val="accent3"/>
                </a:solidFill>
              </a:rPr>
              <a:t> unusable </a:t>
            </a:r>
            <a:r>
              <a:rPr lang="en-US" sz="2800" dirty="0">
                <a:solidFill>
                  <a:srgbClr val="558ED5"/>
                </a:solidFill>
              </a:rPr>
              <a:t>	  </a:t>
            </a:r>
          </a:p>
          <a:p>
            <a:pPr eaLnBrk="1" hangingPunct="1">
              <a:defRPr/>
            </a:pPr>
            <a:r>
              <a:rPr lang="en-US" sz="2800" dirty="0">
                <a:solidFill>
                  <a:srgbClr val="FF6600"/>
                </a:solidFill>
              </a:rPr>
              <a:t>energy	</a:t>
            </a:r>
            <a:r>
              <a:rPr lang="en-US" sz="2800" dirty="0" smtClean="0">
                <a:solidFill>
                  <a:srgbClr val="FF6600"/>
                </a:solidFill>
              </a:rPr>
              <a:t>            </a:t>
            </a:r>
            <a:r>
              <a:rPr lang="en-US" sz="2800" dirty="0" smtClean="0">
                <a:solidFill>
                  <a:srgbClr val="00B0F0"/>
                </a:solidFill>
              </a:rPr>
              <a:t>energy</a:t>
            </a:r>
            <a:r>
              <a:rPr lang="en-US" sz="2800" dirty="0">
                <a:solidFill>
                  <a:srgbClr val="558ED5"/>
                </a:solidFill>
              </a:rPr>
              <a:t>	          </a:t>
            </a:r>
            <a:r>
              <a:rPr lang="en-US" sz="2800" dirty="0">
                <a:solidFill>
                  <a:srgbClr val="9BBB59"/>
                </a:solidFill>
              </a:rPr>
              <a:t>energy</a:t>
            </a:r>
          </a:p>
          <a:p>
            <a:pPr eaLnBrk="1" hangingPunct="1">
              <a:defRPr/>
            </a:pPr>
            <a:endParaRPr lang="en-US" sz="1800" dirty="0"/>
          </a:p>
        </p:txBody>
      </p:sp>
      <p:sp>
        <p:nvSpPr>
          <p:cNvPr id="8" name="Isosceles Triangle 7"/>
          <p:cNvSpPr>
            <a:spLocks noChangeArrowheads="1"/>
          </p:cNvSpPr>
          <p:nvPr/>
        </p:nvSpPr>
        <p:spPr bwMode="auto">
          <a:xfrm>
            <a:off x="1427163" y="2579688"/>
            <a:ext cx="615950" cy="712787"/>
          </a:xfrm>
          <a:prstGeom prst="triangle">
            <a:avLst>
              <a:gd name="adj" fmla="val 50000"/>
            </a:avLst>
          </a:prstGeom>
          <a:gradFill rotWithShape="1">
            <a:gsLst>
              <a:gs pos="0">
                <a:srgbClr val="3A7CCB">
                  <a:alpha val="9999"/>
                </a:srgbClr>
              </a:gs>
              <a:gs pos="20000">
                <a:srgbClr val="3C7BC7">
                  <a:alpha val="9999"/>
                </a:srgbClr>
              </a:gs>
              <a:gs pos="100000">
                <a:srgbClr val="2C5D98">
                  <a:alpha val="9999"/>
                </a:srgbClr>
              </a:gs>
            </a:gsLst>
            <a:lin ang="5400000"/>
          </a:gra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endParaRPr>
          </a:p>
        </p:txBody>
      </p:sp>
      <p:sp>
        <p:nvSpPr>
          <p:cNvPr id="9" name="Isosceles Triangle 8"/>
          <p:cNvSpPr>
            <a:spLocks noChangeArrowheads="1"/>
          </p:cNvSpPr>
          <p:nvPr/>
        </p:nvSpPr>
        <p:spPr bwMode="auto">
          <a:xfrm>
            <a:off x="4187825" y="2514600"/>
            <a:ext cx="615950" cy="671512"/>
          </a:xfrm>
          <a:prstGeom prst="triangle">
            <a:avLst>
              <a:gd name="adj" fmla="val 50000"/>
            </a:avLst>
          </a:prstGeom>
          <a:gradFill rotWithShape="1">
            <a:gsLst>
              <a:gs pos="0">
                <a:srgbClr val="3A7CCB">
                  <a:alpha val="9999"/>
                </a:srgbClr>
              </a:gs>
              <a:gs pos="20000">
                <a:srgbClr val="3C7BC7">
                  <a:alpha val="9999"/>
                </a:srgbClr>
              </a:gs>
              <a:gs pos="100000">
                <a:srgbClr val="2C5D98">
                  <a:alpha val="9999"/>
                </a:srgbClr>
              </a:gs>
            </a:gsLst>
            <a:lin ang="5400000"/>
          </a:gra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endParaRPr>
          </a:p>
        </p:txBody>
      </p:sp>
      <p:sp>
        <p:nvSpPr>
          <p:cNvPr id="10" name="Isosceles Triangle 9"/>
          <p:cNvSpPr>
            <a:spLocks noChangeArrowheads="1"/>
          </p:cNvSpPr>
          <p:nvPr/>
        </p:nvSpPr>
        <p:spPr bwMode="auto">
          <a:xfrm>
            <a:off x="6948488" y="2579688"/>
            <a:ext cx="614362" cy="671512"/>
          </a:xfrm>
          <a:prstGeom prst="triangle">
            <a:avLst>
              <a:gd name="adj" fmla="val 50000"/>
            </a:avLst>
          </a:prstGeom>
          <a:gradFill rotWithShape="1">
            <a:gsLst>
              <a:gs pos="0">
                <a:srgbClr val="3A7CCB">
                  <a:alpha val="9999"/>
                </a:srgbClr>
              </a:gs>
              <a:gs pos="20000">
                <a:srgbClr val="3C7BC7">
                  <a:alpha val="9999"/>
                </a:srgbClr>
              </a:gs>
              <a:gs pos="100000">
                <a:srgbClr val="2C5D98">
                  <a:alpha val="9999"/>
                </a:srgbClr>
              </a:gs>
            </a:gsLst>
            <a:lin ang="5400000"/>
          </a:gra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endParaRPr>
          </a:p>
        </p:txBody>
      </p:sp>
      <p:sp>
        <p:nvSpPr>
          <p:cNvPr id="40967" name="TextBox 6"/>
          <p:cNvSpPr txBox="1">
            <a:spLocks noChangeArrowheads="1"/>
          </p:cNvSpPr>
          <p:nvPr/>
        </p:nvSpPr>
        <p:spPr bwMode="auto">
          <a:xfrm>
            <a:off x="2181726" y="3929063"/>
            <a:ext cx="8105274"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t> </a:t>
            </a:r>
            <a:r>
              <a:rPr lang="en-US" altLang="en-US" sz="2400" i="1" dirty="0">
                <a:solidFill>
                  <a:srgbClr val="FF6600"/>
                </a:solidFill>
              </a:rPr>
              <a:t>GIBBS</a:t>
            </a:r>
          </a:p>
          <a:p>
            <a:pPr eaLnBrk="1" hangingPunct="1">
              <a:spcBef>
                <a:spcPct val="0"/>
              </a:spcBef>
              <a:buFontTx/>
              <a:buNone/>
            </a:pPr>
            <a:r>
              <a:rPr lang="en-US" altLang="en-US" sz="2400" i="1" dirty="0">
                <a:solidFill>
                  <a:srgbClr val="FF6600"/>
                </a:solidFill>
              </a:rPr>
              <a:t>  FREE ENERGY     </a:t>
            </a:r>
            <a:r>
              <a:rPr lang="en-US" altLang="en-US" sz="2400" i="1" dirty="0"/>
              <a:t>=  </a:t>
            </a:r>
            <a:r>
              <a:rPr lang="en-US" altLang="en-US" sz="2400" i="1" dirty="0">
                <a:solidFill>
                  <a:srgbClr val="FF6600"/>
                </a:solidFill>
              </a:rPr>
              <a:t>    	    </a:t>
            </a:r>
            <a:r>
              <a:rPr lang="en-US" altLang="en-US" sz="2400" b="1" i="1" dirty="0">
                <a:solidFill>
                  <a:srgbClr val="00B0F0"/>
                </a:solidFill>
              </a:rPr>
              <a:t>ENTHALPY</a:t>
            </a:r>
            <a:r>
              <a:rPr lang="en-US" altLang="en-US" sz="2400" i="1" dirty="0">
                <a:solidFill>
                  <a:srgbClr val="558ED5"/>
                </a:solidFill>
              </a:rPr>
              <a:t>  -		</a:t>
            </a:r>
            <a:r>
              <a:rPr lang="en-US" altLang="en-US" sz="2400" b="1" i="1" dirty="0">
                <a:solidFill>
                  <a:srgbClr val="008000"/>
                </a:solidFill>
              </a:rPr>
              <a:t>ENTROPY</a:t>
            </a:r>
            <a:r>
              <a:rPr lang="en-US" altLang="en-US" sz="2400" i="1" dirty="0">
                <a:solidFill>
                  <a:srgbClr val="558ED5"/>
                </a:solidFill>
              </a:rPr>
              <a:t>                        </a:t>
            </a:r>
            <a:r>
              <a:rPr lang="en-US" altLang="en-US" sz="2400" i="1" dirty="0">
                <a:solidFill>
                  <a:srgbClr val="FF6600"/>
                </a:solidFill>
              </a:rPr>
              <a:t> </a:t>
            </a:r>
            <a:r>
              <a:rPr lang="en-US" altLang="en-US" sz="2400" i="1" dirty="0"/>
              <a:t> </a:t>
            </a:r>
            <a:endParaRPr lang="en-US" altLang="en-US" sz="2400" i="1" dirty="0">
              <a:solidFill>
                <a:srgbClr val="008000"/>
              </a:solidFill>
            </a:endParaRPr>
          </a:p>
        </p:txBody>
      </p:sp>
      <p:sp>
        <p:nvSpPr>
          <p:cNvPr id="11" name="Isosceles Triangle 10"/>
          <p:cNvSpPr>
            <a:spLocks noChangeArrowheads="1"/>
          </p:cNvSpPr>
          <p:nvPr/>
        </p:nvSpPr>
        <p:spPr bwMode="auto">
          <a:xfrm>
            <a:off x="7117681" y="4068386"/>
            <a:ext cx="615950" cy="669925"/>
          </a:xfrm>
          <a:prstGeom prst="triangle">
            <a:avLst>
              <a:gd name="adj" fmla="val 50000"/>
            </a:avLst>
          </a:prstGeom>
          <a:gradFill rotWithShape="1">
            <a:gsLst>
              <a:gs pos="0">
                <a:srgbClr val="3A7CCB">
                  <a:alpha val="9999"/>
                </a:srgbClr>
              </a:gs>
              <a:gs pos="20000">
                <a:srgbClr val="3C7BC7">
                  <a:alpha val="9999"/>
                </a:srgbClr>
              </a:gs>
              <a:gs pos="100000">
                <a:srgbClr val="2C5D98">
                  <a:alpha val="9999"/>
                </a:srgbClr>
              </a:gs>
            </a:gsLst>
            <a:lin ang="5400000"/>
          </a:gra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endParaRPr>
          </a:p>
        </p:txBody>
      </p:sp>
      <p:sp>
        <p:nvSpPr>
          <p:cNvPr id="12" name="Isosceles Triangle 11"/>
          <p:cNvSpPr>
            <a:spLocks noChangeArrowheads="1"/>
          </p:cNvSpPr>
          <p:nvPr/>
        </p:nvSpPr>
        <p:spPr bwMode="auto">
          <a:xfrm>
            <a:off x="4564313" y="4068387"/>
            <a:ext cx="615950" cy="669925"/>
          </a:xfrm>
          <a:prstGeom prst="triangle">
            <a:avLst>
              <a:gd name="adj" fmla="val 50000"/>
            </a:avLst>
          </a:prstGeom>
          <a:gradFill rotWithShape="1">
            <a:gsLst>
              <a:gs pos="0">
                <a:srgbClr val="3A7CCB">
                  <a:alpha val="9999"/>
                </a:srgbClr>
              </a:gs>
              <a:gs pos="20000">
                <a:srgbClr val="3C7BC7">
                  <a:alpha val="9999"/>
                </a:srgbClr>
              </a:gs>
              <a:gs pos="100000">
                <a:srgbClr val="2C5D98">
                  <a:alpha val="9999"/>
                </a:srgbClr>
              </a:gs>
            </a:gsLst>
            <a:lin ang="5400000"/>
          </a:gra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endParaRPr>
          </a:p>
        </p:txBody>
      </p:sp>
      <p:sp>
        <p:nvSpPr>
          <p:cNvPr id="13" name="Isosceles Triangle 12"/>
          <p:cNvSpPr>
            <a:spLocks noChangeArrowheads="1"/>
          </p:cNvSpPr>
          <p:nvPr/>
        </p:nvSpPr>
        <p:spPr bwMode="auto">
          <a:xfrm>
            <a:off x="1402181" y="4090989"/>
            <a:ext cx="615950" cy="669925"/>
          </a:xfrm>
          <a:prstGeom prst="triangle">
            <a:avLst>
              <a:gd name="adj" fmla="val 50000"/>
            </a:avLst>
          </a:prstGeom>
          <a:gradFill rotWithShape="1">
            <a:gsLst>
              <a:gs pos="0">
                <a:srgbClr val="3A7CCB">
                  <a:alpha val="9999"/>
                </a:srgbClr>
              </a:gs>
              <a:gs pos="20000">
                <a:srgbClr val="3C7BC7">
                  <a:alpha val="9999"/>
                </a:srgbClr>
              </a:gs>
              <a:gs pos="100000">
                <a:srgbClr val="2C5D98">
                  <a:alpha val="9999"/>
                </a:srgbClr>
              </a:gs>
            </a:gsLst>
            <a:lin ang="5400000"/>
          </a:gra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endParaRPr>
          </a:p>
        </p:txBody>
      </p:sp>
      <p:sp>
        <p:nvSpPr>
          <p:cNvPr id="40971" name="TextBox 13"/>
          <p:cNvSpPr txBox="1">
            <a:spLocks noChangeArrowheads="1"/>
          </p:cNvSpPr>
          <p:nvPr/>
        </p:nvSpPr>
        <p:spPr bwMode="auto">
          <a:xfrm>
            <a:off x="2632075" y="5141913"/>
            <a:ext cx="65595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800"/>
              <a:t>As entropy increases, free energy decreases</a:t>
            </a:r>
          </a:p>
          <a:p>
            <a:pPr eaLnBrk="1" hangingPunct="1">
              <a:spcBef>
                <a:spcPct val="0"/>
              </a:spcBef>
              <a:buFontTx/>
              <a:buNone/>
            </a:pPr>
            <a:endParaRPr lang="en-US" altLang="en-US" sz="1800"/>
          </a:p>
        </p:txBody>
      </p:sp>
    </p:spTree>
    <p:extLst>
      <p:ext uri="{BB962C8B-B14F-4D97-AF65-F5344CB8AC3E}">
        <p14:creationId xmlns:p14="http://schemas.microsoft.com/office/powerpoint/2010/main" val="35479471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Shape 374"/>
          <p:cNvSpPr>
            <a:spLocks noGrp="1"/>
          </p:cNvSpPr>
          <p:nvPr>
            <p:ph type="title"/>
          </p:nvPr>
        </p:nvSpPr>
        <p:spPr>
          <a:xfrm>
            <a:off x="1524001" y="163513"/>
            <a:ext cx="8520113" cy="831850"/>
          </a:xfrm>
        </p:spPr>
        <p:txBody>
          <a:bodyPr/>
          <a:lstStyle/>
          <a:p>
            <a:pPr>
              <a:spcBef>
                <a:spcPct val="0"/>
              </a:spcBef>
            </a:pPr>
            <a:r>
              <a:rPr lang="en-US" altLang="en-US" smtClean="0"/>
              <a:t>Gibbs Free Energy</a:t>
            </a:r>
          </a:p>
        </p:txBody>
      </p:sp>
      <p:sp>
        <p:nvSpPr>
          <p:cNvPr id="375" name="Shape 375"/>
          <p:cNvSpPr txBox="1">
            <a:spLocks noGrp="1"/>
          </p:cNvSpPr>
          <p:nvPr>
            <p:ph type="body" idx="1"/>
          </p:nvPr>
        </p:nvSpPr>
        <p:spPr>
          <a:xfrm>
            <a:off x="352926" y="995363"/>
            <a:ext cx="11598441" cy="5293141"/>
          </a:xfrm>
        </p:spPr>
        <p:txBody>
          <a:bodyPr>
            <a:noAutofit/>
          </a:bodyPr>
          <a:lstStyle/>
          <a:p>
            <a:pPr>
              <a:buClr>
                <a:schemeClr val="dk1"/>
              </a:buClr>
              <a:buSzPct val="61111"/>
              <a:buFont typeface="Arial" panose="020B0604020202020204" pitchFamily="34" charset="0"/>
              <a:buNone/>
              <a:defRPr/>
            </a:pPr>
            <a:r>
              <a:rPr lang="en" sz="3200" dirty="0"/>
              <a:t>△G=△H-T△S</a:t>
            </a:r>
          </a:p>
          <a:p>
            <a:pPr>
              <a:buFont typeface="Arial" panose="020B0604020202020204" pitchFamily="34" charset="0"/>
              <a:buNone/>
              <a:defRPr/>
            </a:pPr>
            <a:r>
              <a:rPr lang="en" sz="3200" dirty="0" smtClean="0"/>
              <a:t>	△</a:t>
            </a:r>
            <a:r>
              <a:rPr lang="en" sz="3200" dirty="0"/>
              <a:t>G</a:t>
            </a:r>
            <a:r>
              <a:rPr lang="en" sz="3200" dirty="0" smtClean="0"/>
              <a:t>= free energy </a:t>
            </a:r>
            <a:r>
              <a:rPr lang="en" sz="3200" dirty="0"/>
              <a:t>available </a:t>
            </a:r>
            <a:endParaRPr lang="en" sz="3200" dirty="0" smtClean="0"/>
          </a:p>
          <a:p>
            <a:pPr>
              <a:buFont typeface="Arial" panose="020B0604020202020204" pitchFamily="34" charset="0"/>
              <a:buNone/>
              <a:defRPr/>
            </a:pPr>
            <a:r>
              <a:rPr lang="en" sz="3200" dirty="0"/>
              <a:t>	</a:t>
            </a:r>
            <a:r>
              <a:rPr lang="en" sz="3200" dirty="0" smtClean="0"/>
              <a:t>△</a:t>
            </a:r>
            <a:r>
              <a:rPr lang="en" sz="3200" dirty="0"/>
              <a:t>S=change in entropy </a:t>
            </a:r>
            <a:r>
              <a:rPr lang="en" sz="3200" dirty="0" smtClean="0"/>
              <a:t>(disorder)</a:t>
            </a:r>
            <a:r>
              <a:rPr lang="en" sz="3200" dirty="0"/>
              <a:t/>
            </a:r>
            <a:br>
              <a:rPr lang="en" sz="3200" dirty="0"/>
            </a:br>
            <a:r>
              <a:rPr lang="en" sz="3200" dirty="0"/>
              <a:t>△H=change in enthalpy (total energy of a system)</a:t>
            </a:r>
            <a:br>
              <a:rPr lang="en" sz="3200" dirty="0"/>
            </a:br>
            <a:r>
              <a:rPr lang="en" sz="3200" dirty="0"/>
              <a:t>T=temperature in Kelvin</a:t>
            </a:r>
          </a:p>
          <a:p>
            <a:pPr marL="457200" indent="0">
              <a:buNone/>
              <a:defRPr/>
            </a:pPr>
            <a:endParaRPr sz="3200" dirty="0"/>
          </a:p>
          <a:p>
            <a:pPr marL="0" indent="0">
              <a:buNone/>
              <a:defRPr/>
            </a:pPr>
            <a:r>
              <a:rPr lang="en" sz="3200" b="1" dirty="0"/>
              <a:t>***Questions involving Gibbs free energy will most likely ask whether the reaction is spontaneous or not.  Know that a spontaneous reaction occurs when △G is less than 0.  Also, be sure the temperature is in Kelvin.</a:t>
            </a:r>
          </a:p>
          <a:p>
            <a:pPr>
              <a:buFont typeface="Arial" panose="020B0604020202020204" pitchFamily="34" charset="0"/>
              <a:buNone/>
              <a:defRPr/>
            </a:pPr>
            <a:endParaRPr dirty="0"/>
          </a:p>
        </p:txBody>
      </p:sp>
    </p:spTree>
    <p:extLst>
      <p:ext uri="{BB962C8B-B14F-4D97-AF65-F5344CB8AC3E}">
        <p14:creationId xmlns:p14="http://schemas.microsoft.com/office/powerpoint/2010/main" val="4122339037"/>
      </p:ext>
    </p:extLst>
  </p:cSld>
  <p:clrMapOvr>
    <a:masterClrMapping/>
  </p:clrMapOvr>
  <p:transition spd="slow">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32756" y="486295"/>
            <a:ext cx="6458989" cy="6097385"/>
          </a:xfrm>
        </p:spPr>
        <p:txBody>
          <a:bodyPr/>
          <a:lstStyle/>
          <a:p>
            <a:pPr>
              <a:defRPr/>
            </a:pPr>
            <a:r>
              <a:rPr lang="en-US" altLang="en-US" b="1" u="sng" dirty="0">
                <a:effectLst>
                  <a:outerShdw blurRad="38100" dist="38100" dir="2700000" algn="tl">
                    <a:srgbClr val="C0C0C0"/>
                  </a:outerShdw>
                </a:effectLst>
                <a:ea typeface="ＭＳ Ｐゴシック" charset="-128"/>
              </a:rPr>
              <a:t>Free energy</a:t>
            </a:r>
            <a:r>
              <a:rPr lang="en-US" altLang="en-US" dirty="0">
                <a:ea typeface="ＭＳ Ｐゴシック" charset="-128"/>
              </a:rPr>
              <a:t>: part of a system</a:t>
            </a:r>
            <a:r>
              <a:rPr lang="ja-JP" altLang="en-US" dirty="0">
                <a:ea typeface="ＭＳ Ｐゴシック" charset="-128"/>
              </a:rPr>
              <a:t>’</a:t>
            </a:r>
            <a:r>
              <a:rPr lang="en-US" altLang="ja-JP" dirty="0">
                <a:ea typeface="ＭＳ Ｐゴシック" charset="-128"/>
              </a:rPr>
              <a:t>s energy available to perform work</a:t>
            </a:r>
          </a:p>
          <a:p>
            <a:pPr lvl="1">
              <a:buFont typeface="Wingdings 2" charset="2"/>
              <a:buChar char=""/>
              <a:defRPr/>
            </a:pPr>
            <a:r>
              <a:rPr lang="en-US" altLang="en-US" sz="2800" dirty="0">
                <a:ea typeface="ＭＳ Ｐゴシック" charset="-128"/>
                <a:sym typeface="Symbol" charset="2"/>
              </a:rPr>
              <a:t>G = change in free energy</a:t>
            </a:r>
          </a:p>
          <a:p>
            <a:pPr>
              <a:defRPr/>
            </a:pPr>
            <a:r>
              <a:rPr lang="en-US" altLang="en-US" b="1" u="sng" dirty="0">
                <a:solidFill>
                  <a:srgbClr val="C00000"/>
                </a:solidFill>
                <a:effectLst>
                  <a:outerShdw blurRad="38100" dist="38100" dir="2700000" algn="tl">
                    <a:srgbClr val="C0C0C0"/>
                  </a:outerShdw>
                </a:effectLst>
                <a:ea typeface="ＭＳ Ｐゴシック" charset="-128"/>
              </a:rPr>
              <a:t>Exergonic reaction</a:t>
            </a:r>
            <a:r>
              <a:rPr lang="en-US" altLang="en-US" dirty="0">
                <a:ea typeface="ＭＳ Ｐゴシック" charset="-128"/>
              </a:rPr>
              <a:t>: energy is released</a:t>
            </a:r>
          </a:p>
          <a:p>
            <a:pPr lvl="1">
              <a:buFont typeface="Wingdings 2" charset="2"/>
              <a:buChar char=""/>
              <a:defRPr/>
            </a:pPr>
            <a:r>
              <a:rPr lang="en-US" altLang="en-US" sz="2800" dirty="0">
                <a:ea typeface="ＭＳ Ｐゴシック" charset="-128"/>
              </a:rPr>
              <a:t>Spontaneous reaction</a:t>
            </a:r>
          </a:p>
          <a:p>
            <a:pPr lvl="1">
              <a:buFont typeface="Wingdings 2" charset="2"/>
              <a:buChar char=""/>
              <a:defRPr/>
            </a:pPr>
            <a:r>
              <a:rPr lang="en-US" altLang="en-US" sz="2800" dirty="0">
                <a:ea typeface="ＭＳ Ｐゴシック" charset="-128"/>
                <a:sym typeface="Symbol" charset="2"/>
              </a:rPr>
              <a:t>G &lt; 0</a:t>
            </a:r>
          </a:p>
          <a:p>
            <a:pPr>
              <a:defRPr/>
            </a:pPr>
            <a:r>
              <a:rPr lang="en-US" altLang="en-US" b="1" u="sng" dirty="0">
                <a:solidFill>
                  <a:srgbClr val="002060"/>
                </a:solidFill>
                <a:effectLst>
                  <a:outerShdw blurRad="38100" dist="38100" dir="2700000" algn="tl">
                    <a:srgbClr val="C0C0C0"/>
                  </a:outerShdw>
                </a:effectLst>
                <a:ea typeface="ＭＳ Ｐゴシック" charset="-128"/>
                <a:sym typeface="Symbol" charset="2"/>
              </a:rPr>
              <a:t>Endergonic reaction</a:t>
            </a:r>
            <a:r>
              <a:rPr lang="en-US" altLang="en-US" dirty="0">
                <a:ea typeface="ＭＳ Ｐゴシック" charset="-128"/>
                <a:sym typeface="Symbol" charset="2"/>
              </a:rPr>
              <a:t>: energy is required</a:t>
            </a:r>
          </a:p>
          <a:p>
            <a:pPr lvl="1">
              <a:buFont typeface="Wingdings 2" charset="2"/>
              <a:buChar char=""/>
              <a:defRPr/>
            </a:pPr>
            <a:r>
              <a:rPr lang="en-US" altLang="en-US" sz="2800" dirty="0">
                <a:ea typeface="ＭＳ Ｐゴシック" charset="-128"/>
                <a:sym typeface="Symbol" charset="2"/>
              </a:rPr>
              <a:t>Absorb free energy</a:t>
            </a:r>
          </a:p>
          <a:p>
            <a:pPr lvl="1">
              <a:buFont typeface="Wingdings 2" charset="2"/>
              <a:buChar char=""/>
              <a:defRPr/>
            </a:pPr>
            <a:r>
              <a:rPr lang="en-US" altLang="en-US" sz="2800" dirty="0">
                <a:ea typeface="ＭＳ Ｐゴシック" charset="-128"/>
                <a:sym typeface="Symbol" charset="2"/>
              </a:rPr>
              <a:t>G &gt; 0</a:t>
            </a:r>
            <a:endParaRPr lang="en-US" altLang="en-US" sz="2800" dirty="0">
              <a:ea typeface="ＭＳ Ｐゴシック" charset="-128"/>
            </a:endParaRPr>
          </a:p>
        </p:txBody>
      </p:sp>
      <p:pic>
        <p:nvPicPr>
          <p:cNvPr id="4" name="Picture 4" descr="08_06aExergonicEndergonic-L.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7284" y="264217"/>
            <a:ext cx="4108106" cy="2786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08_06bExergonicEndergonic-L.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14953" y="3641385"/>
            <a:ext cx="3960437" cy="2686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57339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473825" y="515389"/>
            <a:ext cx="9889375" cy="5210725"/>
          </a:xfrm>
        </p:spPr>
        <p:txBody>
          <a:bodyPr/>
          <a:lstStyle/>
          <a:p>
            <a:pPr eaLnBrk="1" hangingPunct="1">
              <a:defRPr/>
            </a:pPr>
            <a:r>
              <a:rPr lang="en-US" dirty="0">
                <a:ea typeface="ＭＳ Ｐゴシック" pitchFamily="34" charset="-128"/>
              </a:rPr>
              <a:t>A cell does three main kinds of work:</a:t>
            </a:r>
          </a:p>
          <a:p>
            <a:pPr lvl="1" eaLnBrk="1" hangingPunct="1">
              <a:defRPr/>
            </a:pPr>
            <a:r>
              <a:rPr lang="en-US" sz="2800" dirty="0">
                <a:ea typeface="ＭＳ Ｐゴシック" pitchFamily="34" charset="-128"/>
              </a:rPr>
              <a:t>Mechanical</a:t>
            </a:r>
          </a:p>
          <a:p>
            <a:pPr lvl="1" eaLnBrk="1" hangingPunct="1">
              <a:defRPr/>
            </a:pPr>
            <a:r>
              <a:rPr lang="en-US" sz="2800" dirty="0">
                <a:ea typeface="ＭＳ Ｐゴシック" pitchFamily="34" charset="-128"/>
              </a:rPr>
              <a:t>Transport</a:t>
            </a:r>
          </a:p>
          <a:p>
            <a:pPr lvl="1" eaLnBrk="1" hangingPunct="1">
              <a:defRPr/>
            </a:pPr>
            <a:r>
              <a:rPr lang="en-US" sz="2800" dirty="0">
                <a:ea typeface="ＭＳ Ｐゴシック" pitchFamily="34" charset="-128"/>
              </a:rPr>
              <a:t>Chemical</a:t>
            </a:r>
          </a:p>
          <a:p>
            <a:pPr lvl="1" eaLnBrk="1" hangingPunct="1">
              <a:buFont typeface="Wingdings 2" panose="05020102010507070707" pitchFamily="18" charset="2"/>
              <a:buNone/>
              <a:defRPr/>
            </a:pPr>
            <a:endParaRPr lang="en-US" sz="2800" dirty="0">
              <a:ea typeface="ＭＳ Ｐゴシック" pitchFamily="34" charset="-128"/>
            </a:endParaRPr>
          </a:p>
          <a:p>
            <a:pPr eaLnBrk="1" hangingPunct="1">
              <a:defRPr/>
            </a:pPr>
            <a:r>
              <a:rPr lang="en-US" dirty="0">
                <a:ea typeface="ＭＳ Ｐゴシック" pitchFamily="34" charset="-128"/>
              </a:rPr>
              <a:t>Cells manage energy resources to do work by </a:t>
            </a:r>
            <a:r>
              <a:rPr lang="en-US" u="sng" dirty="0">
                <a:solidFill>
                  <a:srgbClr val="7030A0"/>
                </a:solidFill>
                <a:effectLst>
                  <a:outerShdw blurRad="38100" dist="38100" dir="2700000" algn="tl">
                    <a:srgbClr val="000000">
                      <a:alpha val="43137"/>
                    </a:srgbClr>
                  </a:outerShdw>
                </a:effectLst>
                <a:ea typeface="ＭＳ Ｐゴシック" pitchFamily="34" charset="-128"/>
              </a:rPr>
              <a:t>energy coupling</a:t>
            </a:r>
            <a:r>
              <a:rPr lang="en-US" dirty="0">
                <a:solidFill>
                  <a:srgbClr val="7030A0"/>
                </a:solidFill>
                <a:effectLst>
                  <a:outerShdw blurRad="38100" dist="38100" dir="2700000" algn="tl">
                    <a:srgbClr val="000000">
                      <a:alpha val="43137"/>
                    </a:srgbClr>
                  </a:outerShdw>
                </a:effectLst>
                <a:ea typeface="ＭＳ Ｐゴシック" pitchFamily="34" charset="-128"/>
              </a:rPr>
              <a:t>:</a:t>
            </a:r>
            <a:r>
              <a:rPr lang="en-US" dirty="0">
                <a:ea typeface="ＭＳ Ｐゴシック" pitchFamily="34" charset="-128"/>
              </a:rPr>
              <a:t> using an </a:t>
            </a:r>
            <a:r>
              <a:rPr lang="en-US" b="1" i="1" dirty="0" err="1">
                <a:solidFill>
                  <a:srgbClr val="FF0000"/>
                </a:solidFill>
                <a:ea typeface="ＭＳ Ｐゴシック" pitchFamily="34" charset="-128"/>
              </a:rPr>
              <a:t>exergonic</a:t>
            </a:r>
            <a:r>
              <a:rPr lang="en-US" dirty="0">
                <a:ea typeface="ＭＳ Ｐゴシック" pitchFamily="34" charset="-128"/>
              </a:rPr>
              <a:t> process to drive an </a:t>
            </a:r>
            <a:r>
              <a:rPr lang="en-US" b="1" i="1" dirty="0" err="1">
                <a:solidFill>
                  <a:srgbClr val="002060"/>
                </a:solidFill>
                <a:ea typeface="ＭＳ Ｐゴシック" pitchFamily="34" charset="-128"/>
              </a:rPr>
              <a:t>endergonic</a:t>
            </a:r>
            <a:r>
              <a:rPr lang="en-US" dirty="0">
                <a:ea typeface="ＭＳ Ｐゴシック" pitchFamily="34" charset="-128"/>
              </a:rPr>
              <a:t> one</a:t>
            </a:r>
          </a:p>
        </p:txBody>
      </p:sp>
      <p:pic>
        <p:nvPicPr>
          <p:cNvPr id="2" name="Picture 1"/>
          <p:cNvPicPr>
            <a:picLocks noChangeAspect="1"/>
          </p:cNvPicPr>
          <p:nvPr/>
        </p:nvPicPr>
        <p:blipFill>
          <a:blip r:embed="rId2"/>
          <a:stretch>
            <a:fillRect/>
          </a:stretch>
        </p:blipFill>
        <p:spPr>
          <a:xfrm>
            <a:off x="2827711" y="3979695"/>
            <a:ext cx="6540877" cy="2416758"/>
          </a:xfrm>
          <a:prstGeom prst="rect">
            <a:avLst/>
          </a:prstGeom>
        </p:spPr>
      </p:pic>
    </p:spTree>
    <p:extLst>
      <p:ext uri="{BB962C8B-B14F-4D97-AF65-F5344CB8AC3E}">
        <p14:creationId xmlns:p14="http://schemas.microsoft.com/office/powerpoint/2010/main" val="38862813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title"/>
          </p:nvPr>
        </p:nvSpPr>
        <p:spPr>
          <a:xfrm>
            <a:off x="693821" y="216725"/>
            <a:ext cx="10515600" cy="1325563"/>
          </a:xfrm>
        </p:spPr>
        <p:txBody>
          <a:bodyPr/>
          <a:lstStyle/>
          <a:p>
            <a:pPr eaLnBrk="1" hangingPunct="1"/>
            <a:r>
              <a:rPr lang="en-US" altLang="en-US" dirty="0" smtClean="0"/>
              <a:t>ATP</a:t>
            </a:r>
          </a:p>
        </p:txBody>
      </p:sp>
      <p:sp>
        <p:nvSpPr>
          <p:cNvPr id="20483" name="Rectangle 5"/>
          <p:cNvSpPr>
            <a:spLocks noChangeArrowheads="1"/>
          </p:cNvSpPr>
          <p:nvPr/>
        </p:nvSpPr>
        <p:spPr bwMode="auto">
          <a:xfrm>
            <a:off x="1524000" y="6248400"/>
            <a:ext cx="6096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2400">
              <a:latin typeface="Arial" panose="020B0604020202020204" pitchFamily="34" charset="0"/>
            </a:endParaRPr>
          </a:p>
        </p:txBody>
      </p:sp>
      <p:grpSp>
        <p:nvGrpSpPr>
          <p:cNvPr id="20484" name="Group 18"/>
          <p:cNvGrpSpPr>
            <a:grpSpLocks/>
          </p:cNvGrpSpPr>
          <p:nvPr/>
        </p:nvGrpSpPr>
        <p:grpSpPr bwMode="auto">
          <a:xfrm>
            <a:off x="7923214" y="357188"/>
            <a:ext cx="2554287" cy="2241550"/>
            <a:chOff x="240" y="1008"/>
            <a:chExt cx="1488" cy="1307"/>
          </a:xfrm>
        </p:grpSpPr>
        <p:sp>
          <p:nvSpPr>
            <p:cNvPr id="20497" name="Picture 19" descr="f8-14a_the_atp_molecule_c"/>
            <p:cNvSpPr>
              <a:spLocks noChangeAspect="1" noChangeArrowheads="1"/>
            </p:cNvSpPr>
            <p:nvPr/>
          </p:nvSpPr>
          <p:spPr bwMode="auto">
            <a:xfrm>
              <a:off x="288" y="1008"/>
              <a:ext cx="1440" cy="1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p>
          </p:txBody>
        </p:sp>
        <p:sp>
          <p:nvSpPr>
            <p:cNvPr id="20498" name="Rectangle 20"/>
            <p:cNvSpPr>
              <a:spLocks noChangeArrowheads="1"/>
            </p:cNvSpPr>
            <p:nvPr/>
          </p:nvSpPr>
          <p:spPr bwMode="auto">
            <a:xfrm>
              <a:off x="240" y="2064"/>
              <a:ext cx="192" cy="2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2400">
                <a:latin typeface="Arial" panose="020B0604020202020204" pitchFamily="34" charset="0"/>
              </a:endParaRPr>
            </a:p>
          </p:txBody>
        </p:sp>
      </p:grpSp>
      <p:pic>
        <p:nvPicPr>
          <p:cNvPr id="375829" name="Picture 21"/>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r="35956" b="54565"/>
          <a:stretch>
            <a:fillRect/>
          </a:stretch>
        </p:blipFill>
        <p:spPr bwMode="auto">
          <a:xfrm>
            <a:off x="5016500" y="4368800"/>
            <a:ext cx="5181600" cy="248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5833" name="Line 25"/>
          <p:cNvSpPr>
            <a:spLocks noChangeShapeType="1"/>
          </p:cNvSpPr>
          <p:nvPr/>
        </p:nvSpPr>
        <p:spPr bwMode="auto">
          <a:xfrm>
            <a:off x="5635626" y="5643563"/>
            <a:ext cx="182563" cy="0"/>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5834" name="Line 26"/>
          <p:cNvSpPr>
            <a:spLocks noChangeShapeType="1"/>
          </p:cNvSpPr>
          <p:nvPr/>
        </p:nvSpPr>
        <p:spPr bwMode="auto">
          <a:xfrm>
            <a:off x="6318251" y="5643563"/>
            <a:ext cx="182563" cy="0"/>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75837" name="Group 29"/>
          <p:cNvGrpSpPr>
            <a:grpSpLocks/>
          </p:cNvGrpSpPr>
          <p:nvPr/>
        </p:nvGrpSpPr>
        <p:grpSpPr bwMode="auto">
          <a:xfrm>
            <a:off x="5118101" y="4268792"/>
            <a:ext cx="2765425" cy="1279526"/>
            <a:chOff x="1952" y="2489"/>
            <a:chExt cx="1772" cy="806"/>
          </a:xfrm>
        </p:grpSpPr>
        <p:sp>
          <p:nvSpPr>
            <p:cNvPr id="20494" name="Rectangle 22"/>
            <p:cNvSpPr>
              <a:spLocks noChangeArrowheads="1"/>
            </p:cNvSpPr>
            <p:nvPr/>
          </p:nvSpPr>
          <p:spPr bwMode="auto">
            <a:xfrm>
              <a:off x="1952" y="2489"/>
              <a:ext cx="1772" cy="462"/>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100" b="1" dirty="0">
                  <a:solidFill>
                    <a:srgbClr val="CC0000"/>
                  </a:solidFill>
                  <a:latin typeface="Arial" panose="020B0604020202020204" pitchFamily="34" charset="0"/>
                </a:rPr>
                <a:t>high potential bonds</a:t>
              </a:r>
            </a:p>
          </p:txBody>
        </p:sp>
        <p:sp>
          <p:nvSpPr>
            <p:cNvPr id="20495" name="Line 27"/>
            <p:cNvSpPr>
              <a:spLocks noChangeShapeType="1"/>
            </p:cNvSpPr>
            <p:nvPr/>
          </p:nvSpPr>
          <p:spPr bwMode="auto">
            <a:xfrm>
              <a:off x="2330" y="2815"/>
              <a:ext cx="0" cy="480"/>
            </a:xfrm>
            <a:prstGeom prst="line">
              <a:avLst/>
            </a:prstGeom>
            <a:noFill/>
            <a:ln w="381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6" name="Line 28"/>
            <p:cNvSpPr>
              <a:spLocks noChangeShapeType="1"/>
            </p:cNvSpPr>
            <p:nvPr/>
          </p:nvSpPr>
          <p:spPr bwMode="auto">
            <a:xfrm>
              <a:off x="2765" y="2815"/>
              <a:ext cx="0" cy="480"/>
            </a:xfrm>
            <a:prstGeom prst="line">
              <a:avLst/>
            </a:prstGeom>
            <a:noFill/>
            <a:ln w="381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75812" name="Rectangle 4" descr="Rectangle: Click to edit Master text styles&#10;Second level&#10;Third level&#10;Fourth level&#10;Fifth level"/>
          <p:cNvSpPr>
            <a:spLocks noGrp="1" noChangeArrowheads="1"/>
          </p:cNvSpPr>
          <p:nvPr>
            <p:ph type="body" idx="1"/>
          </p:nvPr>
        </p:nvSpPr>
        <p:spPr>
          <a:xfrm>
            <a:off x="693821" y="1295400"/>
            <a:ext cx="10515600" cy="3143250"/>
          </a:xfrm>
        </p:spPr>
        <p:txBody>
          <a:bodyPr/>
          <a:lstStyle/>
          <a:p>
            <a:pPr eaLnBrk="1" hangingPunct="1">
              <a:lnSpc>
                <a:spcPct val="90000"/>
              </a:lnSpc>
            </a:pPr>
            <a:r>
              <a:rPr lang="en-US" altLang="en-US" u="sng" dirty="0" smtClean="0">
                <a:solidFill>
                  <a:srgbClr val="92D050"/>
                </a:solidFill>
              </a:rPr>
              <a:t>Adenosine Triphosphate</a:t>
            </a:r>
          </a:p>
          <a:p>
            <a:pPr lvl="1" eaLnBrk="1" hangingPunct="1">
              <a:lnSpc>
                <a:spcPct val="90000"/>
              </a:lnSpc>
            </a:pPr>
            <a:r>
              <a:rPr lang="en-US" altLang="en-US" dirty="0" smtClean="0"/>
              <a:t>modified nucleotide</a:t>
            </a:r>
          </a:p>
          <a:p>
            <a:pPr lvl="2" eaLnBrk="1" hangingPunct="1">
              <a:lnSpc>
                <a:spcPct val="90000"/>
              </a:lnSpc>
            </a:pPr>
            <a:r>
              <a:rPr lang="en-US" altLang="en-US" sz="2600" dirty="0"/>
              <a:t>nucleotide =</a:t>
            </a:r>
            <a:r>
              <a:rPr lang="en-US" altLang="en-US" sz="2600" dirty="0">
                <a:solidFill>
                  <a:srgbClr val="CC0000"/>
                </a:solidFill>
              </a:rPr>
              <a:t> </a:t>
            </a:r>
            <a:br>
              <a:rPr lang="en-US" altLang="en-US" sz="2600" dirty="0">
                <a:solidFill>
                  <a:srgbClr val="CC0000"/>
                </a:solidFill>
              </a:rPr>
            </a:br>
            <a:r>
              <a:rPr lang="en-US" altLang="en-US" sz="2600" dirty="0">
                <a:solidFill>
                  <a:srgbClr val="92D050"/>
                </a:solidFill>
              </a:rPr>
              <a:t>adenine + ribose + P</a:t>
            </a:r>
            <a:r>
              <a:rPr lang="en-US" altLang="en-US" sz="2600" baseline="-25000" dirty="0">
                <a:solidFill>
                  <a:srgbClr val="92D050"/>
                </a:solidFill>
              </a:rPr>
              <a:t>i</a:t>
            </a:r>
            <a:r>
              <a:rPr lang="en-US" altLang="en-US" sz="2600" dirty="0">
                <a:solidFill>
                  <a:srgbClr val="92D050"/>
                </a:solidFill>
              </a:rPr>
              <a:t> </a:t>
            </a:r>
            <a:r>
              <a:rPr lang="en-US" altLang="en-US" sz="2600" dirty="0">
                <a:solidFill>
                  <a:srgbClr val="92D050"/>
                </a:solidFill>
                <a:sym typeface="Symbol" panose="05050102010706020507" pitchFamily="18" charset="2"/>
              </a:rPr>
              <a:t> </a:t>
            </a:r>
            <a:r>
              <a:rPr lang="en-US" altLang="en-US" sz="2600" u="sng" dirty="0">
                <a:solidFill>
                  <a:srgbClr val="92D050"/>
                </a:solidFill>
                <a:sym typeface="Symbol" panose="05050102010706020507" pitchFamily="18" charset="2"/>
              </a:rPr>
              <a:t>AMP</a:t>
            </a:r>
            <a:endParaRPr lang="en-US" altLang="en-US" sz="2600" dirty="0">
              <a:solidFill>
                <a:srgbClr val="92D050"/>
              </a:solidFill>
              <a:sym typeface="Symbol" panose="05050102010706020507" pitchFamily="18" charset="2"/>
            </a:endParaRPr>
          </a:p>
          <a:p>
            <a:pPr lvl="2" eaLnBrk="1" hangingPunct="1">
              <a:lnSpc>
                <a:spcPct val="90000"/>
              </a:lnSpc>
            </a:pPr>
            <a:r>
              <a:rPr lang="en-US" altLang="en-US" sz="2600" dirty="0">
                <a:solidFill>
                  <a:srgbClr val="92D050"/>
                </a:solidFill>
              </a:rPr>
              <a:t>AMP + P</a:t>
            </a:r>
            <a:r>
              <a:rPr lang="en-US" altLang="en-US" sz="2600" baseline="-25000" dirty="0">
                <a:solidFill>
                  <a:srgbClr val="92D050"/>
                </a:solidFill>
              </a:rPr>
              <a:t>i</a:t>
            </a:r>
            <a:r>
              <a:rPr lang="en-US" altLang="en-US" sz="2600" dirty="0">
                <a:solidFill>
                  <a:srgbClr val="92D050"/>
                </a:solidFill>
              </a:rPr>
              <a:t> </a:t>
            </a:r>
            <a:r>
              <a:rPr lang="en-US" altLang="en-US" sz="2600" dirty="0">
                <a:solidFill>
                  <a:srgbClr val="92D050"/>
                </a:solidFill>
                <a:sym typeface="Symbol" panose="05050102010706020507" pitchFamily="18" charset="2"/>
              </a:rPr>
              <a:t> </a:t>
            </a:r>
            <a:r>
              <a:rPr lang="en-US" altLang="en-US" sz="2600" u="sng" dirty="0">
                <a:solidFill>
                  <a:srgbClr val="92D050"/>
                </a:solidFill>
                <a:sym typeface="Symbol" panose="05050102010706020507" pitchFamily="18" charset="2"/>
              </a:rPr>
              <a:t>ADP</a:t>
            </a:r>
            <a:endParaRPr lang="en-US" altLang="en-US" sz="2600" dirty="0">
              <a:solidFill>
                <a:srgbClr val="92D050"/>
              </a:solidFill>
              <a:sym typeface="Symbol" panose="05050102010706020507" pitchFamily="18" charset="2"/>
            </a:endParaRPr>
          </a:p>
          <a:p>
            <a:pPr lvl="2" eaLnBrk="1" hangingPunct="1">
              <a:lnSpc>
                <a:spcPct val="90000"/>
              </a:lnSpc>
            </a:pPr>
            <a:r>
              <a:rPr lang="en-US" altLang="en-US" sz="2600" dirty="0">
                <a:solidFill>
                  <a:srgbClr val="92D050"/>
                </a:solidFill>
              </a:rPr>
              <a:t>ADP + P</a:t>
            </a:r>
            <a:r>
              <a:rPr lang="en-US" altLang="en-US" sz="2600" baseline="-25000" dirty="0">
                <a:solidFill>
                  <a:srgbClr val="92D050"/>
                </a:solidFill>
              </a:rPr>
              <a:t>i</a:t>
            </a:r>
            <a:r>
              <a:rPr lang="en-US" altLang="en-US" sz="2600" dirty="0">
                <a:solidFill>
                  <a:srgbClr val="92D050"/>
                </a:solidFill>
              </a:rPr>
              <a:t> </a:t>
            </a:r>
            <a:r>
              <a:rPr lang="en-US" altLang="en-US" sz="2600" dirty="0">
                <a:solidFill>
                  <a:srgbClr val="92D050"/>
                </a:solidFill>
                <a:sym typeface="Symbol" panose="05050102010706020507" pitchFamily="18" charset="2"/>
              </a:rPr>
              <a:t> </a:t>
            </a:r>
            <a:r>
              <a:rPr lang="en-US" altLang="en-US" sz="2600" u="sng" dirty="0">
                <a:solidFill>
                  <a:srgbClr val="92D050"/>
                </a:solidFill>
                <a:sym typeface="Symbol" panose="05050102010706020507" pitchFamily="18" charset="2"/>
              </a:rPr>
              <a:t>ATP</a:t>
            </a:r>
          </a:p>
          <a:p>
            <a:pPr lvl="1" eaLnBrk="1" hangingPunct="1">
              <a:lnSpc>
                <a:spcPct val="90000"/>
              </a:lnSpc>
            </a:pPr>
            <a:r>
              <a:rPr lang="en-US" altLang="en-US" sz="2600" dirty="0">
                <a:sym typeface="Symbol" panose="05050102010706020507" pitchFamily="18" charset="2"/>
              </a:rPr>
              <a:t>adding phosphates is </a:t>
            </a:r>
            <a:r>
              <a:rPr lang="en-US" altLang="en-US" sz="2600" u="sng" dirty="0">
                <a:sym typeface="Symbol" panose="05050102010706020507" pitchFamily="18" charset="2"/>
              </a:rPr>
              <a:t>endergonic</a:t>
            </a:r>
            <a:endParaRPr lang="en-US" altLang="en-US" sz="2600" dirty="0">
              <a:solidFill>
                <a:schemeClr val="tx2"/>
              </a:solidFill>
              <a:sym typeface="Symbol" panose="05050102010706020507" pitchFamily="18" charset="2"/>
            </a:endParaRPr>
          </a:p>
        </p:txBody>
      </p:sp>
    </p:spTree>
    <p:extLst>
      <p:ext uri="{BB962C8B-B14F-4D97-AF65-F5344CB8AC3E}">
        <p14:creationId xmlns:p14="http://schemas.microsoft.com/office/powerpoint/2010/main" val="22168477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these reactions?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A5B6DE9E-8C4C-4F22-97A2-8215067EDE0C}" type="slidenum">
              <a:rPr lang="en-US" smtClean="0"/>
              <a:pPr>
                <a:defRPr/>
              </a:pPr>
              <a:t>4</a:t>
            </a:fld>
            <a:endParaRPr lang="en-US"/>
          </a:p>
        </p:txBody>
      </p:sp>
      <p:pic>
        <p:nvPicPr>
          <p:cNvPr id="5" name="Picture 2"/>
          <p:cNvPicPr>
            <a:picLocks noChangeAspect="1" noChangeArrowheads="1"/>
          </p:cNvPicPr>
          <p:nvPr/>
        </p:nvPicPr>
        <p:blipFill rotWithShape="1">
          <a:blip r:embed="rId2" cstate="print"/>
          <a:srcRect l="4683" t="8800" r="2394" b="2320"/>
          <a:stretch/>
        </p:blipFill>
        <p:spPr bwMode="auto">
          <a:xfrm>
            <a:off x="1752600" y="1418602"/>
            <a:ext cx="4445466" cy="3153398"/>
          </a:xfrm>
          <a:prstGeom prst="rect">
            <a:avLst/>
          </a:prstGeom>
          <a:noFill/>
          <a:ln w="9525">
            <a:noFill/>
            <a:miter lim="800000"/>
            <a:headEnd/>
            <a:tailEnd/>
          </a:ln>
        </p:spPr>
      </p:pic>
      <p:pic>
        <p:nvPicPr>
          <p:cNvPr id="6" name="Picture 5"/>
          <p:cNvPicPr>
            <a:picLocks noChangeAspect="1" noChangeArrowheads="1"/>
          </p:cNvPicPr>
          <p:nvPr/>
        </p:nvPicPr>
        <p:blipFill rotWithShape="1">
          <a:blip r:embed="rId3" cstate="print"/>
          <a:srcRect l="4333" t="10519" r="2604" b="2814"/>
          <a:stretch/>
        </p:blipFill>
        <p:spPr bwMode="auto">
          <a:xfrm>
            <a:off x="6434954" y="3733800"/>
            <a:ext cx="4233046" cy="2934855"/>
          </a:xfrm>
          <a:prstGeom prst="rect">
            <a:avLst/>
          </a:prstGeom>
          <a:noFill/>
          <a:ln w="9525">
            <a:noFill/>
            <a:miter lim="800000"/>
            <a:headEnd/>
            <a:tailEnd/>
          </a:ln>
        </p:spPr>
      </p:pic>
      <p:sp>
        <p:nvSpPr>
          <p:cNvPr id="7" name="Rectangle 6"/>
          <p:cNvSpPr/>
          <p:nvPr/>
        </p:nvSpPr>
        <p:spPr>
          <a:xfrm>
            <a:off x="4572000" y="3276600"/>
            <a:ext cx="1447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991600" y="4495800"/>
            <a:ext cx="1447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752600" y="1066800"/>
            <a:ext cx="381000" cy="523220"/>
          </a:xfrm>
          <a:prstGeom prst="rect">
            <a:avLst/>
          </a:prstGeom>
          <a:noFill/>
        </p:spPr>
        <p:txBody>
          <a:bodyPr wrap="square" rtlCol="0">
            <a:spAutoFit/>
          </a:bodyPr>
          <a:lstStyle/>
          <a:p>
            <a:r>
              <a:rPr lang="en-US" sz="2800" dirty="0"/>
              <a:t>1</a:t>
            </a:r>
          </a:p>
        </p:txBody>
      </p:sp>
      <p:sp>
        <p:nvSpPr>
          <p:cNvPr id="11" name="TextBox 10"/>
          <p:cNvSpPr txBox="1"/>
          <p:nvPr/>
        </p:nvSpPr>
        <p:spPr>
          <a:xfrm>
            <a:off x="6028348" y="6182882"/>
            <a:ext cx="406607" cy="523220"/>
          </a:xfrm>
          <a:prstGeom prst="rect">
            <a:avLst/>
          </a:prstGeom>
          <a:noFill/>
        </p:spPr>
        <p:txBody>
          <a:bodyPr wrap="square" rtlCol="0">
            <a:spAutoFit/>
          </a:bodyPr>
          <a:lstStyle/>
          <a:p>
            <a:r>
              <a:rPr lang="en-US" sz="2800" dirty="0"/>
              <a:t>2</a:t>
            </a:r>
          </a:p>
        </p:txBody>
      </p:sp>
    </p:spTree>
    <p:extLst>
      <p:ext uri="{BB962C8B-B14F-4D97-AF65-F5344CB8AC3E}">
        <p14:creationId xmlns:p14="http://schemas.microsoft.com/office/powerpoint/2010/main" val="25067096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762000" y="204377"/>
            <a:ext cx="10515600" cy="968649"/>
          </a:xfrm>
        </p:spPr>
        <p:txBody>
          <a:bodyPr/>
          <a:lstStyle/>
          <a:p>
            <a:pPr eaLnBrk="1" hangingPunct="1"/>
            <a:r>
              <a:rPr lang="en-US" altLang="en-US" dirty="0" smtClean="0"/>
              <a:t>How does ATP store energy?</a:t>
            </a:r>
          </a:p>
        </p:txBody>
      </p:sp>
      <p:grpSp>
        <p:nvGrpSpPr>
          <p:cNvPr id="22531" name="Group 3"/>
          <p:cNvGrpSpPr>
            <a:grpSpLocks/>
          </p:cNvGrpSpPr>
          <p:nvPr/>
        </p:nvGrpSpPr>
        <p:grpSpPr bwMode="auto">
          <a:xfrm>
            <a:off x="2209800" y="1524000"/>
            <a:ext cx="2133600" cy="1524000"/>
            <a:chOff x="432" y="1152"/>
            <a:chExt cx="1344" cy="960"/>
          </a:xfrm>
        </p:grpSpPr>
        <p:sp>
          <p:nvSpPr>
            <p:cNvPr id="22610" name="Line 4"/>
            <p:cNvSpPr>
              <a:spLocks noChangeShapeType="1"/>
            </p:cNvSpPr>
            <p:nvPr/>
          </p:nvSpPr>
          <p:spPr bwMode="auto">
            <a:xfrm>
              <a:off x="1776" y="1776"/>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2611" name="Group 5"/>
            <p:cNvGrpSpPr>
              <a:grpSpLocks/>
            </p:cNvGrpSpPr>
            <p:nvPr/>
          </p:nvGrpSpPr>
          <p:grpSpPr bwMode="auto">
            <a:xfrm>
              <a:off x="432" y="1152"/>
              <a:ext cx="1344" cy="960"/>
              <a:chOff x="432" y="1152"/>
              <a:chExt cx="1344" cy="960"/>
            </a:xfrm>
          </p:grpSpPr>
          <p:sp>
            <p:nvSpPr>
              <p:cNvPr id="22612" name="Line 6"/>
              <p:cNvSpPr>
                <a:spLocks noChangeShapeType="1"/>
              </p:cNvSpPr>
              <p:nvPr/>
            </p:nvSpPr>
            <p:spPr bwMode="auto">
              <a:xfrm>
                <a:off x="1324" y="163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2613" name="Group 7"/>
              <p:cNvGrpSpPr>
                <a:grpSpLocks/>
              </p:cNvGrpSpPr>
              <p:nvPr/>
            </p:nvGrpSpPr>
            <p:grpSpPr bwMode="auto">
              <a:xfrm>
                <a:off x="432" y="1152"/>
                <a:ext cx="1091" cy="540"/>
                <a:chOff x="432" y="1152"/>
                <a:chExt cx="1091" cy="540"/>
              </a:xfrm>
            </p:grpSpPr>
            <p:sp>
              <p:nvSpPr>
                <p:cNvPr id="22615" name="AutoShape 8"/>
                <p:cNvSpPr>
                  <a:spLocks noChangeArrowheads="1"/>
                </p:cNvSpPr>
                <p:nvPr/>
              </p:nvSpPr>
              <p:spPr bwMode="auto">
                <a:xfrm rot="-1800000">
                  <a:off x="432" y="1152"/>
                  <a:ext cx="624" cy="540"/>
                </a:xfrm>
                <a:prstGeom prst="hexagon">
                  <a:avLst>
                    <a:gd name="adj" fmla="val 28889"/>
                    <a:gd name="vf" fmla="val 115470"/>
                  </a:avLst>
                </a:prstGeom>
                <a:solidFill>
                  <a:srgbClr val="FFCC1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2400">
                    <a:latin typeface="Arial" panose="020B0604020202020204" pitchFamily="34" charset="0"/>
                  </a:endParaRPr>
                </a:p>
              </p:txBody>
            </p:sp>
            <p:sp>
              <p:nvSpPr>
                <p:cNvPr id="22616" name="AutoShape 9"/>
                <p:cNvSpPr>
                  <a:spLocks noChangeArrowheads="1"/>
                </p:cNvSpPr>
                <p:nvPr/>
              </p:nvSpPr>
              <p:spPr bwMode="auto">
                <a:xfrm rot="5400000">
                  <a:off x="1008" y="1165"/>
                  <a:ext cx="528" cy="502"/>
                </a:xfrm>
                <a:prstGeom prst="pentagon">
                  <a:avLst/>
                </a:prstGeom>
                <a:solidFill>
                  <a:srgbClr val="FFCC1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2400">
                    <a:latin typeface="Arial" panose="020B0604020202020204" pitchFamily="34" charset="0"/>
                  </a:endParaRPr>
                </a:p>
              </p:txBody>
            </p:sp>
          </p:grpSp>
          <p:sp>
            <p:nvSpPr>
              <p:cNvPr id="22614" name="AutoShape 10"/>
              <p:cNvSpPr>
                <a:spLocks noChangeArrowheads="1"/>
              </p:cNvSpPr>
              <p:nvPr/>
            </p:nvSpPr>
            <p:spPr bwMode="auto">
              <a:xfrm>
                <a:off x="1296" y="1728"/>
                <a:ext cx="480" cy="384"/>
              </a:xfrm>
              <a:prstGeom prst="pentagon">
                <a:avLst/>
              </a:prstGeom>
              <a:solidFill>
                <a:srgbClr val="0C8F0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2400">
                  <a:latin typeface="Arial" panose="020B0604020202020204" pitchFamily="34" charset="0"/>
                </a:endParaRPr>
              </a:p>
            </p:txBody>
          </p:sp>
        </p:grpSp>
      </p:grpSp>
      <p:grpSp>
        <p:nvGrpSpPr>
          <p:cNvPr id="22532" name="Group 11"/>
          <p:cNvGrpSpPr>
            <a:grpSpLocks/>
          </p:cNvGrpSpPr>
          <p:nvPr/>
        </p:nvGrpSpPr>
        <p:grpSpPr bwMode="auto">
          <a:xfrm>
            <a:off x="4191000" y="1828800"/>
            <a:ext cx="1296988" cy="1143000"/>
            <a:chOff x="1680" y="1344"/>
            <a:chExt cx="817" cy="720"/>
          </a:xfrm>
        </p:grpSpPr>
        <p:sp>
          <p:nvSpPr>
            <p:cNvPr id="22605" name="Oval 12"/>
            <p:cNvSpPr>
              <a:spLocks noChangeArrowheads="1"/>
            </p:cNvSpPr>
            <p:nvPr/>
          </p:nvSpPr>
          <p:spPr bwMode="auto">
            <a:xfrm>
              <a:off x="1776" y="1392"/>
              <a:ext cx="624" cy="624"/>
            </a:xfrm>
            <a:prstGeom prst="ellipse">
              <a:avLst/>
            </a:prstGeom>
            <a:solidFill>
              <a:srgbClr val="FFFF00"/>
            </a:solidFill>
            <a:ln w="28575">
              <a:solidFill>
                <a:srgbClr val="FFEA1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b="1">
                  <a:solidFill>
                    <a:srgbClr val="CC0000"/>
                  </a:solidFill>
                  <a:latin typeface="Arial" panose="020B0604020202020204" pitchFamily="34" charset="0"/>
                </a:rPr>
                <a:t>P</a:t>
              </a:r>
              <a:endParaRPr lang="en-US" altLang="en-US" sz="2400">
                <a:solidFill>
                  <a:srgbClr val="CC0000"/>
                </a:solidFill>
                <a:latin typeface="Arial" panose="020B0604020202020204" pitchFamily="34" charset="0"/>
              </a:endParaRPr>
            </a:p>
          </p:txBody>
        </p:sp>
        <p:sp>
          <p:nvSpPr>
            <p:cNvPr id="22606" name="Text Box 13"/>
            <p:cNvSpPr txBox="1">
              <a:spLocks noChangeArrowheads="1"/>
            </p:cNvSpPr>
            <p:nvPr/>
          </p:nvSpPr>
          <p:spPr bwMode="auto">
            <a:xfrm>
              <a:off x="1968" y="1344"/>
              <a:ext cx="337" cy="288"/>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b="1">
                  <a:solidFill>
                    <a:srgbClr val="CC0000"/>
                  </a:solidFill>
                  <a:latin typeface="Arial" panose="020B0604020202020204" pitchFamily="34" charset="0"/>
                </a:rPr>
                <a:t>O</a:t>
              </a:r>
              <a:r>
                <a:rPr lang="en-US" altLang="en-US" sz="2400" b="1" baseline="30000">
                  <a:solidFill>
                    <a:srgbClr val="CC0000"/>
                  </a:solidFill>
                  <a:latin typeface="Arial" panose="020B0604020202020204" pitchFamily="34" charset="0"/>
                </a:rPr>
                <a:t>–</a:t>
              </a:r>
              <a:endParaRPr lang="en-US" altLang="en-US" sz="2400" b="1">
                <a:solidFill>
                  <a:srgbClr val="CC0000"/>
                </a:solidFill>
                <a:latin typeface="Arial" panose="020B0604020202020204" pitchFamily="34" charset="0"/>
              </a:endParaRPr>
            </a:p>
          </p:txBody>
        </p:sp>
        <p:sp>
          <p:nvSpPr>
            <p:cNvPr id="22607" name="Rectangle 14"/>
            <p:cNvSpPr>
              <a:spLocks noChangeArrowheads="1"/>
            </p:cNvSpPr>
            <p:nvPr/>
          </p:nvSpPr>
          <p:spPr bwMode="auto">
            <a:xfrm>
              <a:off x="2160" y="1560"/>
              <a:ext cx="337" cy="288"/>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b="1">
                  <a:solidFill>
                    <a:srgbClr val="CC0000"/>
                  </a:solidFill>
                  <a:latin typeface="Arial" panose="020B0604020202020204" pitchFamily="34" charset="0"/>
                </a:rPr>
                <a:t>O</a:t>
              </a:r>
              <a:r>
                <a:rPr lang="en-US" altLang="en-US" sz="2400" b="1" baseline="30000">
                  <a:solidFill>
                    <a:srgbClr val="CC0000"/>
                  </a:solidFill>
                  <a:latin typeface="Arial" panose="020B0604020202020204" pitchFamily="34" charset="0"/>
                </a:rPr>
                <a:t>–</a:t>
              </a:r>
            </a:p>
          </p:txBody>
        </p:sp>
        <p:sp>
          <p:nvSpPr>
            <p:cNvPr id="22608" name="Rectangle 15"/>
            <p:cNvSpPr>
              <a:spLocks noChangeArrowheads="1"/>
            </p:cNvSpPr>
            <p:nvPr/>
          </p:nvSpPr>
          <p:spPr bwMode="auto">
            <a:xfrm>
              <a:off x="1956" y="1776"/>
              <a:ext cx="265" cy="288"/>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b="1">
                  <a:solidFill>
                    <a:srgbClr val="CC0000"/>
                  </a:solidFill>
                  <a:latin typeface="Arial" panose="020B0604020202020204" pitchFamily="34" charset="0"/>
                </a:rPr>
                <a:t>O</a:t>
              </a:r>
              <a:endParaRPr lang="en-US" altLang="en-US" sz="2400" b="1" baseline="30000">
                <a:solidFill>
                  <a:srgbClr val="CC0000"/>
                </a:solidFill>
                <a:latin typeface="Arial" panose="020B0604020202020204" pitchFamily="34" charset="0"/>
              </a:endParaRPr>
            </a:p>
          </p:txBody>
        </p:sp>
        <p:sp>
          <p:nvSpPr>
            <p:cNvPr id="22609" name="Rectangle 16"/>
            <p:cNvSpPr>
              <a:spLocks noChangeArrowheads="1"/>
            </p:cNvSpPr>
            <p:nvPr/>
          </p:nvSpPr>
          <p:spPr bwMode="auto">
            <a:xfrm>
              <a:off x="1680" y="1560"/>
              <a:ext cx="337" cy="288"/>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b="1" baseline="30000">
                  <a:solidFill>
                    <a:srgbClr val="CC0000"/>
                  </a:solidFill>
                  <a:latin typeface="Arial" panose="020B0604020202020204" pitchFamily="34" charset="0"/>
                </a:rPr>
                <a:t>–</a:t>
              </a:r>
              <a:r>
                <a:rPr lang="en-US" altLang="en-US" sz="2400" b="1">
                  <a:solidFill>
                    <a:srgbClr val="CC0000"/>
                  </a:solidFill>
                  <a:latin typeface="Arial" panose="020B0604020202020204" pitchFamily="34" charset="0"/>
                </a:rPr>
                <a:t>O</a:t>
              </a:r>
            </a:p>
          </p:txBody>
        </p:sp>
      </p:grpSp>
      <p:grpSp>
        <p:nvGrpSpPr>
          <p:cNvPr id="377873" name="Group 17"/>
          <p:cNvGrpSpPr>
            <a:grpSpLocks/>
          </p:cNvGrpSpPr>
          <p:nvPr/>
        </p:nvGrpSpPr>
        <p:grpSpPr bwMode="auto">
          <a:xfrm>
            <a:off x="5943600" y="1828800"/>
            <a:ext cx="1296988" cy="1143000"/>
            <a:chOff x="2748" y="1344"/>
            <a:chExt cx="817" cy="720"/>
          </a:xfrm>
        </p:grpSpPr>
        <p:sp>
          <p:nvSpPr>
            <p:cNvPr id="22600" name="Oval 18"/>
            <p:cNvSpPr>
              <a:spLocks noChangeArrowheads="1"/>
            </p:cNvSpPr>
            <p:nvPr/>
          </p:nvSpPr>
          <p:spPr bwMode="auto">
            <a:xfrm>
              <a:off x="2844" y="1392"/>
              <a:ext cx="624" cy="624"/>
            </a:xfrm>
            <a:prstGeom prst="ellipse">
              <a:avLst/>
            </a:prstGeom>
            <a:solidFill>
              <a:srgbClr val="FFCC66"/>
            </a:solidFill>
            <a:ln w="28575">
              <a:solidFill>
                <a:srgbClr val="FFEA1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b="1">
                  <a:solidFill>
                    <a:srgbClr val="CC0000"/>
                  </a:solidFill>
                  <a:latin typeface="Arial" panose="020B0604020202020204" pitchFamily="34" charset="0"/>
                </a:rPr>
                <a:t>P</a:t>
              </a:r>
              <a:endParaRPr lang="en-US" altLang="en-US" sz="2400">
                <a:solidFill>
                  <a:srgbClr val="CC0000"/>
                </a:solidFill>
                <a:latin typeface="Arial" panose="020B0604020202020204" pitchFamily="34" charset="0"/>
              </a:endParaRPr>
            </a:p>
          </p:txBody>
        </p:sp>
        <p:sp>
          <p:nvSpPr>
            <p:cNvPr id="22601" name="Text Box 19"/>
            <p:cNvSpPr txBox="1">
              <a:spLocks noChangeArrowheads="1"/>
            </p:cNvSpPr>
            <p:nvPr/>
          </p:nvSpPr>
          <p:spPr bwMode="auto">
            <a:xfrm>
              <a:off x="3036" y="1344"/>
              <a:ext cx="337" cy="288"/>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b="1">
                  <a:solidFill>
                    <a:srgbClr val="CC0000"/>
                  </a:solidFill>
                  <a:latin typeface="Arial" panose="020B0604020202020204" pitchFamily="34" charset="0"/>
                </a:rPr>
                <a:t>O</a:t>
              </a:r>
              <a:r>
                <a:rPr lang="en-US" altLang="en-US" sz="2400" b="1" baseline="30000">
                  <a:solidFill>
                    <a:srgbClr val="CC0000"/>
                  </a:solidFill>
                  <a:latin typeface="Arial" panose="020B0604020202020204" pitchFamily="34" charset="0"/>
                </a:rPr>
                <a:t>–</a:t>
              </a:r>
              <a:endParaRPr lang="en-US" altLang="en-US" sz="2400" b="1">
                <a:solidFill>
                  <a:srgbClr val="CC0000"/>
                </a:solidFill>
                <a:latin typeface="Arial" panose="020B0604020202020204" pitchFamily="34" charset="0"/>
              </a:endParaRPr>
            </a:p>
          </p:txBody>
        </p:sp>
        <p:sp>
          <p:nvSpPr>
            <p:cNvPr id="22602" name="Rectangle 20"/>
            <p:cNvSpPr>
              <a:spLocks noChangeArrowheads="1"/>
            </p:cNvSpPr>
            <p:nvPr/>
          </p:nvSpPr>
          <p:spPr bwMode="auto">
            <a:xfrm>
              <a:off x="3228" y="1560"/>
              <a:ext cx="337" cy="288"/>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b="1">
                  <a:solidFill>
                    <a:srgbClr val="CC0000"/>
                  </a:solidFill>
                  <a:latin typeface="Arial" panose="020B0604020202020204" pitchFamily="34" charset="0"/>
                </a:rPr>
                <a:t>O</a:t>
              </a:r>
              <a:r>
                <a:rPr lang="en-US" altLang="en-US" sz="2400" b="1" baseline="30000">
                  <a:solidFill>
                    <a:srgbClr val="CC0000"/>
                  </a:solidFill>
                  <a:latin typeface="Arial" panose="020B0604020202020204" pitchFamily="34" charset="0"/>
                </a:rPr>
                <a:t>–</a:t>
              </a:r>
            </a:p>
          </p:txBody>
        </p:sp>
        <p:sp>
          <p:nvSpPr>
            <p:cNvPr id="22603" name="Rectangle 21"/>
            <p:cNvSpPr>
              <a:spLocks noChangeArrowheads="1"/>
            </p:cNvSpPr>
            <p:nvPr/>
          </p:nvSpPr>
          <p:spPr bwMode="auto">
            <a:xfrm>
              <a:off x="3024" y="1776"/>
              <a:ext cx="265" cy="288"/>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b="1">
                  <a:solidFill>
                    <a:srgbClr val="CC0000"/>
                  </a:solidFill>
                  <a:latin typeface="Arial" panose="020B0604020202020204" pitchFamily="34" charset="0"/>
                </a:rPr>
                <a:t>O</a:t>
              </a:r>
              <a:endParaRPr lang="en-US" altLang="en-US" sz="2400" b="1" baseline="30000">
                <a:solidFill>
                  <a:srgbClr val="CC0000"/>
                </a:solidFill>
                <a:latin typeface="Arial" panose="020B0604020202020204" pitchFamily="34" charset="0"/>
              </a:endParaRPr>
            </a:p>
          </p:txBody>
        </p:sp>
        <p:sp>
          <p:nvSpPr>
            <p:cNvPr id="22604" name="Rectangle 22"/>
            <p:cNvSpPr>
              <a:spLocks noChangeArrowheads="1"/>
            </p:cNvSpPr>
            <p:nvPr/>
          </p:nvSpPr>
          <p:spPr bwMode="auto">
            <a:xfrm>
              <a:off x="2748" y="1560"/>
              <a:ext cx="337" cy="288"/>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b="1" baseline="30000">
                  <a:solidFill>
                    <a:srgbClr val="CC0000"/>
                  </a:solidFill>
                  <a:latin typeface="Arial" panose="020B0604020202020204" pitchFamily="34" charset="0"/>
                </a:rPr>
                <a:t>–</a:t>
              </a:r>
              <a:r>
                <a:rPr lang="en-US" altLang="en-US" sz="2400" b="1">
                  <a:solidFill>
                    <a:srgbClr val="CC0000"/>
                  </a:solidFill>
                  <a:latin typeface="Arial" panose="020B0604020202020204" pitchFamily="34" charset="0"/>
                </a:rPr>
                <a:t>O</a:t>
              </a:r>
            </a:p>
          </p:txBody>
        </p:sp>
      </p:grpSp>
      <p:grpSp>
        <p:nvGrpSpPr>
          <p:cNvPr id="377879" name="Group 23"/>
          <p:cNvGrpSpPr>
            <a:grpSpLocks/>
          </p:cNvGrpSpPr>
          <p:nvPr/>
        </p:nvGrpSpPr>
        <p:grpSpPr bwMode="auto">
          <a:xfrm>
            <a:off x="6629400" y="1828800"/>
            <a:ext cx="1296988" cy="1143000"/>
            <a:chOff x="3792" y="1344"/>
            <a:chExt cx="817" cy="720"/>
          </a:xfrm>
        </p:grpSpPr>
        <p:sp>
          <p:nvSpPr>
            <p:cNvPr id="22595" name="Oval 24"/>
            <p:cNvSpPr>
              <a:spLocks noChangeArrowheads="1"/>
            </p:cNvSpPr>
            <p:nvPr/>
          </p:nvSpPr>
          <p:spPr bwMode="auto">
            <a:xfrm>
              <a:off x="3888" y="1392"/>
              <a:ext cx="624" cy="624"/>
            </a:xfrm>
            <a:prstGeom prst="ellipse">
              <a:avLst/>
            </a:prstGeom>
            <a:solidFill>
              <a:srgbClr val="FF8000"/>
            </a:solidFill>
            <a:ln w="28575">
              <a:solidFill>
                <a:srgbClr val="FFEA1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b="1">
                  <a:solidFill>
                    <a:srgbClr val="CC0000"/>
                  </a:solidFill>
                  <a:latin typeface="Arial" panose="020B0604020202020204" pitchFamily="34" charset="0"/>
                </a:rPr>
                <a:t>P</a:t>
              </a:r>
              <a:endParaRPr lang="en-US" altLang="en-US" sz="2400">
                <a:solidFill>
                  <a:srgbClr val="CC0000"/>
                </a:solidFill>
                <a:latin typeface="Arial" panose="020B0604020202020204" pitchFamily="34" charset="0"/>
              </a:endParaRPr>
            </a:p>
          </p:txBody>
        </p:sp>
        <p:sp>
          <p:nvSpPr>
            <p:cNvPr id="22596" name="Text Box 25"/>
            <p:cNvSpPr txBox="1">
              <a:spLocks noChangeArrowheads="1"/>
            </p:cNvSpPr>
            <p:nvPr/>
          </p:nvSpPr>
          <p:spPr bwMode="auto">
            <a:xfrm>
              <a:off x="4080" y="1344"/>
              <a:ext cx="337" cy="288"/>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b="1">
                  <a:solidFill>
                    <a:srgbClr val="CC0000"/>
                  </a:solidFill>
                  <a:latin typeface="Arial" panose="020B0604020202020204" pitchFamily="34" charset="0"/>
                </a:rPr>
                <a:t>O</a:t>
              </a:r>
              <a:r>
                <a:rPr lang="en-US" altLang="en-US" sz="2400" b="1" baseline="30000">
                  <a:solidFill>
                    <a:srgbClr val="CC0000"/>
                  </a:solidFill>
                  <a:latin typeface="Arial" panose="020B0604020202020204" pitchFamily="34" charset="0"/>
                </a:rPr>
                <a:t>–</a:t>
              </a:r>
              <a:endParaRPr lang="en-US" altLang="en-US" sz="2400" b="1">
                <a:solidFill>
                  <a:srgbClr val="CC0000"/>
                </a:solidFill>
                <a:latin typeface="Arial" panose="020B0604020202020204" pitchFamily="34" charset="0"/>
              </a:endParaRPr>
            </a:p>
          </p:txBody>
        </p:sp>
        <p:sp>
          <p:nvSpPr>
            <p:cNvPr id="22597" name="Rectangle 26"/>
            <p:cNvSpPr>
              <a:spLocks noChangeArrowheads="1"/>
            </p:cNvSpPr>
            <p:nvPr/>
          </p:nvSpPr>
          <p:spPr bwMode="auto">
            <a:xfrm>
              <a:off x="4272" y="1560"/>
              <a:ext cx="337" cy="288"/>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b="1">
                  <a:solidFill>
                    <a:srgbClr val="CC0000"/>
                  </a:solidFill>
                  <a:latin typeface="Arial" panose="020B0604020202020204" pitchFamily="34" charset="0"/>
                </a:rPr>
                <a:t>O</a:t>
              </a:r>
              <a:r>
                <a:rPr lang="en-US" altLang="en-US" sz="2400" b="1" baseline="30000">
                  <a:solidFill>
                    <a:srgbClr val="CC0000"/>
                  </a:solidFill>
                  <a:latin typeface="Arial" panose="020B0604020202020204" pitchFamily="34" charset="0"/>
                </a:rPr>
                <a:t>–</a:t>
              </a:r>
            </a:p>
          </p:txBody>
        </p:sp>
        <p:sp>
          <p:nvSpPr>
            <p:cNvPr id="22598" name="Rectangle 27"/>
            <p:cNvSpPr>
              <a:spLocks noChangeArrowheads="1"/>
            </p:cNvSpPr>
            <p:nvPr/>
          </p:nvSpPr>
          <p:spPr bwMode="auto">
            <a:xfrm>
              <a:off x="4068" y="1776"/>
              <a:ext cx="265" cy="288"/>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b="1">
                  <a:solidFill>
                    <a:srgbClr val="CC0000"/>
                  </a:solidFill>
                  <a:latin typeface="Arial" panose="020B0604020202020204" pitchFamily="34" charset="0"/>
                </a:rPr>
                <a:t>O</a:t>
              </a:r>
              <a:endParaRPr lang="en-US" altLang="en-US" sz="2400" b="1" baseline="30000">
                <a:solidFill>
                  <a:srgbClr val="CC0000"/>
                </a:solidFill>
                <a:latin typeface="Arial" panose="020B0604020202020204" pitchFamily="34" charset="0"/>
              </a:endParaRPr>
            </a:p>
          </p:txBody>
        </p:sp>
        <p:sp>
          <p:nvSpPr>
            <p:cNvPr id="22599" name="Rectangle 28"/>
            <p:cNvSpPr>
              <a:spLocks noChangeArrowheads="1"/>
            </p:cNvSpPr>
            <p:nvPr/>
          </p:nvSpPr>
          <p:spPr bwMode="auto">
            <a:xfrm>
              <a:off x="3792" y="1560"/>
              <a:ext cx="337" cy="288"/>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b="1" baseline="30000">
                  <a:solidFill>
                    <a:srgbClr val="CC0000"/>
                  </a:solidFill>
                  <a:latin typeface="Arial" panose="020B0604020202020204" pitchFamily="34" charset="0"/>
                </a:rPr>
                <a:t>–</a:t>
              </a:r>
              <a:r>
                <a:rPr lang="en-US" altLang="en-US" sz="2400" b="1">
                  <a:solidFill>
                    <a:srgbClr val="CC0000"/>
                  </a:solidFill>
                  <a:latin typeface="Arial" panose="020B0604020202020204" pitchFamily="34" charset="0"/>
                </a:rPr>
                <a:t>O</a:t>
              </a:r>
            </a:p>
          </p:txBody>
        </p:sp>
      </p:grpSp>
      <p:grpSp>
        <p:nvGrpSpPr>
          <p:cNvPr id="377885" name="Group 29"/>
          <p:cNvGrpSpPr>
            <a:grpSpLocks/>
          </p:cNvGrpSpPr>
          <p:nvPr/>
        </p:nvGrpSpPr>
        <p:grpSpPr bwMode="auto">
          <a:xfrm>
            <a:off x="2209800" y="1524000"/>
            <a:ext cx="4192588" cy="1752600"/>
            <a:chOff x="432" y="1152"/>
            <a:chExt cx="2641" cy="1104"/>
          </a:xfrm>
        </p:grpSpPr>
        <p:sp>
          <p:nvSpPr>
            <p:cNvPr id="22573" name="AutoShape 30"/>
            <p:cNvSpPr>
              <a:spLocks noChangeArrowheads="1"/>
            </p:cNvSpPr>
            <p:nvPr/>
          </p:nvSpPr>
          <p:spPr bwMode="auto">
            <a:xfrm>
              <a:off x="1969" y="1152"/>
              <a:ext cx="1104" cy="1104"/>
            </a:xfrm>
            <a:prstGeom prst="sun">
              <a:avLst>
                <a:gd name="adj" fmla="val 25000"/>
              </a:avLst>
            </a:prstGeom>
            <a:solidFill>
              <a:srgbClr val="FFF798"/>
            </a:solidFill>
            <a:ln w="9525">
              <a:solidFill>
                <a:srgbClr val="FFF79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2400">
                <a:latin typeface="Arial" panose="020B0604020202020204" pitchFamily="34" charset="0"/>
              </a:endParaRPr>
            </a:p>
          </p:txBody>
        </p:sp>
        <p:grpSp>
          <p:nvGrpSpPr>
            <p:cNvPr id="22574" name="Group 31"/>
            <p:cNvGrpSpPr>
              <a:grpSpLocks/>
            </p:cNvGrpSpPr>
            <p:nvPr/>
          </p:nvGrpSpPr>
          <p:grpSpPr bwMode="auto">
            <a:xfrm>
              <a:off x="432" y="1152"/>
              <a:ext cx="2497" cy="960"/>
              <a:chOff x="432" y="1152"/>
              <a:chExt cx="2497" cy="960"/>
            </a:xfrm>
          </p:grpSpPr>
          <p:grpSp>
            <p:nvGrpSpPr>
              <p:cNvPr id="22575" name="Group 32"/>
              <p:cNvGrpSpPr>
                <a:grpSpLocks/>
              </p:cNvGrpSpPr>
              <p:nvPr/>
            </p:nvGrpSpPr>
            <p:grpSpPr bwMode="auto">
              <a:xfrm>
                <a:off x="432" y="1152"/>
                <a:ext cx="1344" cy="960"/>
                <a:chOff x="432" y="1152"/>
                <a:chExt cx="1344" cy="960"/>
              </a:xfrm>
            </p:grpSpPr>
            <p:sp>
              <p:nvSpPr>
                <p:cNvPr id="22588" name="Line 33"/>
                <p:cNvSpPr>
                  <a:spLocks noChangeShapeType="1"/>
                </p:cNvSpPr>
                <p:nvPr/>
              </p:nvSpPr>
              <p:spPr bwMode="auto">
                <a:xfrm>
                  <a:off x="1776" y="1776"/>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2589" name="Group 34"/>
                <p:cNvGrpSpPr>
                  <a:grpSpLocks/>
                </p:cNvGrpSpPr>
                <p:nvPr/>
              </p:nvGrpSpPr>
              <p:grpSpPr bwMode="auto">
                <a:xfrm>
                  <a:off x="432" y="1152"/>
                  <a:ext cx="1344" cy="960"/>
                  <a:chOff x="432" y="1152"/>
                  <a:chExt cx="1344" cy="960"/>
                </a:xfrm>
              </p:grpSpPr>
              <p:sp>
                <p:nvSpPr>
                  <p:cNvPr id="22590" name="Line 35"/>
                  <p:cNvSpPr>
                    <a:spLocks noChangeShapeType="1"/>
                  </p:cNvSpPr>
                  <p:nvPr/>
                </p:nvSpPr>
                <p:spPr bwMode="auto">
                  <a:xfrm>
                    <a:off x="1324" y="163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2591" name="Group 36"/>
                  <p:cNvGrpSpPr>
                    <a:grpSpLocks/>
                  </p:cNvGrpSpPr>
                  <p:nvPr/>
                </p:nvGrpSpPr>
                <p:grpSpPr bwMode="auto">
                  <a:xfrm>
                    <a:off x="432" y="1152"/>
                    <a:ext cx="1091" cy="540"/>
                    <a:chOff x="432" y="1152"/>
                    <a:chExt cx="1091" cy="540"/>
                  </a:xfrm>
                </p:grpSpPr>
                <p:sp>
                  <p:nvSpPr>
                    <p:cNvPr id="22593" name="AutoShape 37"/>
                    <p:cNvSpPr>
                      <a:spLocks noChangeArrowheads="1"/>
                    </p:cNvSpPr>
                    <p:nvPr/>
                  </p:nvSpPr>
                  <p:spPr bwMode="auto">
                    <a:xfrm rot="-1800000">
                      <a:off x="432" y="1152"/>
                      <a:ext cx="624" cy="540"/>
                    </a:xfrm>
                    <a:prstGeom prst="hexagon">
                      <a:avLst>
                        <a:gd name="adj" fmla="val 28889"/>
                        <a:gd name="vf" fmla="val 115470"/>
                      </a:avLst>
                    </a:prstGeom>
                    <a:solidFill>
                      <a:srgbClr val="FFCC1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2400">
                        <a:latin typeface="Arial" panose="020B0604020202020204" pitchFamily="34" charset="0"/>
                      </a:endParaRPr>
                    </a:p>
                  </p:txBody>
                </p:sp>
                <p:sp>
                  <p:nvSpPr>
                    <p:cNvPr id="22594" name="AutoShape 38"/>
                    <p:cNvSpPr>
                      <a:spLocks noChangeArrowheads="1"/>
                    </p:cNvSpPr>
                    <p:nvPr/>
                  </p:nvSpPr>
                  <p:spPr bwMode="auto">
                    <a:xfrm rot="5400000">
                      <a:off x="1008" y="1165"/>
                      <a:ext cx="528" cy="502"/>
                    </a:xfrm>
                    <a:prstGeom prst="pentagon">
                      <a:avLst/>
                    </a:prstGeom>
                    <a:solidFill>
                      <a:srgbClr val="FFCC1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2400">
                        <a:latin typeface="Arial" panose="020B0604020202020204" pitchFamily="34" charset="0"/>
                      </a:endParaRPr>
                    </a:p>
                  </p:txBody>
                </p:sp>
              </p:grpSp>
              <p:sp>
                <p:nvSpPr>
                  <p:cNvPr id="22592" name="AutoShape 39"/>
                  <p:cNvSpPr>
                    <a:spLocks noChangeArrowheads="1"/>
                  </p:cNvSpPr>
                  <p:nvPr/>
                </p:nvSpPr>
                <p:spPr bwMode="auto">
                  <a:xfrm>
                    <a:off x="1296" y="1728"/>
                    <a:ext cx="480" cy="384"/>
                  </a:xfrm>
                  <a:prstGeom prst="pentagon">
                    <a:avLst/>
                  </a:prstGeom>
                  <a:solidFill>
                    <a:srgbClr val="0C8F0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2400">
                      <a:latin typeface="Arial" panose="020B0604020202020204" pitchFamily="34" charset="0"/>
                    </a:endParaRPr>
                  </a:p>
                </p:txBody>
              </p:sp>
            </p:grpSp>
          </p:grpSp>
          <p:grpSp>
            <p:nvGrpSpPr>
              <p:cNvPr id="22576" name="Group 40"/>
              <p:cNvGrpSpPr>
                <a:grpSpLocks/>
              </p:cNvGrpSpPr>
              <p:nvPr/>
            </p:nvGrpSpPr>
            <p:grpSpPr bwMode="auto">
              <a:xfrm>
                <a:off x="1680" y="1344"/>
                <a:ext cx="817" cy="720"/>
                <a:chOff x="1680" y="1344"/>
                <a:chExt cx="817" cy="720"/>
              </a:xfrm>
            </p:grpSpPr>
            <p:sp>
              <p:nvSpPr>
                <p:cNvPr id="22583" name="Oval 41"/>
                <p:cNvSpPr>
                  <a:spLocks noChangeArrowheads="1"/>
                </p:cNvSpPr>
                <p:nvPr/>
              </p:nvSpPr>
              <p:spPr bwMode="auto">
                <a:xfrm>
                  <a:off x="1776" y="1392"/>
                  <a:ext cx="624" cy="624"/>
                </a:xfrm>
                <a:prstGeom prst="ellipse">
                  <a:avLst/>
                </a:prstGeom>
                <a:solidFill>
                  <a:srgbClr val="FFFF00"/>
                </a:solidFill>
                <a:ln w="28575">
                  <a:solidFill>
                    <a:srgbClr val="FFEA1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b="1">
                      <a:solidFill>
                        <a:srgbClr val="CC0000"/>
                      </a:solidFill>
                      <a:latin typeface="Arial" panose="020B0604020202020204" pitchFamily="34" charset="0"/>
                    </a:rPr>
                    <a:t>P</a:t>
                  </a:r>
                  <a:endParaRPr lang="en-US" altLang="en-US" sz="2400">
                    <a:solidFill>
                      <a:srgbClr val="CC0000"/>
                    </a:solidFill>
                    <a:latin typeface="Arial" panose="020B0604020202020204" pitchFamily="34" charset="0"/>
                  </a:endParaRPr>
                </a:p>
              </p:txBody>
            </p:sp>
            <p:sp>
              <p:nvSpPr>
                <p:cNvPr id="22584" name="Text Box 42"/>
                <p:cNvSpPr txBox="1">
                  <a:spLocks noChangeArrowheads="1"/>
                </p:cNvSpPr>
                <p:nvPr/>
              </p:nvSpPr>
              <p:spPr bwMode="auto">
                <a:xfrm>
                  <a:off x="1968" y="1344"/>
                  <a:ext cx="337" cy="288"/>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b="1">
                      <a:solidFill>
                        <a:srgbClr val="CC0000"/>
                      </a:solidFill>
                      <a:latin typeface="Arial" panose="020B0604020202020204" pitchFamily="34" charset="0"/>
                    </a:rPr>
                    <a:t>O</a:t>
                  </a:r>
                  <a:r>
                    <a:rPr lang="en-US" altLang="en-US" sz="2400" b="1" baseline="30000">
                      <a:solidFill>
                        <a:srgbClr val="CC0000"/>
                      </a:solidFill>
                      <a:latin typeface="Arial" panose="020B0604020202020204" pitchFamily="34" charset="0"/>
                    </a:rPr>
                    <a:t>–</a:t>
                  </a:r>
                  <a:endParaRPr lang="en-US" altLang="en-US" sz="2400" b="1">
                    <a:solidFill>
                      <a:srgbClr val="CC0000"/>
                    </a:solidFill>
                    <a:latin typeface="Arial" panose="020B0604020202020204" pitchFamily="34" charset="0"/>
                  </a:endParaRPr>
                </a:p>
              </p:txBody>
            </p:sp>
            <p:sp>
              <p:nvSpPr>
                <p:cNvPr id="22585" name="Rectangle 43"/>
                <p:cNvSpPr>
                  <a:spLocks noChangeArrowheads="1"/>
                </p:cNvSpPr>
                <p:nvPr/>
              </p:nvSpPr>
              <p:spPr bwMode="auto">
                <a:xfrm>
                  <a:off x="2160" y="1560"/>
                  <a:ext cx="337" cy="288"/>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b="1">
                      <a:solidFill>
                        <a:srgbClr val="CC0000"/>
                      </a:solidFill>
                      <a:latin typeface="Arial" panose="020B0604020202020204" pitchFamily="34" charset="0"/>
                    </a:rPr>
                    <a:t>O</a:t>
                  </a:r>
                  <a:r>
                    <a:rPr lang="en-US" altLang="en-US" sz="2400" b="1" baseline="30000">
                      <a:solidFill>
                        <a:srgbClr val="CC0000"/>
                      </a:solidFill>
                      <a:latin typeface="Arial" panose="020B0604020202020204" pitchFamily="34" charset="0"/>
                    </a:rPr>
                    <a:t>–</a:t>
                  </a:r>
                </a:p>
              </p:txBody>
            </p:sp>
            <p:sp>
              <p:nvSpPr>
                <p:cNvPr id="22586" name="Rectangle 44"/>
                <p:cNvSpPr>
                  <a:spLocks noChangeArrowheads="1"/>
                </p:cNvSpPr>
                <p:nvPr/>
              </p:nvSpPr>
              <p:spPr bwMode="auto">
                <a:xfrm>
                  <a:off x="1956" y="1776"/>
                  <a:ext cx="265" cy="288"/>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b="1">
                      <a:solidFill>
                        <a:srgbClr val="CC0000"/>
                      </a:solidFill>
                      <a:latin typeface="Arial" panose="020B0604020202020204" pitchFamily="34" charset="0"/>
                    </a:rPr>
                    <a:t>O</a:t>
                  </a:r>
                  <a:endParaRPr lang="en-US" altLang="en-US" sz="2400" b="1" baseline="30000">
                    <a:solidFill>
                      <a:srgbClr val="CC0000"/>
                    </a:solidFill>
                    <a:latin typeface="Arial" panose="020B0604020202020204" pitchFamily="34" charset="0"/>
                  </a:endParaRPr>
                </a:p>
              </p:txBody>
            </p:sp>
            <p:sp>
              <p:nvSpPr>
                <p:cNvPr id="22587" name="Rectangle 45"/>
                <p:cNvSpPr>
                  <a:spLocks noChangeArrowheads="1"/>
                </p:cNvSpPr>
                <p:nvPr/>
              </p:nvSpPr>
              <p:spPr bwMode="auto">
                <a:xfrm>
                  <a:off x="1680" y="1560"/>
                  <a:ext cx="337" cy="288"/>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b="1" baseline="30000">
                      <a:solidFill>
                        <a:srgbClr val="CC0000"/>
                      </a:solidFill>
                      <a:latin typeface="Arial" panose="020B0604020202020204" pitchFamily="34" charset="0"/>
                    </a:rPr>
                    <a:t>–</a:t>
                  </a:r>
                  <a:r>
                    <a:rPr lang="en-US" altLang="en-US" sz="2400" b="1">
                      <a:solidFill>
                        <a:srgbClr val="CC0000"/>
                      </a:solidFill>
                      <a:latin typeface="Arial" panose="020B0604020202020204" pitchFamily="34" charset="0"/>
                    </a:rPr>
                    <a:t>O</a:t>
                  </a:r>
                </a:p>
              </p:txBody>
            </p:sp>
          </p:grpSp>
          <p:grpSp>
            <p:nvGrpSpPr>
              <p:cNvPr id="22577" name="Group 46"/>
              <p:cNvGrpSpPr>
                <a:grpSpLocks/>
              </p:cNvGrpSpPr>
              <p:nvPr/>
            </p:nvGrpSpPr>
            <p:grpSpPr bwMode="auto">
              <a:xfrm>
                <a:off x="2112" y="1344"/>
                <a:ext cx="817" cy="720"/>
                <a:chOff x="2748" y="1344"/>
                <a:chExt cx="817" cy="720"/>
              </a:xfrm>
            </p:grpSpPr>
            <p:sp>
              <p:nvSpPr>
                <p:cNvPr id="22578" name="Oval 47"/>
                <p:cNvSpPr>
                  <a:spLocks noChangeArrowheads="1"/>
                </p:cNvSpPr>
                <p:nvPr/>
              </p:nvSpPr>
              <p:spPr bwMode="auto">
                <a:xfrm>
                  <a:off x="2844" y="1392"/>
                  <a:ext cx="624" cy="624"/>
                </a:xfrm>
                <a:prstGeom prst="ellipse">
                  <a:avLst/>
                </a:prstGeom>
                <a:solidFill>
                  <a:srgbClr val="FFCC66"/>
                </a:solidFill>
                <a:ln w="28575">
                  <a:solidFill>
                    <a:srgbClr val="FFEA1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b="1">
                      <a:solidFill>
                        <a:srgbClr val="CC0000"/>
                      </a:solidFill>
                      <a:latin typeface="Arial" panose="020B0604020202020204" pitchFamily="34" charset="0"/>
                    </a:rPr>
                    <a:t>P</a:t>
                  </a:r>
                  <a:endParaRPr lang="en-US" altLang="en-US" sz="2400">
                    <a:solidFill>
                      <a:srgbClr val="CC0000"/>
                    </a:solidFill>
                    <a:latin typeface="Arial" panose="020B0604020202020204" pitchFamily="34" charset="0"/>
                  </a:endParaRPr>
                </a:p>
              </p:txBody>
            </p:sp>
            <p:sp>
              <p:nvSpPr>
                <p:cNvPr id="22579" name="Text Box 48"/>
                <p:cNvSpPr txBox="1">
                  <a:spLocks noChangeArrowheads="1"/>
                </p:cNvSpPr>
                <p:nvPr/>
              </p:nvSpPr>
              <p:spPr bwMode="auto">
                <a:xfrm>
                  <a:off x="3036" y="1344"/>
                  <a:ext cx="337" cy="288"/>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b="1">
                      <a:solidFill>
                        <a:srgbClr val="CC0000"/>
                      </a:solidFill>
                      <a:latin typeface="Arial" panose="020B0604020202020204" pitchFamily="34" charset="0"/>
                    </a:rPr>
                    <a:t>O</a:t>
                  </a:r>
                  <a:r>
                    <a:rPr lang="en-US" altLang="en-US" sz="2400" b="1" baseline="30000">
                      <a:solidFill>
                        <a:srgbClr val="CC0000"/>
                      </a:solidFill>
                      <a:latin typeface="Arial" panose="020B0604020202020204" pitchFamily="34" charset="0"/>
                    </a:rPr>
                    <a:t>–</a:t>
                  </a:r>
                  <a:endParaRPr lang="en-US" altLang="en-US" sz="2400" b="1">
                    <a:solidFill>
                      <a:srgbClr val="CC0000"/>
                    </a:solidFill>
                    <a:latin typeface="Arial" panose="020B0604020202020204" pitchFamily="34" charset="0"/>
                  </a:endParaRPr>
                </a:p>
              </p:txBody>
            </p:sp>
            <p:sp>
              <p:nvSpPr>
                <p:cNvPr id="22580" name="Rectangle 49"/>
                <p:cNvSpPr>
                  <a:spLocks noChangeArrowheads="1"/>
                </p:cNvSpPr>
                <p:nvPr/>
              </p:nvSpPr>
              <p:spPr bwMode="auto">
                <a:xfrm>
                  <a:off x="3228" y="1560"/>
                  <a:ext cx="337" cy="288"/>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b="1">
                      <a:solidFill>
                        <a:srgbClr val="CC0000"/>
                      </a:solidFill>
                      <a:latin typeface="Arial" panose="020B0604020202020204" pitchFamily="34" charset="0"/>
                    </a:rPr>
                    <a:t>O</a:t>
                  </a:r>
                  <a:r>
                    <a:rPr lang="en-US" altLang="en-US" sz="2400" b="1" baseline="30000">
                      <a:solidFill>
                        <a:srgbClr val="CC0000"/>
                      </a:solidFill>
                      <a:latin typeface="Arial" panose="020B0604020202020204" pitchFamily="34" charset="0"/>
                    </a:rPr>
                    <a:t>–</a:t>
                  </a:r>
                </a:p>
              </p:txBody>
            </p:sp>
            <p:sp>
              <p:nvSpPr>
                <p:cNvPr id="22581" name="Rectangle 50"/>
                <p:cNvSpPr>
                  <a:spLocks noChangeArrowheads="1"/>
                </p:cNvSpPr>
                <p:nvPr/>
              </p:nvSpPr>
              <p:spPr bwMode="auto">
                <a:xfrm>
                  <a:off x="3024" y="1776"/>
                  <a:ext cx="265" cy="288"/>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b="1">
                      <a:solidFill>
                        <a:srgbClr val="CC0000"/>
                      </a:solidFill>
                      <a:latin typeface="Arial" panose="020B0604020202020204" pitchFamily="34" charset="0"/>
                    </a:rPr>
                    <a:t>O</a:t>
                  </a:r>
                  <a:endParaRPr lang="en-US" altLang="en-US" sz="2400" b="1" baseline="30000">
                    <a:solidFill>
                      <a:srgbClr val="CC0000"/>
                    </a:solidFill>
                    <a:latin typeface="Arial" panose="020B0604020202020204" pitchFamily="34" charset="0"/>
                  </a:endParaRPr>
                </a:p>
              </p:txBody>
            </p:sp>
            <p:sp>
              <p:nvSpPr>
                <p:cNvPr id="22582" name="Rectangle 51"/>
                <p:cNvSpPr>
                  <a:spLocks noChangeArrowheads="1"/>
                </p:cNvSpPr>
                <p:nvPr/>
              </p:nvSpPr>
              <p:spPr bwMode="auto">
                <a:xfrm>
                  <a:off x="2748" y="1560"/>
                  <a:ext cx="337" cy="288"/>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b="1" baseline="30000">
                      <a:solidFill>
                        <a:srgbClr val="CC0000"/>
                      </a:solidFill>
                      <a:latin typeface="Arial" panose="020B0604020202020204" pitchFamily="34" charset="0"/>
                    </a:rPr>
                    <a:t>–</a:t>
                  </a:r>
                  <a:r>
                    <a:rPr lang="en-US" altLang="en-US" sz="2400" b="1">
                      <a:solidFill>
                        <a:srgbClr val="CC0000"/>
                      </a:solidFill>
                      <a:latin typeface="Arial" panose="020B0604020202020204" pitchFamily="34" charset="0"/>
                    </a:rPr>
                    <a:t>O</a:t>
                  </a:r>
                </a:p>
              </p:txBody>
            </p:sp>
          </p:grpSp>
        </p:grpSp>
      </p:grpSp>
      <p:grpSp>
        <p:nvGrpSpPr>
          <p:cNvPr id="377908" name="Group 52"/>
          <p:cNvGrpSpPr>
            <a:grpSpLocks/>
          </p:cNvGrpSpPr>
          <p:nvPr/>
        </p:nvGrpSpPr>
        <p:grpSpPr bwMode="auto">
          <a:xfrm>
            <a:off x="2209800" y="1524000"/>
            <a:ext cx="4876800" cy="1752600"/>
            <a:chOff x="432" y="1152"/>
            <a:chExt cx="3072" cy="1104"/>
          </a:xfrm>
        </p:grpSpPr>
        <p:sp>
          <p:nvSpPr>
            <p:cNvPr id="22544" name="AutoShape 53"/>
            <p:cNvSpPr>
              <a:spLocks noChangeArrowheads="1"/>
            </p:cNvSpPr>
            <p:nvPr/>
          </p:nvSpPr>
          <p:spPr bwMode="auto">
            <a:xfrm>
              <a:off x="1969" y="1152"/>
              <a:ext cx="1104" cy="1104"/>
            </a:xfrm>
            <a:prstGeom prst="sun">
              <a:avLst>
                <a:gd name="adj" fmla="val 25000"/>
              </a:avLst>
            </a:prstGeom>
            <a:solidFill>
              <a:srgbClr val="FFF798"/>
            </a:solidFill>
            <a:ln w="9525">
              <a:solidFill>
                <a:srgbClr val="FFF79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2400">
                <a:latin typeface="Arial" panose="020B0604020202020204" pitchFamily="34" charset="0"/>
              </a:endParaRPr>
            </a:p>
          </p:txBody>
        </p:sp>
        <p:sp>
          <p:nvSpPr>
            <p:cNvPr id="22545" name="AutoShape 54"/>
            <p:cNvSpPr>
              <a:spLocks noChangeArrowheads="1"/>
            </p:cNvSpPr>
            <p:nvPr/>
          </p:nvSpPr>
          <p:spPr bwMode="auto">
            <a:xfrm>
              <a:off x="2400" y="1152"/>
              <a:ext cx="1104" cy="1104"/>
            </a:xfrm>
            <a:prstGeom prst="sun">
              <a:avLst>
                <a:gd name="adj" fmla="val 25000"/>
              </a:avLst>
            </a:prstGeom>
            <a:solidFill>
              <a:srgbClr val="FFF798"/>
            </a:solidFill>
            <a:ln w="9525">
              <a:solidFill>
                <a:srgbClr val="FFF79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2400">
                <a:latin typeface="Arial" panose="020B0604020202020204" pitchFamily="34" charset="0"/>
              </a:endParaRPr>
            </a:p>
          </p:txBody>
        </p:sp>
        <p:grpSp>
          <p:nvGrpSpPr>
            <p:cNvPr id="22546" name="Group 55"/>
            <p:cNvGrpSpPr>
              <a:grpSpLocks/>
            </p:cNvGrpSpPr>
            <p:nvPr/>
          </p:nvGrpSpPr>
          <p:grpSpPr bwMode="auto">
            <a:xfrm>
              <a:off x="432" y="1152"/>
              <a:ext cx="2929" cy="960"/>
              <a:chOff x="432" y="1152"/>
              <a:chExt cx="2929" cy="960"/>
            </a:xfrm>
          </p:grpSpPr>
          <p:grpSp>
            <p:nvGrpSpPr>
              <p:cNvPr id="22547" name="Group 56"/>
              <p:cNvGrpSpPr>
                <a:grpSpLocks/>
              </p:cNvGrpSpPr>
              <p:nvPr/>
            </p:nvGrpSpPr>
            <p:grpSpPr bwMode="auto">
              <a:xfrm>
                <a:off x="432" y="1152"/>
                <a:ext cx="1344" cy="960"/>
                <a:chOff x="432" y="1152"/>
                <a:chExt cx="1344" cy="960"/>
              </a:xfrm>
            </p:grpSpPr>
            <p:sp>
              <p:nvSpPr>
                <p:cNvPr id="22566" name="Line 57"/>
                <p:cNvSpPr>
                  <a:spLocks noChangeShapeType="1"/>
                </p:cNvSpPr>
                <p:nvPr/>
              </p:nvSpPr>
              <p:spPr bwMode="auto">
                <a:xfrm>
                  <a:off x="1776" y="1776"/>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2567" name="Group 58"/>
                <p:cNvGrpSpPr>
                  <a:grpSpLocks/>
                </p:cNvGrpSpPr>
                <p:nvPr/>
              </p:nvGrpSpPr>
              <p:grpSpPr bwMode="auto">
                <a:xfrm>
                  <a:off x="432" y="1152"/>
                  <a:ext cx="1344" cy="960"/>
                  <a:chOff x="432" y="1152"/>
                  <a:chExt cx="1344" cy="960"/>
                </a:xfrm>
              </p:grpSpPr>
              <p:sp>
                <p:nvSpPr>
                  <p:cNvPr id="22568" name="Line 59"/>
                  <p:cNvSpPr>
                    <a:spLocks noChangeShapeType="1"/>
                  </p:cNvSpPr>
                  <p:nvPr/>
                </p:nvSpPr>
                <p:spPr bwMode="auto">
                  <a:xfrm>
                    <a:off x="1324" y="163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2569" name="Group 60"/>
                  <p:cNvGrpSpPr>
                    <a:grpSpLocks/>
                  </p:cNvGrpSpPr>
                  <p:nvPr/>
                </p:nvGrpSpPr>
                <p:grpSpPr bwMode="auto">
                  <a:xfrm>
                    <a:off x="432" y="1152"/>
                    <a:ext cx="1091" cy="540"/>
                    <a:chOff x="432" y="1152"/>
                    <a:chExt cx="1091" cy="540"/>
                  </a:xfrm>
                </p:grpSpPr>
                <p:sp>
                  <p:nvSpPr>
                    <p:cNvPr id="22571" name="AutoShape 61"/>
                    <p:cNvSpPr>
                      <a:spLocks noChangeArrowheads="1"/>
                    </p:cNvSpPr>
                    <p:nvPr/>
                  </p:nvSpPr>
                  <p:spPr bwMode="auto">
                    <a:xfrm rot="-1800000">
                      <a:off x="432" y="1152"/>
                      <a:ext cx="624" cy="540"/>
                    </a:xfrm>
                    <a:prstGeom prst="hexagon">
                      <a:avLst>
                        <a:gd name="adj" fmla="val 28889"/>
                        <a:gd name="vf" fmla="val 115470"/>
                      </a:avLst>
                    </a:prstGeom>
                    <a:solidFill>
                      <a:srgbClr val="FFCC1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2400">
                        <a:latin typeface="Arial" panose="020B0604020202020204" pitchFamily="34" charset="0"/>
                      </a:endParaRPr>
                    </a:p>
                  </p:txBody>
                </p:sp>
                <p:sp>
                  <p:nvSpPr>
                    <p:cNvPr id="22572" name="AutoShape 62"/>
                    <p:cNvSpPr>
                      <a:spLocks noChangeArrowheads="1"/>
                    </p:cNvSpPr>
                    <p:nvPr/>
                  </p:nvSpPr>
                  <p:spPr bwMode="auto">
                    <a:xfrm rot="5400000">
                      <a:off x="1008" y="1165"/>
                      <a:ext cx="528" cy="502"/>
                    </a:xfrm>
                    <a:prstGeom prst="pentagon">
                      <a:avLst/>
                    </a:prstGeom>
                    <a:solidFill>
                      <a:srgbClr val="FFCC1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2400">
                        <a:latin typeface="Arial" panose="020B0604020202020204" pitchFamily="34" charset="0"/>
                      </a:endParaRPr>
                    </a:p>
                  </p:txBody>
                </p:sp>
              </p:grpSp>
              <p:sp>
                <p:nvSpPr>
                  <p:cNvPr id="22570" name="AutoShape 63"/>
                  <p:cNvSpPr>
                    <a:spLocks noChangeArrowheads="1"/>
                  </p:cNvSpPr>
                  <p:nvPr/>
                </p:nvSpPr>
                <p:spPr bwMode="auto">
                  <a:xfrm>
                    <a:off x="1296" y="1728"/>
                    <a:ext cx="480" cy="384"/>
                  </a:xfrm>
                  <a:prstGeom prst="pentagon">
                    <a:avLst/>
                  </a:prstGeom>
                  <a:solidFill>
                    <a:srgbClr val="0C8F0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2400">
                      <a:latin typeface="Arial" panose="020B0604020202020204" pitchFamily="34" charset="0"/>
                    </a:endParaRPr>
                  </a:p>
                </p:txBody>
              </p:sp>
            </p:grpSp>
          </p:grpSp>
          <p:grpSp>
            <p:nvGrpSpPr>
              <p:cNvPr id="22548" name="Group 64"/>
              <p:cNvGrpSpPr>
                <a:grpSpLocks/>
              </p:cNvGrpSpPr>
              <p:nvPr/>
            </p:nvGrpSpPr>
            <p:grpSpPr bwMode="auto">
              <a:xfrm>
                <a:off x="1680" y="1344"/>
                <a:ext cx="817" cy="720"/>
                <a:chOff x="1680" y="1344"/>
                <a:chExt cx="817" cy="720"/>
              </a:xfrm>
            </p:grpSpPr>
            <p:sp>
              <p:nvSpPr>
                <p:cNvPr id="22561" name="Oval 65"/>
                <p:cNvSpPr>
                  <a:spLocks noChangeArrowheads="1"/>
                </p:cNvSpPr>
                <p:nvPr/>
              </p:nvSpPr>
              <p:spPr bwMode="auto">
                <a:xfrm>
                  <a:off x="1776" y="1392"/>
                  <a:ext cx="624" cy="624"/>
                </a:xfrm>
                <a:prstGeom prst="ellipse">
                  <a:avLst/>
                </a:prstGeom>
                <a:solidFill>
                  <a:srgbClr val="FFFF00"/>
                </a:solidFill>
                <a:ln w="28575">
                  <a:solidFill>
                    <a:srgbClr val="FFEA1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b="1">
                      <a:solidFill>
                        <a:srgbClr val="CC0000"/>
                      </a:solidFill>
                      <a:latin typeface="Arial" panose="020B0604020202020204" pitchFamily="34" charset="0"/>
                    </a:rPr>
                    <a:t>P</a:t>
                  </a:r>
                  <a:endParaRPr lang="en-US" altLang="en-US" sz="2400">
                    <a:solidFill>
                      <a:srgbClr val="CC0000"/>
                    </a:solidFill>
                    <a:latin typeface="Arial" panose="020B0604020202020204" pitchFamily="34" charset="0"/>
                  </a:endParaRPr>
                </a:p>
              </p:txBody>
            </p:sp>
            <p:sp>
              <p:nvSpPr>
                <p:cNvPr id="22562" name="Text Box 66"/>
                <p:cNvSpPr txBox="1">
                  <a:spLocks noChangeArrowheads="1"/>
                </p:cNvSpPr>
                <p:nvPr/>
              </p:nvSpPr>
              <p:spPr bwMode="auto">
                <a:xfrm>
                  <a:off x="1968" y="1344"/>
                  <a:ext cx="337" cy="288"/>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b="1">
                      <a:solidFill>
                        <a:srgbClr val="CC0000"/>
                      </a:solidFill>
                      <a:latin typeface="Arial" panose="020B0604020202020204" pitchFamily="34" charset="0"/>
                    </a:rPr>
                    <a:t>O</a:t>
                  </a:r>
                  <a:r>
                    <a:rPr lang="en-US" altLang="en-US" sz="2400" b="1" baseline="30000">
                      <a:solidFill>
                        <a:srgbClr val="CC0000"/>
                      </a:solidFill>
                      <a:latin typeface="Arial" panose="020B0604020202020204" pitchFamily="34" charset="0"/>
                    </a:rPr>
                    <a:t>–</a:t>
                  </a:r>
                  <a:endParaRPr lang="en-US" altLang="en-US" sz="2400" b="1">
                    <a:solidFill>
                      <a:srgbClr val="CC0000"/>
                    </a:solidFill>
                    <a:latin typeface="Arial" panose="020B0604020202020204" pitchFamily="34" charset="0"/>
                  </a:endParaRPr>
                </a:p>
              </p:txBody>
            </p:sp>
            <p:sp>
              <p:nvSpPr>
                <p:cNvPr id="22563" name="Rectangle 67"/>
                <p:cNvSpPr>
                  <a:spLocks noChangeArrowheads="1"/>
                </p:cNvSpPr>
                <p:nvPr/>
              </p:nvSpPr>
              <p:spPr bwMode="auto">
                <a:xfrm>
                  <a:off x="2160" y="1560"/>
                  <a:ext cx="337" cy="288"/>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b="1">
                      <a:solidFill>
                        <a:srgbClr val="CC0000"/>
                      </a:solidFill>
                      <a:latin typeface="Arial" panose="020B0604020202020204" pitchFamily="34" charset="0"/>
                    </a:rPr>
                    <a:t>O</a:t>
                  </a:r>
                  <a:r>
                    <a:rPr lang="en-US" altLang="en-US" sz="2400" b="1" baseline="30000">
                      <a:solidFill>
                        <a:srgbClr val="CC0000"/>
                      </a:solidFill>
                      <a:latin typeface="Arial" panose="020B0604020202020204" pitchFamily="34" charset="0"/>
                    </a:rPr>
                    <a:t>–</a:t>
                  </a:r>
                </a:p>
              </p:txBody>
            </p:sp>
            <p:sp>
              <p:nvSpPr>
                <p:cNvPr id="22564" name="Rectangle 68"/>
                <p:cNvSpPr>
                  <a:spLocks noChangeArrowheads="1"/>
                </p:cNvSpPr>
                <p:nvPr/>
              </p:nvSpPr>
              <p:spPr bwMode="auto">
                <a:xfrm>
                  <a:off x="1956" y="1776"/>
                  <a:ext cx="265" cy="288"/>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b="1">
                      <a:solidFill>
                        <a:srgbClr val="CC0000"/>
                      </a:solidFill>
                      <a:latin typeface="Arial" panose="020B0604020202020204" pitchFamily="34" charset="0"/>
                    </a:rPr>
                    <a:t>O</a:t>
                  </a:r>
                  <a:endParaRPr lang="en-US" altLang="en-US" sz="2400" b="1" baseline="30000">
                    <a:solidFill>
                      <a:srgbClr val="CC0000"/>
                    </a:solidFill>
                    <a:latin typeface="Arial" panose="020B0604020202020204" pitchFamily="34" charset="0"/>
                  </a:endParaRPr>
                </a:p>
              </p:txBody>
            </p:sp>
            <p:sp>
              <p:nvSpPr>
                <p:cNvPr id="22565" name="Rectangle 69"/>
                <p:cNvSpPr>
                  <a:spLocks noChangeArrowheads="1"/>
                </p:cNvSpPr>
                <p:nvPr/>
              </p:nvSpPr>
              <p:spPr bwMode="auto">
                <a:xfrm>
                  <a:off x="1680" y="1560"/>
                  <a:ext cx="337" cy="288"/>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b="1" baseline="30000">
                      <a:solidFill>
                        <a:srgbClr val="CC0000"/>
                      </a:solidFill>
                      <a:latin typeface="Arial" panose="020B0604020202020204" pitchFamily="34" charset="0"/>
                    </a:rPr>
                    <a:t>–</a:t>
                  </a:r>
                  <a:r>
                    <a:rPr lang="en-US" altLang="en-US" sz="2400" b="1">
                      <a:solidFill>
                        <a:srgbClr val="CC0000"/>
                      </a:solidFill>
                      <a:latin typeface="Arial" panose="020B0604020202020204" pitchFamily="34" charset="0"/>
                    </a:rPr>
                    <a:t>O</a:t>
                  </a:r>
                </a:p>
              </p:txBody>
            </p:sp>
          </p:grpSp>
          <p:grpSp>
            <p:nvGrpSpPr>
              <p:cNvPr id="22549" name="Group 70"/>
              <p:cNvGrpSpPr>
                <a:grpSpLocks/>
              </p:cNvGrpSpPr>
              <p:nvPr/>
            </p:nvGrpSpPr>
            <p:grpSpPr bwMode="auto">
              <a:xfrm>
                <a:off x="2112" y="1344"/>
                <a:ext cx="817" cy="720"/>
                <a:chOff x="2748" y="1344"/>
                <a:chExt cx="817" cy="720"/>
              </a:xfrm>
            </p:grpSpPr>
            <p:sp>
              <p:nvSpPr>
                <p:cNvPr id="22556" name="Oval 71"/>
                <p:cNvSpPr>
                  <a:spLocks noChangeArrowheads="1"/>
                </p:cNvSpPr>
                <p:nvPr/>
              </p:nvSpPr>
              <p:spPr bwMode="auto">
                <a:xfrm>
                  <a:off x="2844" y="1392"/>
                  <a:ext cx="624" cy="624"/>
                </a:xfrm>
                <a:prstGeom prst="ellipse">
                  <a:avLst/>
                </a:prstGeom>
                <a:solidFill>
                  <a:srgbClr val="FFCC66"/>
                </a:solidFill>
                <a:ln w="28575">
                  <a:solidFill>
                    <a:srgbClr val="FFEA1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b="1">
                      <a:solidFill>
                        <a:srgbClr val="CC0000"/>
                      </a:solidFill>
                      <a:latin typeface="Arial" panose="020B0604020202020204" pitchFamily="34" charset="0"/>
                    </a:rPr>
                    <a:t>P</a:t>
                  </a:r>
                  <a:endParaRPr lang="en-US" altLang="en-US" sz="2400">
                    <a:solidFill>
                      <a:srgbClr val="CC0000"/>
                    </a:solidFill>
                    <a:latin typeface="Arial" panose="020B0604020202020204" pitchFamily="34" charset="0"/>
                  </a:endParaRPr>
                </a:p>
              </p:txBody>
            </p:sp>
            <p:sp>
              <p:nvSpPr>
                <p:cNvPr id="22557" name="Text Box 72"/>
                <p:cNvSpPr txBox="1">
                  <a:spLocks noChangeArrowheads="1"/>
                </p:cNvSpPr>
                <p:nvPr/>
              </p:nvSpPr>
              <p:spPr bwMode="auto">
                <a:xfrm>
                  <a:off x="3036" y="1344"/>
                  <a:ext cx="337" cy="288"/>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b="1">
                      <a:solidFill>
                        <a:srgbClr val="CC0000"/>
                      </a:solidFill>
                      <a:latin typeface="Arial" panose="020B0604020202020204" pitchFamily="34" charset="0"/>
                    </a:rPr>
                    <a:t>O</a:t>
                  </a:r>
                  <a:r>
                    <a:rPr lang="en-US" altLang="en-US" sz="2400" b="1" baseline="30000">
                      <a:solidFill>
                        <a:srgbClr val="CC0000"/>
                      </a:solidFill>
                      <a:latin typeface="Arial" panose="020B0604020202020204" pitchFamily="34" charset="0"/>
                    </a:rPr>
                    <a:t>–</a:t>
                  </a:r>
                  <a:endParaRPr lang="en-US" altLang="en-US" sz="2400" b="1">
                    <a:solidFill>
                      <a:srgbClr val="CC0000"/>
                    </a:solidFill>
                    <a:latin typeface="Arial" panose="020B0604020202020204" pitchFamily="34" charset="0"/>
                  </a:endParaRPr>
                </a:p>
              </p:txBody>
            </p:sp>
            <p:sp>
              <p:nvSpPr>
                <p:cNvPr id="22558" name="Rectangle 73"/>
                <p:cNvSpPr>
                  <a:spLocks noChangeArrowheads="1"/>
                </p:cNvSpPr>
                <p:nvPr/>
              </p:nvSpPr>
              <p:spPr bwMode="auto">
                <a:xfrm>
                  <a:off x="3228" y="1560"/>
                  <a:ext cx="337" cy="288"/>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b="1">
                      <a:solidFill>
                        <a:srgbClr val="CC0000"/>
                      </a:solidFill>
                      <a:latin typeface="Arial" panose="020B0604020202020204" pitchFamily="34" charset="0"/>
                    </a:rPr>
                    <a:t>O</a:t>
                  </a:r>
                  <a:r>
                    <a:rPr lang="en-US" altLang="en-US" sz="2400" b="1" baseline="30000">
                      <a:solidFill>
                        <a:srgbClr val="CC0000"/>
                      </a:solidFill>
                      <a:latin typeface="Arial" panose="020B0604020202020204" pitchFamily="34" charset="0"/>
                    </a:rPr>
                    <a:t>–</a:t>
                  </a:r>
                </a:p>
              </p:txBody>
            </p:sp>
            <p:sp>
              <p:nvSpPr>
                <p:cNvPr id="22559" name="Rectangle 74"/>
                <p:cNvSpPr>
                  <a:spLocks noChangeArrowheads="1"/>
                </p:cNvSpPr>
                <p:nvPr/>
              </p:nvSpPr>
              <p:spPr bwMode="auto">
                <a:xfrm>
                  <a:off x="3024" y="1776"/>
                  <a:ext cx="265" cy="288"/>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b="1">
                      <a:solidFill>
                        <a:srgbClr val="CC0000"/>
                      </a:solidFill>
                      <a:latin typeface="Arial" panose="020B0604020202020204" pitchFamily="34" charset="0"/>
                    </a:rPr>
                    <a:t>O</a:t>
                  </a:r>
                  <a:endParaRPr lang="en-US" altLang="en-US" sz="2400" b="1" baseline="30000">
                    <a:solidFill>
                      <a:srgbClr val="CC0000"/>
                    </a:solidFill>
                    <a:latin typeface="Arial" panose="020B0604020202020204" pitchFamily="34" charset="0"/>
                  </a:endParaRPr>
                </a:p>
              </p:txBody>
            </p:sp>
            <p:sp>
              <p:nvSpPr>
                <p:cNvPr id="22560" name="Rectangle 75"/>
                <p:cNvSpPr>
                  <a:spLocks noChangeArrowheads="1"/>
                </p:cNvSpPr>
                <p:nvPr/>
              </p:nvSpPr>
              <p:spPr bwMode="auto">
                <a:xfrm>
                  <a:off x="2748" y="1560"/>
                  <a:ext cx="337" cy="288"/>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b="1" baseline="30000" dirty="0">
                      <a:solidFill>
                        <a:srgbClr val="CC0000"/>
                      </a:solidFill>
                      <a:latin typeface="Arial" panose="020B0604020202020204" pitchFamily="34" charset="0"/>
                    </a:rPr>
                    <a:t>–</a:t>
                  </a:r>
                  <a:r>
                    <a:rPr lang="en-US" altLang="en-US" sz="2400" b="1" dirty="0">
                      <a:solidFill>
                        <a:srgbClr val="CC0000"/>
                      </a:solidFill>
                      <a:latin typeface="Arial" panose="020B0604020202020204" pitchFamily="34" charset="0"/>
                    </a:rPr>
                    <a:t>O</a:t>
                  </a:r>
                </a:p>
              </p:txBody>
            </p:sp>
          </p:grpSp>
          <p:grpSp>
            <p:nvGrpSpPr>
              <p:cNvPr id="22550" name="Group 76"/>
              <p:cNvGrpSpPr>
                <a:grpSpLocks/>
              </p:cNvGrpSpPr>
              <p:nvPr/>
            </p:nvGrpSpPr>
            <p:grpSpPr bwMode="auto">
              <a:xfrm>
                <a:off x="2544" y="1344"/>
                <a:ext cx="817" cy="720"/>
                <a:chOff x="3792" y="1344"/>
                <a:chExt cx="817" cy="720"/>
              </a:xfrm>
            </p:grpSpPr>
            <p:sp>
              <p:nvSpPr>
                <p:cNvPr id="22551" name="Oval 77"/>
                <p:cNvSpPr>
                  <a:spLocks noChangeArrowheads="1"/>
                </p:cNvSpPr>
                <p:nvPr/>
              </p:nvSpPr>
              <p:spPr bwMode="auto">
                <a:xfrm>
                  <a:off x="3888" y="1392"/>
                  <a:ext cx="624" cy="624"/>
                </a:xfrm>
                <a:prstGeom prst="ellipse">
                  <a:avLst/>
                </a:prstGeom>
                <a:solidFill>
                  <a:srgbClr val="FF8000"/>
                </a:solidFill>
                <a:ln w="28575">
                  <a:solidFill>
                    <a:srgbClr val="FFEA1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b="1">
                      <a:solidFill>
                        <a:srgbClr val="CC0000"/>
                      </a:solidFill>
                      <a:latin typeface="Arial" panose="020B0604020202020204" pitchFamily="34" charset="0"/>
                    </a:rPr>
                    <a:t>P</a:t>
                  </a:r>
                  <a:endParaRPr lang="en-US" altLang="en-US" sz="2400">
                    <a:solidFill>
                      <a:srgbClr val="CC0000"/>
                    </a:solidFill>
                    <a:latin typeface="Arial" panose="020B0604020202020204" pitchFamily="34" charset="0"/>
                  </a:endParaRPr>
                </a:p>
              </p:txBody>
            </p:sp>
            <p:sp>
              <p:nvSpPr>
                <p:cNvPr id="22552" name="Text Box 78"/>
                <p:cNvSpPr txBox="1">
                  <a:spLocks noChangeArrowheads="1"/>
                </p:cNvSpPr>
                <p:nvPr/>
              </p:nvSpPr>
              <p:spPr bwMode="auto">
                <a:xfrm>
                  <a:off x="4080" y="1344"/>
                  <a:ext cx="337" cy="288"/>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b="1">
                      <a:solidFill>
                        <a:srgbClr val="CC0000"/>
                      </a:solidFill>
                      <a:latin typeface="Arial" panose="020B0604020202020204" pitchFamily="34" charset="0"/>
                    </a:rPr>
                    <a:t>O</a:t>
                  </a:r>
                  <a:r>
                    <a:rPr lang="en-US" altLang="en-US" sz="2400" b="1" baseline="30000">
                      <a:solidFill>
                        <a:srgbClr val="CC0000"/>
                      </a:solidFill>
                      <a:latin typeface="Arial" panose="020B0604020202020204" pitchFamily="34" charset="0"/>
                    </a:rPr>
                    <a:t>–</a:t>
                  </a:r>
                  <a:endParaRPr lang="en-US" altLang="en-US" sz="2400" b="1">
                    <a:solidFill>
                      <a:srgbClr val="CC0000"/>
                    </a:solidFill>
                    <a:latin typeface="Arial" panose="020B0604020202020204" pitchFamily="34" charset="0"/>
                  </a:endParaRPr>
                </a:p>
              </p:txBody>
            </p:sp>
            <p:sp>
              <p:nvSpPr>
                <p:cNvPr id="22553" name="Rectangle 79"/>
                <p:cNvSpPr>
                  <a:spLocks noChangeArrowheads="1"/>
                </p:cNvSpPr>
                <p:nvPr/>
              </p:nvSpPr>
              <p:spPr bwMode="auto">
                <a:xfrm>
                  <a:off x="4272" y="1560"/>
                  <a:ext cx="337" cy="288"/>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b="1">
                      <a:solidFill>
                        <a:srgbClr val="CC0000"/>
                      </a:solidFill>
                      <a:latin typeface="Arial" panose="020B0604020202020204" pitchFamily="34" charset="0"/>
                    </a:rPr>
                    <a:t>O</a:t>
                  </a:r>
                  <a:r>
                    <a:rPr lang="en-US" altLang="en-US" sz="2400" b="1" baseline="30000">
                      <a:solidFill>
                        <a:srgbClr val="CC0000"/>
                      </a:solidFill>
                      <a:latin typeface="Arial" panose="020B0604020202020204" pitchFamily="34" charset="0"/>
                    </a:rPr>
                    <a:t>–</a:t>
                  </a:r>
                </a:p>
              </p:txBody>
            </p:sp>
            <p:sp>
              <p:nvSpPr>
                <p:cNvPr id="22554" name="Rectangle 80"/>
                <p:cNvSpPr>
                  <a:spLocks noChangeArrowheads="1"/>
                </p:cNvSpPr>
                <p:nvPr/>
              </p:nvSpPr>
              <p:spPr bwMode="auto">
                <a:xfrm>
                  <a:off x="4068" y="1776"/>
                  <a:ext cx="265" cy="288"/>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b="1">
                      <a:solidFill>
                        <a:srgbClr val="CC0000"/>
                      </a:solidFill>
                      <a:latin typeface="Arial" panose="020B0604020202020204" pitchFamily="34" charset="0"/>
                    </a:rPr>
                    <a:t>O</a:t>
                  </a:r>
                  <a:endParaRPr lang="en-US" altLang="en-US" sz="2400" b="1" baseline="30000">
                    <a:solidFill>
                      <a:srgbClr val="CC0000"/>
                    </a:solidFill>
                    <a:latin typeface="Arial" panose="020B0604020202020204" pitchFamily="34" charset="0"/>
                  </a:endParaRPr>
                </a:p>
              </p:txBody>
            </p:sp>
            <p:sp>
              <p:nvSpPr>
                <p:cNvPr id="22555" name="Rectangle 81"/>
                <p:cNvSpPr>
                  <a:spLocks noChangeArrowheads="1"/>
                </p:cNvSpPr>
                <p:nvPr/>
              </p:nvSpPr>
              <p:spPr bwMode="auto">
                <a:xfrm>
                  <a:off x="3792" y="1560"/>
                  <a:ext cx="337" cy="288"/>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b="1" baseline="30000">
                      <a:solidFill>
                        <a:srgbClr val="CC0000"/>
                      </a:solidFill>
                      <a:latin typeface="Arial" panose="020B0604020202020204" pitchFamily="34" charset="0"/>
                    </a:rPr>
                    <a:t>–</a:t>
                  </a:r>
                  <a:r>
                    <a:rPr lang="en-US" altLang="en-US" sz="2400" b="1">
                      <a:solidFill>
                        <a:srgbClr val="CC0000"/>
                      </a:solidFill>
                      <a:latin typeface="Arial" panose="020B0604020202020204" pitchFamily="34" charset="0"/>
                    </a:rPr>
                    <a:t>O</a:t>
                  </a:r>
                </a:p>
              </p:txBody>
            </p:sp>
          </p:grpSp>
        </p:grpSp>
      </p:grpSp>
      <p:sp>
        <p:nvSpPr>
          <p:cNvPr id="377938" name="Rectangle 82" descr="Rectangle: Click to edit Master text styles&#10;Second level&#10;Third level&#10;Fourth level&#10;Fifth level"/>
          <p:cNvSpPr>
            <a:spLocks noGrp="1" noChangeArrowheads="1"/>
          </p:cNvSpPr>
          <p:nvPr>
            <p:ph type="body" idx="1"/>
          </p:nvPr>
        </p:nvSpPr>
        <p:spPr>
          <a:xfrm>
            <a:off x="1010653" y="3494089"/>
            <a:ext cx="11004884" cy="2770187"/>
          </a:xfrm>
          <a:noFill/>
        </p:spPr>
        <p:txBody>
          <a:bodyPr>
            <a:noAutofit/>
          </a:bodyPr>
          <a:lstStyle/>
          <a:p>
            <a:pPr eaLnBrk="1" hangingPunct="1">
              <a:lnSpc>
                <a:spcPct val="90000"/>
              </a:lnSpc>
            </a:pPr>
            <a:r>
              <a:rPr lang="en-US" altLang="en-US" dirty="0"/>
              <a:t>Each negative PO</a:t>
            </a:r>
            <a:r>
              <a:rPr lang="en-US" altLang="en-US" baseline="-25000" dirty="0"/>
              <a:t>4</a:t>
            </a:r>
            <a:r>
              <a:rPr lang="en-US" altLang="en-US" dirty="0"/>
              <a:t> more difficult to add</a:t>
            </a:r>
          </a:p>
          <a:p>
            <a:pPr lvl="1" eaLnBrk="1" hangingPunct="1">
              <a:lnSpc>
                <a:spcPct val="90000"/>
              </a:lnSpc>
            </a:pPr>
            <a:r>
              <a:rPr lang="en-US" altLang="en-US" sz="2800" dirty="0"/>
              <a:t>a lot of stored potential energy in each bond</a:t>
            </a:r>
          </a:p>
          <a:p>
            <a:pPr marL="1085850" lvl="2"/>
            <a:r>
              <a:rPr lang="en-US" altLang="en-US" sz="2400" dirty="0"/>
              <a:t>most energy stored in 3rd P</a:t>
            </a:r>
            <a:r>
              <a:rPr lang="en-US" altLang="en-US" sz="2400" baseline="-25000" dirty="0"/>
              <a:t>i</a:t>
            </a:r>
          </a:p>
          <a:p>
            <a:pPr marL="1085850" lvl="2"/>
            <a:r>
              <a:rPr lang="en-US" altLang="en-US" sz="2400" dirty="0"/>
              <a:t>3rd P</a:t>
            </a:r>
            <a:r>
              <a:rPr lang="en-US" altLang="en-US" sz="2400" baseline="-25000" dirty="0"/>
              <a:t>i</a:t>
            </a:r>
            <a:r>
              <a:rPr lang="en-US" altLang="en-US" sz="2400" dirty="0"/>
              <a:t> is hardest group to keep bonded to molecule </a:t>
            </a:r>
          </a:p>
          <a:p>
            <a:pPr eaLnBrk="1" hangingPunct="1">
              <a:lnSpc>
                <a:spcPct val="90000"/>
              </a:lnSpc>
            </a:pPr>
            <a:r>
              <a:rPr lang="en-US" altLang="en-US" dirty="0"/>
              <a:t>Bonding of negative P</a:t>
            </a:r>
            <a:r>
              <a:rPr lang="en-US" altLang="en-US" baseline="-25000" dirty="0"/>
              <a:t>i </a:t>
            </a:r>
            <a:r>
              <a:rPr lang="en-US" altLang="en-US" dirty="0"/>
              <a:t>groups is unstable</a:t>
            </a:r>
          </a:p>
          <a:p>
            <a:pPr lvl="1" eaLnBrk="1" hangingPunct="1">
              <a:lnSpc>
                <a:spcPct val="90000"/>
              </a:lnSpc>
            </a:pPr>
            <a:r>
              <a:rPr lang="en-US" altLang="en-US" sz="2800" i="1" dirty="0">
                <a:solidFill>
                  <a:srgbClr val="CC0000"/>
                </a:solidFill>
              </a:rPr>
              <a:t>spring-loaded</a:t>
            </a:r>
          </a:p>
          <a:p>
            <a:pPr lvl="1" eaLnBrk="1" hangingPunct="1">
              <a:lnSpc>
                <a:spcPct val="90000"/>
              </a:lnSpc>
            </a:pPr>
            <a:r>
              <a:rPr lang="en-US" altLang="en-US" sz="2800" dirty="0"/>
              <a:t>P</a:t>
            </a:r>
            <a:r>
              <a:rPr lang="en-US" altLang="en-US" sz="2800" baseline="-25000" dirty="0"/>
              <a:t>i </a:t>
            </a:r>
            <a:r>
              <a:rPr lang="en-US" altLang="en-US" sz="2800" dirty="0"/>
              <a:t>groups “pop” off easily &amp; release energy</a:t>
            </a:r>
          </a:p>
        </p:txBody>
      </p:sp>
      <p:sp>
        <p:nvSpPr>
          <p:cNvPr id="377944" name="Rectangle 88"/>
          <p:cNvSpPr>
            <a:spLocks noChangeArrowheads="1"/>
          </p:cNvSpPr>
          <p:nvPr/>
        </p:nvSpPr>
        <p:spPr bwMode="auto">
          <a:xfrm>
            <a:off x="2305051" y="6415088"/>
            <a:ext cx="7580313" cy="366712"/>
          </a:xfrm>
          <a:prstGeom prst="rect">
            <a:avLst/>
          </a:prstGeom>
          <a:solidFill>
            <a:srgbClr val="FFCC1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a:solidFill>
                  <a:srgbClr val="0F116A"/>
                </a:solidFill>
                <a:latin typeface="Arial" panose="020B0604020202020204" pitchFamily="34" charset="0"/>
              </a:rPr>
              <a:t>Instability of its P bonds makes ATP an excellent energy donor</a:t>
            </a:r>
          </a:p>
        </p:txBody>
      </p:sp>
      <p:sp>
        <p:nvSpPr>
          <p:cNvPr id="377950" name="Rectangle 94"/>
          <p:cNvSpPr>
            <a:spLocks noChangeArrowheads="1"/>
          </p:cNvSpPr>
          <p:nvPr/>
        </p:nvSpPr>
        <p:spPr bwMode="auto">
          <a:xfrm>
            <a:off x="2346326" y="2646363"/>
            <a:ext cx="917575" cy="488950"/>
          </a:xfrm>
          <a:prstGeom prst="rect">
            <a:avLst/>
          </a:prstGeom>
          <a:noFill/>
          <a:ln>
            <a:noFill/>
          </a:ln>
          <a:effectLst>
            <a:outerShdw blurRad="12700" dist="35921" dir="2700000" algn="ctr" rotWithShape="0">
              <a:srgbClr val="808080"/>
            </a:outerShdw>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eaLnBrk="1" hangingPunct="1">
              <a:defRPr/>
            </a:pPr>
            <a:r>
              <a:rPr lang="en-US" sz="2600" b="1">
                <a:solidFill>
                  <a:srgbClr val="FFEA18"/>
                </a:solidFill>
                <a:latin typeface="Arial" charset="0"/>
                <a:ea typeface="MS PGothic" panose="020B0600070205080204" pitchFamily="34" charset="-128"/>
              </a:rPr>
              <a:t>AMP</a:t>
            </a:r>
            <a:endParaRPr lang="en-US" sz="2600" b="1">
              <a:solidFill>
                <a:srgbClr val="FFEA18"/>
              </a:solidFill>
              <a:effectLst>
                <a:outerShdw blurRad="38100" dist="38100" dir="2700000" algn="tl">
                  <a:srgbClr val="C0C0C0"/>
                </a:outerShdw>
              </a:effectLst>
              <a:latin typeface="Arial" charset="0"/>
              <a:ea typeface="MS PGothic" panose="020B0600070205080204" pitchFamily="34" charset="-128"/>
            </a:endParaRPr>
          </a:p>
        </p:txBody>
      </p:sp>
      <p:sp>
        <p:nvSpPr>
          <p:cNvPr id="377951" name="Rectangle 95"/>
          <p:cNvSpPr>
            <a:spLocks noChangeArrowheads="1"/>
          </p:cNvSpPr>
          <p:nvPr/>
        </p:nvSpPr>
        <p:spPr bwMode="auto">
          <a:xfrm>
            <a:off x="2346326" y="2646363"/>
            <a:ext cx="881063" cy="488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12700" dist="35921" dir="2700000" algn="ctr" rotWithShape="0">
                    <a:srgbClr val="808080"/>
                  </a:outerShdw>
                </a:effectLst>
              </a14:hiddenEffects>
            </a:ext>
          </a:extLst>
        </p:spPr>
        <p:txBody>
          <a:bodyPr wrap="none" anchor="ctr">
            <a:spAutoFit/>
          </a:bodyPr>
          <a:lstStyle/>
          <a:p>
            <a:pPr eaLnBrk="1" hangingPunct="1">
              <a:defRPr/>
            </a:pPr>
            <a:r>
              <a:rPr lang="en-US" sz="2600" b="1">
                <a:solidFill>
                  <a:srgbClr val="FF6404"/>
                </a:solidFill>
                <a:latin typeface="Arial" charset="0"/>
                <a:ea typeface="MS PGothic" panose="020B0600070205080204" pitchFamily="34" charset="-128"/>
              </a:rPr>
              <a:t>ADP</a:t>
            </a:r>
            <a:endParaRPr lang="en-US" sz="2600" b="1">
              <a:solidFill>
                <a:srgbClr val="FF6404"/>
              </a:solidFill>
              <a:effectLst>
                <a:outerShdw blurRad="38100" dist="38100" dir="2700000" algn="tl">
                  <a:srgbClr val="C0C0C0"/>
                </a:outerShdw>
              </a:effectLst>
              <a:latin typeface="Arial" charset="0"/>
              <a:ea typeface="MS PGothic" panose="020B0600070205080204" pitchFamily="34" charset="-128"/>
            </a:endParaRPr>
          </a:p>
        </p:txBody>
      </p:sp>
      <p:sp>
        <p:nvSpPr>
          <p:cNvPr id="377952" name="Rectangle 96"/>
          <p:cNvSpPr>
            <a:spLocks noChangeArrowheads="1"/>
          </p:cNvSpPr>
          <p:nvPr/>
        </p:nvSpPr>
        <p:spPr bwMode="auto">
          <a:xfrm>
            <a:off x="2365375" y="2646363"/>
            <a:ext cx="844550" cy="488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12700" dist="35921" dir="2700000" algn="ctr" rotWithShape="0">
                    <a:srgbClr val="808080"/>
                  </a:outerShdw>
                </a:effectLst>
              </a14:hiddenEffects>
            </a:ext>
          </a:extLst>
        </p:spPr>
        <p:txBody>
          <a:bodyPr wrap="none" anchor="ctr">
            <a:spAutoFit/>
          </a:bodyPr>
          <a:lstStyle/>
          <a:p>
            <a:pPr eaLnBrk="1" hangingPunct="1">
              <a:defRPr/>
            </a:pPr>
            <a:r>
              <a:rPr lang="en-US" sz="2600" b="1">
                <a:solidFill>
                  <a:srgbClr val="CC0000"/>
                </a:solidFill>
                <a:latin typeface="Arial" charset="0"/>
                <a:ea typeface="MS PGothic" panose="020B0600070205080204" pitchFamily="34" charset="-128"/>
              </a:rPr>
              <a:t>ATP</a:t>
            </a:r>
            <a:endParaRPr lang="en-US" sz="2600" b="1">
              <a:solidFill>
                <a:srgbClr val="FF6404"/>
              </a:solidFill>
              <a:effectLst>
                <a:outerShdw blurRad="38100" dist="38100" dir="2700000" algn="tl">
                  <a:srgbClr val="C0C0C0"/>
                </a:outerShdw>
              </a:effectLst>
              <a:latin typeface="Arial" charset="0"/>
              <a:ea typeface="MS PGothic" panose="020B0600070205080204" pitchFamily="34" charset="-128"/>
            </a:endParaRPr>
          </a:p>
        </p:txBody>
      </p:sp>
    </p:spTree>
    <p:extLst>
      <p:ext uri="{BB962C8B-B14F-4D97-AF65-F5344CB8AC3E}">
        <p14:creationId xmlns:p14="http://schemas.microsoft.com/office/powerpoint/2010/main" val="24949329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377873"/>
                                        </p:tgtEl>
                                        <p:attrNameLst>
                                          <p:attrName>style.visibility</p:attrName>
                                        </p:attrNameLst>
                                      </p:cBhvr>
                                      <p:to>
                                        <p:strVal val="visible"/>
                                      </p:to>
                                    </p:set>
                                    <p:anim calcmode="lin" valueType="num">
                                      <p:cBhvr>
                                        <p:cTn id="7" dur="1000" fill="hold"/>
                                        <p:tgtEl>
                                          <p:spTgt spid="377873"/>
                                        </p:tgtEl>
                                        <p:attrNameLst>
                                          <p:attrName>ppt_w</p:attrName>
                                        </p:attrNameLst>
                                      </p:cBhvr>
                                      <p:tavLst>
                                        <p:tav tm="0">
                                          <p:val>
                                            <p:fltVal val="0"/>
                                          </p:val>
                                        </p:tav>
                                        <p:tav tm="100000">
                                          <p:val>
                                            <p:strVal val="#ppt_w"/>
                                          </p:val>
                                        </p:tav>
                                      </p:tavLst>
                                    </p:anim>
                                    <p:anim calcmode="lin" valueType="num">
                                      <p:cBhvr>
                                        <p:cTn id="8" dur="1000" fill="hold"/>
                                        <p:tgtEl>
                                          <p:spTgt spid="377873"/>
                                        </p:tgtEl>
                                        <p:attrNameLst>
                                          <p:attrName>ppt_h</p:attrName>
                                        </p:attrNameLst>
                                      </p:cBhvr>
                                      <p:tavLst>
                                        <p:tav tm="0">
                                          <p:val>
                                            <p:fltVal val="0"/>
                                          </p:val>
                                        </p:tav>
                                        <p:tav tm="100000">
                                          <p:val>
                                            <p:strVal val="#ppt_h"/>
                                          </p:val>
                                        </p:tav>
                                      </p:tavLst>
                                    </p:anim>
                                    <p:anim calcmode="lin" valueType="num">
                                      <p:cBhvr>
                                        <p:cTn id="9" dur="1000" fill="hold"/>
                                        <p:tgtEl>
                                          <p:spTgt spid="37787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77873"/>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Vibro Up"/>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xit" presetSubtype="8" fill="hold" nodeType="clickEffect">
                                  <p:stCondLst>
                                    <p:cond delay="0"/>
                                  </p:stCondLst>
                                  <p:childTnLst>
                                    <p:anim calcmode="lin" valueType="num">
                                      <p:cBhvr>
                                        <p:cTn id="14" dur="500"/>
                                        <p:tgtEl>
                                          <p:spTgt spid="377873"/>
                                        </p:tgtEl>
                                        <p:attrNameLst>
                                          <p:attrName>ppt_x</p:attrName>
                                        </p:attrNameLst>
                                      </p:cBhvr>
                                      <p:tavLst>
                                        <p:tav tm="0">
                                          <p:val>
                                            <p:strVal val="ppt_x"/>
                                          </p:val>
                                        </p:tav>
                                        <p:tav tm="100000">
                                          <p:val>
                                            <p:strVal val="ppt_x-ppt_w/2"/>
                                          </p:val>
                                        </p:tav>
                                      </p:tavLst>
                                    </p:anim>
                                    <p:anim calcmode="lin" valueType="num">
                                      <p:cBhvr>
                                        <p:cTn id="15" dur="500"/>
                                        <p:tgtEl>
                                          <p:spTgt spid="377873"/>
                                        </p:tgtEl>
                                        <p:attrNameLst>
                                          <p:attrName>ppt_y</p:attrName>
                                        </p:attrNameLst>
                                      </p:cBhvr>
                                      <p:tavLst>
                                        <p:tav tm="0">
                                          <p:val>
                                            <p:strVal val="ppt_y"/>
                                          </p:val>
                                        </p:tav>
                                        <p:tav tm="100000">
                                          <p:val>
                                            <p:strVal val="ppt_y"/>
                                          </p:val>
                                        </p:tav>
                                      </p:tavLst>
                                    </p:anim>
                                    <p:anim calcmode="lin" valueType="num">
                                      <p:cBhvr>
                                        <p:cTn id="16" dur="500"/>
                                        <p:tgtEl>
                                          <p:spTgt spid="377873"/>
                                        </p:tgtEl>
                                        <p:attrNameLst>
                                          <p:attrName>ppt_w</p:attrName>
                                        </p:attrNameLst>
                                      </p:cBhvr>
                                      <p:tavLst>
                                        <p:tav tm="0">
                                          <p:val>
                                            <p:strVal val="ppt_w"/>
                                          </p:val>
                                        </p:tav>
                                        <p:tav tm="100000">
                                          <p:val>
                                            <p:fltVal val="0"/>
                                          </p:val>
                                        </p:tav>
                                      </p:tavLst>
                                    </p:anim>
                                    <p:anim calcmode="lin" valueType="num">
                                      <p:cBhvr>
                                        <p:cTn id="17" dur="500"/>
                                        <p:tgtEl>
                                          <p:spTgt spid="377873"/>
                                        </p:tgtEl>
                                        <p:attrNameLst>
                                          <p:attrName>ppt_h</p:attrName>
                                        </p:attrNameLst>
                                      </p:cBhvr>
                                      <p:tavLst>
                                        <p:tav tm="0">
                                          <p:val>
                                            <p:strVal val="ppt_h"/>
                                          </p:val>
                                        </p:tav>
                                        <p:tav tm="100000">
                                          <p:val>
                                            <p:strVal val="ppt_h"/>
                                          </p:val>
                                        </p:tav>
                                      </p:tavLst>
                                    </p:anim>
                                    <p:set>
                                      <p:cBhvr>
                                        <p:cTn id="18" dur="1" fill="hold">
                                          <p:stCondLst>
                                            <p:cond delay="499"/>
                                          </p:stCondLst>
                                        </p:cTn>
                                        <p:tgtEl>
                                          <p:spTgt spid="377873"/>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4" name="Laser"/>
                                        </p:tgtEl>
                                      </p:cMediaNode>
                                    </p:audio>
                                  </p:subTnLst>
                                </p:cTn>
                              </p:par>
                            </p:childTnLst>
                          </p:cTn>
                        </p:par>
                        <p:par>
                          <p:cTn id="19" fill="hold" nodeType="afterGroup">
                            <p:stCondLst>
                              <p:cond delay="500"/>
                            </p:stCondLst>
                            <p:childTnLst>
                              <p:par>
                                <p:cTn id="20" presetID="22" presetClass="entr" presetSubtype="2" fill="hold" nodeType="afterEffect">
                                  <p:stCondLst>
                                    <p:cond delay="0"/>
                                  </p:stCondLst>
                                  <p:childTnLst>
                                    <p:set>
                                      <p:cBhvr>
                                        <p:cTn id="21" dur="1" fill="hold">
                                          <p:stCondLst>
                                            <p:cond delay="0"/>
                                          </p:stCondLst>
                                        </p:cTn>
                                        <p:tgtEl>
                                          <p:spTgt spid="377885"/>
                                        </p:tgtEl>
                                        <p:attrNameLst>
                                          <p:attrName>style.visibility</p:attrName>
                                        </p:attrNameLst>
                                      </p:cBhvr>
                                      <p:to>
                                        <p:strVal val="visible"/>
                                      </p:to>
                                    </p:set>
                                    <p:animEffect transition="in" filter="wipe(right)">
                                      <p:cBhvr>
                                        <p:cTn id="22" dur="500"/>
                                        <p:tgtEl>
                                          <p:spTgt spid="377885"/>
                                        </p:tgtEl>
                                      </p:cBhvr>
                                    </p:animEffect>
                                  </p:childTnLst>
                                  <p:subTnLst>
                                    <p:audio>
                                      <p:cMediaNode>
                                        <p:cTn display="0" masterRel="sameClick">
                                          <p:stCondLst>
                                            <p:cond evt="begin" delay="0">
                                              <p:tn val="20"/>
                                            </p:cond>
                                          </p:stCondLst>
                                          <p:endCondLst>
                                            <p:cond evt="onStopAudio" delay="0">
                                              <p:tgtEl>
                                                <p:sldTgt/>
                                              </p:tgtEl>
                                            </p:cond>
                                          </p:endCondLst>
                                        </p:cTn>
                                        <p:tgtEl>
                                          <p:sndTgt r:embed="rId5" name="String"/>
                                        </p:tgtEl>
                                      </p:cMediaNode>
                                    </p:audio>
                                  </p:subTnLst>
                                </p:cTn>
                              </p:par>
                            </p:childTnLst>
                          </p:cTn>
                        </p:par>
                        <p:par>
                          <p:cTn id="23" fill="hold" nodeType="afterGroup">
                            <p:stCondLst>
                              <p:cond delay="1000"/>
                            </p:stCondLst>
                            <p:childTnLst>
                              <p:par>
                                <p:cTn id="24" presetID="22" presetClass="exit" presetSubtype="2" fill="hold" grpId="0" nodeType="afterEffect">
                                  <p:stCondLst>
                                    <p:cond delay="0"/>
                                  </p:stCondLst>
                                  <p:childTnLst>
                                    <p:animEffect transition="out" filter="wipe(right)">
                                      <p:cBhvr>
                                        <p:cTn id="25" dur="500"/>
                                        <p:tgtEl>
                                          <p:spTgt spid="377950">
                                            <p:txEl>
                                              <p:pRg st="0" end="0"/>
                                            </p:txEl>
                                          </p:spTgt>
                                        </p:tgtEl>
                                      </p:cBhvr>
                                    </p:animEffect>
                                    <p:set>
                                      <p:cBhvr>
                                        <p:cTn id="26" dur="1" fill="hold">
                                          <p:stCondLst>
                                            <p:cond delay="499"/>
                                          </p:stCondLst>
                                        </p:cTn>
                                        <p:tgtEl>
                                          <p:spTgt spid="377950">
                                            <p:txEl>
                                              <p:pRg st="0" end="0"/>
                                            </p:txEl>
                                          </p:spTgt>
                                        </p:tgtEl>
                                        <p:attrNameLst>
                                          <p:attrName>style.visibility</p:attrName>
                                        </p:attrNameLst>
                                      </p:cBhvr>
                                      <p:to>
                                        <p:strVal val="hidden"/>
                                      </p:to>
                                    </p:set>
                                  </p:childTnLst>
                                </p:cTn>
                              </p:par>
                              <p:par>
                                <p:cTn id="27" presetID="22" presetClass="entr" presetSubtype="2" fill="hold" grpId="1" nodeType="withEffect">
                                  <p:stCondLst>
                                    <p:cond delay="0"/>
                                  </p:stCondLst>
                                  <p:childTnLst>
                                    <p:set>
                                      <p:cBhvr>
                                        <p:cTn id="28" dur="1" fill="hold">
                                          <p:stCondLst>
                                            <p:cond delay="0"/>
                                          </p:stCondLst>
                                        </p:cTn>
                                        <p:tgtEl>
                                          <p:spTgt spid="377951">
                                            <p:txEl>
                                              <p:pRg st="0" end="0"/>
                                            </p:txEl>
                                          </p:spTgt>
                                        </p:tgtEl>
                                        <p:attrNameLst>
                                          <p:attrName>style.visibility</p:attrName>
                                        </p:attrNameLst>
                                      </p:cBhvr>
                                      <p:to>
                                        <p:strVal val="visible"/>
                                      </p:to>
                                    </p:set>
                                    <p:animEffect transition="in" filter="wipe(right)">
                                      <p:cBhvr>
                                        <p:cTn id="29" dur="500"/>
                                        <p:tgtEl>
                                          <p:spTgt spid="377951">
                                            <p:txEl>
                                              <p:pRg st="0" end="0"/>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5" presetClass="entr" presetSubtype="0" fill="hold" nodeType="clickEffect">
                                  <p:stCondLst>
                                    <p:cond delay="0"/>
                                  </p:stCondLst>
                                  <p:childTnLst>
                                    <p:set>
                                      <p:cBhvr>
                                        <p:cTn id="33" dur="1" fill="hold">
                                          <p:stCondLst>
                                            <p:cond delay="0"/>
                                          </p:stCondLst>
                                        </p:cTn>
                                        <p:tgtEl>
                                          <p:spTgt spid="377879"/>
                                        </p:tgtEl>
                                        <p:attrNameLst>
                                          <p:attrName>style.visibility</p:attrName>
                                        </p:attrNameLst>
                                      </p:cBhvr>
                                      <p:to>
                                        <p:strVal val="visible"/>
                                      </p:to>
                                    </p:set>
                                    <p:anim calcmode="lin" valueType="num">
                                      <p:cBhvr>
                                        <p:cTn id="34" dur="1000" fill="hold"/>
                                        <p:tgtEl>
                                          <p:spTgt spid="377879"/>
                                        </p:tgtEl>
                                        <p:attrNameLst>
                                          <p:attrName>ppt_w</p:attrName>
                                        </p:attrNameLst>
                                      </p:cBhvr>
                                      <p:tavLst>
                                        <p:tav tm="0">
                                          <p:val>
                                            <p:fltVal val="0"/>
                                          </p:val>
                                        </p:tav>
                                        <p:tav tm="100000">
                                          <p:val>
                                            <p:strVal val="#ppt_w"/>
                                          </p:val>
                                        </p:tav>
                                      </p:tavLst>
                                    </p:anim>
                                    <p:anim calcmode="lin" valueType="num">
                                      <p:cBhvr>
                                        <p:cTn id="35" dur="1000" fill="hold"/>
                                        <p:tgtEl>
                                          <p:spTgt spid="377879"/>
                                        </p:tgtEl>
                                        <p:attrNameLst>
                                          <p:attrName>ppt_h</p:attrName>
                                        </p:attrNameLst>
                                      </p:cBhvr>
                                      <p:tavLst>
                                        <p:tav tm="0">
                                          <p:val>
                                            <p:fltVal val="0"/>
                                          </p:val>
                                        </p:tav>
                                        <p:tav tm="100000">
                                          <p:val>
                                            <p:strVal val="#ppt_h"/>
                                          </p:val>
                                        </p:tav>
                                      </p:tavLst>
                                    </p:anim>
                                    <p:anim calcmode="lin" valueType="num">
                                      <p:cBhvr>
                                        <p:cTn id="36" dur="1000" fill="hold"/>
                                        <p:tgtEl>
                                          <p:spTgt spid="377879"/>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377879"/>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32"/>
                                            </p:cond>
                                          </p:stCondLst>
                                          <p:endCondLst>
                                            <p:cond evt="onStopAudio" delay="0">
                                              <p:tgtEl>
                                                <p:sldTgt/>
                                              </p:tgtEl>
                                            </p:cond>
                                          </p:endCondLst>
                                        </p:cTn>
                                        <p:tgtEl>
                                          <p:sndTgt r:embed="rId3" name="Vibro Up"/>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17" presetClass="exit" presetSubtype="8" fill="hold" nodeType="clickEffect">
                                  <p:stCondLst>
                                    <p:cond delay="0"/>
                                  </p:stCondLst>
                                  <p:childTnLst>
                                    <p:anim calcmode="lin" valueType="num">
                                      <p:cBhvr>
                                        <p:cTn id="41" dur="500"/>
                                        <p:tgtEl>
                                          <p:spTgt spid="377879"/>
                                        </p:tgtEl>
                                        <p:attrNameLst>
                                          <p:attrName>ppt_x</p:attrName>
                                        </p:attrNameLst>
                                      </p:cBhvr>
                                      <p:tavLst>
                                        <p:tav tm="0">
                                          <p:val>
                                            <p:strVal val="ppt_x"/>
                                          </p:val>
                                        </p:tav>
                                        <p:tav tm="100000">
                                          <p:val>
                                            <p:strVal val="ppt_x-ppt_w/2"/>
                                          </p:val>
                                        </p:tav>
                                      </p:tavLst>
                                    </p:anim>
                                    <p:anim calcmode="lin" valueType="num">
                                      <p:cBhvr>
                                        <p:cTn id="42" dur="500"/>
                                        <p:tgtEl>
                                          <p:spTgt spid="377879"/>
                                        </p:tgtEl>
                                        <p:attrNameLst>
                                          <p:attrName>ppt_y</p:attrName>
                                        </p:attrNameLst>
                                      </p:cBhvr>
                                      <p:tavLst>
                                        <p:tav tm="0">
                                          <p:val>
                                            <p:strVal val="ppt_y"/>
                                          </p:val>
                                        </p:tav>
                                        <p:tav tm="100000">
                                          <p:val>
                                            <p:strVal val="ppt_y"/>
                                          </p:val>
                                        </p:tav>
                                      </p:tavLst>
                                    </p:anim>
                                    <p:anim calcmode="lin" valueType="num">
                                      <p:cBhvr>
                                        <p:cTn id="43" dur="500"/>
                                        <p:tgtEl>
                                          <p:spTgt spid="377879"/>
                                        </p:tgtEl>
                                        <p:attrNameLst>
                                          <p:attrName>ppt_w</p:attrName>
                                        </p:attrNameLst>
                                      </p:cBhvr>
                                      <p:tavLst>
                                        <p:tav tm="0">
                                          <p:val>
                                            <p:strVal val="ppt_w"/>
                                          </p:val>
                                        </p:tav>
                                        <p:tav tm="100000">
                                          <p:val>
                                            <p:fltVal val="0"/>
                                          </p:val>
                                        </p:tav>
                                      </p:tavLst>
                                    </p:anim>
                                    <p:anim calcmode="lin" valueType="num">
                                      <p:cBhvr>
                                        <p:cTn id="44" dur="500"/>
                                        <p:tgtEl>
                                          <p:spTgt spid="377879"/>
                                        </p:tgtEl>
                                        <p:attrNameLst>
                                          <p:attrName>ppt_h</p:attrName>
                                        </p:attrNameLst>
                                      </p:cBhvr>
                                      <p:tavLst>
                                        <p:tav tm="0">
                                          <p:val>
                                            <p:strVal val="ppt_h"/>
                                          </p:val>
                                        </p:tav>
                                        <p:tav tm="100000">
                                          <p:val>
                                            <p:strVal val="ppt_h"/>
                                          </p:val>
                                        </p:tav>
                                      </p:tavLst>
                                    </p:anim>
                                    <p:set>
                                      <p:cBhvr>
                                        <p:cTn id="45" dur="1" fill="hold">
                                          <p:stCondLst>
                                            <p:cond delay="499"/>
                                          </p:stCondLst>
                                        </p:cTn>
                                        <p:tgtEl>
                                          <p:spTgt spid="377879"/>
                                        </p:tgtEl>
                                        <p:attrNameLst>
                                          <p:attrName>style.visibility</p:attrName>
                                        </p:attrNameLst>
                                      </p:cBhvr>
                                      <p:to>
                                        <p:strVal val="hidden"/>
                                      </p:to>
                                    </p:set>
                                  </p:childTnLst>
                                </p:cTn>
                              </p:par>
                            </p:childTnLst>
                          </p:cTn>
                        </p:par>
                        <p:par>
                          <p:cTn id="46" fill="hold" nodeType="afterGroup">
                            <p:stCondLst>
                              <p:cond delay="500"/>
                            </p:stCondLst>
                            <p:childTnLst>
                              <p:par>
                                <p:cTn id="47" presetID="22" presetClass="entr" presetSubtype="2" fill="hold" nodeType="afterEffect">
                                  <p:stCondLst>
                                    <p:cond delay="0"/>
                                  </p:stCondLst>
                                  <p:childTnLst>
                                    <p:set>
                                      <p:cBhvr>
                                        <p:cTn id="48" dur="1" fill="hold">
                                          <p:stCondLst>
                                            <p:cond delay="0"/>
                                          </p:stCondLst>
                                        </p:cTn>
                                        <p:tgtEl>
                                          <p:spTgt spid="377908"/>
                                        </p:tgtEl>
                                        <p:attrNameLst>
                                          <p:attrName>style.visibility</p:attrName>
                                        </p:attrNameLst>
                                      </p:cBhvr>
                                      <p:to>
                                        <p:strVal val="visible"/>
                                      </p:to>
                                    </p:set>
                                    <p:animEffect transition="in" filter="wipe(right)">
                                      <p:cBhvr>
                                        <p:cTn id="49" dur="500"/>
                                        <p:tgtEl>
                                          <p:spTgt spid="377908"/>
                                        </p:tgtEl>
                                      </p:cBhvr>
                                    </p:animEffect>
                                  </p:childTnLst>
                                  <p:subTnLst>
                                    <p:audio>
                                      <p:cMediaNode>
                                        <p:cTn display="0" masterRel="sameClick">
                                          <p:stCondLst>
                                            <p:cond evt="begin" delay="0">
                                              <p:tn val="47"/>
                                            </p:cond>
                                          </p:stCondLst>
                                          <p:endCondLst>
                                            <p:cond evt="onStopAudio" delay="0">
                                              <p:tgtEl>
                                                <p:sldTgt/>
                                              </p:tgtEl>
                                            </p:cond>
                                          </p:endCondLst>
                                        </p:cTn>
                                        <p:tgtEl>
                                          <p:sndTgt r:embed="rId5" name="String"/>
                                        </p:tgtEl>
                                      </p:cMediaNode>
                                    </p:audio>
                                  </p:subTnLst>
                                </p:cTn>
                              </p:par>
                            </p:childTnLst>
                          </p:cTn>
                        </p:par>
                        <p:par>
                          <p:cTn id="50" fill="hold" nodeType="afterGroup">
                            <p:stCondLst>
                              <p:cond delay="1000"/>
                            </p:stCondLst>
                            <p:childTnLst>
                              <p:par>
                                <p:cTn id="51" presetID="22" presetClass="exit" presetSubtype="2" fill="hold" grpId="0" nodeType="afterEffect">
                                  <p:stCondLst>
                                    <p:cond delay="0"/>
                                  </p:stCondLst>
                                  <p:childTnLst>
                                    <p:animEffect transition="out" filter="wipe(right)">
                                      <p:cBhvr>
                                        <p:cTn id="52" dur="500"/>
                                        <p:tgtEl>
                                          <p:spTgt spid="377951">
                                            <p:txEl>
                                              <p:pRg st="0" end="0"/>
                                            </p:txEl>
                                          </p:spTgt>
                                        </p:tgtEl>
                                      </p:cBhvr>
                                    </p:animEffect>
                                    <p:set>
                                      <p:cBhvr>
                                        <p:cTn id="53" dur="1" fill="hold">
                                          <p:stCondLst>
                                            <p:cond delay="499"/>
                                          </p:stCondLst>
                                        </p:cTn>
                                        <p:tgtEl>
                                          <p:spTgt spid="377951">
                                            <p:txEl>
                                              <p:pRg st="0" end="0"/>
                                            </p:txEl>
                                          </p:spTgt>
                                        </p:tgtEl>
                                        <p:attrNameLst>
                                          <p:attrName>style.visibility</p:attrName>
                                        </p:attrNameLst>
                                      </p:cBhvr>
                                      <p:to>
                                        <p:strVal val="hidden"/>
                                      </p:to>
                                    </p:set>
                                  </p:childTnLst>
                                </p:cTn>
                              </p:par>
                              <p:par>
                                <p:cTn id="54" presetID="22" presetClass="entr" presetSubtype="2" fill="hold" grpId="0" nodeType="withEffect">
                                  <p:stCondLst>
                                    <p:cond delay="0"/>
                                  </p:stCondLst>
                                  <p:childTnLst>
                                    <p:set>
                                      <p:cBhvr>
                                        <p:cTn id="55" dur="1" fill="hold">
                                          <p:stCondLst>
                                            <p:cond delay="0"/>
                                          </p:stCondLst>
                                        </p:cTn>
                                        <p:tgtEl>
                                          <p:spTgt spid="377952">
                                            <p:txEl>
                                              <p:pRg st="0" end="0"/>
                                            </p:txEl>
                                          </p:spTgt>
                                        </p:tgtEl>
                                        <p:attrNameLst>
                                          <p:attrName>style.visibility</p:attrName>
                                        </p:attrNameLst>
                                      </p:cBhvr>
                                      <p:to>
                                        <p:strVal val="visible"/>
                                      </p:to>
                                    </p:set>
                                    <p:animEffect transition="in" filter="wipe(right)">
                                      <p:cBhvr>
                                        <p:cTn id="56" dur="500"/>
                                        <p:tgtEl>
                                          <p:spTgt spid="377952">
                                            <p:txEl>
                                              <p:pRg st="0" end="0"/>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377944"/>
                                        </p:tgtEl>
                                        <p:attrNameLst>
                                          <p:attrName>style.visibility</p:attrName>
                                        </p:attrNameLst>
                                      </p:cBhvr>
                                      <p:to>
                                        <p:strVal val="visible"/>
                                      </p:to>
                                    </p:set>
                                    <p:animEffect transition="in" filter="wipe(left)">
                                      <p:cBhvr>
                                        <p:cTn id="61" dur="500"/>
                                        <p:tgtEl>
                                          <p:spTgt spid="377944"/>
                                        </p:tgtEl>
                                      </p:cBhvr>
                                    </p:animEffect>
                                  </p:childTnLst>
                                  <p:subTnLst>
                                    <p:audio>
                                      <p:cMediaNode>
                                        <p:cTn display="0" masterRel="sameClick">
                                          <p:stCondLst>
                                            <p:cond evt="begin" delay="0">
                                              <p:tn val="59"/>
                                            </p:cond>
                                          </p:stCondLst>
                                          <p:endCondLst>
                                            <p:cond evt="onStopAudio" delay="0">
                                              <p:tgtEl>
                                                <p:sldTgt/>
                                              </p:tgtEl>
                                            </p:cond>
                                          </p:endCondLst>
                                        </p:cTn>
                                        <p:tgtEl>
                                          <p:sndTgt r:embed="rId6" name="Chim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944" grpId="0" animBg="1" autoUpdateAnimBg="0"/>
      <p:bldP spid="377950" grpId="0" build="p" autoUpdateAnimBg="0"/>
      <p:bldP spid="377951" grpId="0" build="p" autoUpdateAnimBg="0"/>
      <p:bldP spid="377951" grpId="1" build="allAtOnce" autoUpdateAnimBg="0"/>
      <p:bldP spid="377952"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smtClean="0"/>
              <a:t>How does ATP transfer energy? </a:t>
            </a:r>
          </a:p>
        </p:txBody>
      </p:sp>
      <p:sp>
        <p:nvSpPr>
          <p:cNvPr id="24579" name="AutoShape 3"/>
          <p:cNvSpPr>
            <a:spLocks noChangeArrowheads="1"/>
          </p:cNvSpPr>
          <p:nvPr/>
        </p:nvSpPr>
        <p:spPr bwMode="auto">
          <a:xfrm>
            <a:off x="4649788" y="1562100"/>
            <a:ext cx="1752600" cy="1752600"/>
          </a:xfrm>
          <a:prstGeom prst="sun">
            <a:avLst>
              <a:gd name="adj" fmla="val 25000"/>
            </a:avLst>
          </a:prstGeom>
          <a:solidFill>
            <a:srgbClr val="FFF798"/>
          </a:solidFill>
          <a:ln w="9525">
            <a:solidFill>
              <a:srgbClr val="FFF79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2400">
              <a:latin typeface="Arial" panose="020B0604020202020204" pitchFamily="34" charset="0"/>
            </a:endParaRPr>
          </a:p>
        </p:txBody>
      </p:sp>
      <p:grpSp>
        <p:nvGrpSpPr>
          <p:cNvPr id="24580" name="Group 4"/>
          <p:cNvGrpSpPr>
            <a:grpSpLocks/>
          </p:cNvGrpSpPr>
          <p:nvPr/>
        </p:nvGrpSpPr>
        <p:grpSpPr bwMode="auto">
          <a:xfrm>
            <a:off x="2209800" y="1562100"/>
            <a:ext cx="2133600" cy="1524000"/>
            <a:chOff x="432" y="1152"/>
            <a:chExt cx="1344" cy="960"/>
          </a:xfrm>
        </p:grpSpPr>
        <p:sp>
          <p:nvSpPr>
            <p:cNvPr id="24614" name="Line 5"/>
            <p:cNvSpPr>
              <a:spLocks noChangeShapeType="1"/>
            </p:cNvSpPr>
            <p:nvPr/>
          </p:nvSpPr>
          <p:spPr bwMode="auto">
            <a:xfrm>
              <a:off x="1776" y="1776"/>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4615" name="Group 6"/>
            <p:cNvGrpSpPr>
              <a:grpSpLocks/>
            </p:cNvGrpSpPr>
            <p:nvPr/>
          </p:nvGrpSpPr>
          <p:grpSpPr bwMode="auto">
            <a:xfrm>
              <a:off x="432" y="1152"/>
              <a:ext cx="1344" cy="960"/>
              <a:chOff x="432" y="1152"/>
              <a:chExt cx="1344" cy="960"/>
            </a:xfrm>
          </p:grpSpPr>
          <p:sp>
            <p:nvSpPr>
              <p:cNvPr id="24616" name="Line 7"/>
              <p:cNvSpPr>
                <a:spLocks noChangeShapeType="1"/>
              </p:cNvSpPr>
              <p:nvPr/>
            </p:nvSpPr>
            <p:spPr bwMode="auto">
              <a:xfrm>
                <a:off x="1324" y="163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4617" name="Group 8"/>
              <p:cNvGrpSpPr>
                <a:grpSpLocks/>
              </p:cNvGrpSpPr>
              <p:nvPr/>
            </p:nvGrpSpPr>
            <p:grpSpPr bwMode="auto">
              <a:xfrm>
                <a:off x="432" y="1152"/>
                <a:ext cx="1091" cy="540"/>
                <a:chOff x="432" y="1152"/>
                <a:chExt cx="1091" cy="540"/>
              </a:xfrm>
            </p:grpSpPr>
            <p:sp>
              <p:nvSpPr>
                <p:cNvPr id="24619" name="AutoShape 9"/>
                <p:cNvSpPr>
                  <a:spLocks noChangeArrowheads="1"/>
                </p:cNvSpPr>
                <p:nvPr/>
              </p:nvSpPr>
              <p:spPr bwMode="auto">
                <a:xfrm rot="-1800000">
                  <a:off x="432" y="1152"/>
                  <a:ext cx="624" cy="540"/>
                </a:xfrm>
                <a:prstGeom prst="hexagon">
                  <a:avLst>
                    <a:gd name="adj" fmla="val 28889"/>
                    <a:gd name="vf" fmla="val 115470"/>
                  </a:avLst>
                </a:prstGeom>
                <a:solidFill>
                  <a:srgbClr val="FFCC1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2400">
                    <a:latin typeface="Arial" panose="020B0604020202020204" pitchFamily="34" charset="0"/>
                  </a:endParaRPr>
                </a:p>
              </p:txBody>
            </p:sp>
            <p:sp>
              <p:nvSpPr>
                <p:cNvPr id="24620" name="AutoShape 10"/>
                <p:cNvSpPr>
                  <a:spLocks noChangeArrowheads="1"/>
                </p:cNvSpPr>
                <p:nvPr/>
              </p:nvSpPr>
              <p:spPr bwMode="auto">
                <a:xfrm rot="5400000">
                  <a:off x="1008" y="1165"/>
                  <a:ext cx="528" cy="502"/>
                </a:xfrm>
                <a:prstGeom prst="pentagon">
                  <a:avLst/>
                </a:prstGeom>
                <a:solidFill>
                  <a:srgbClr val="FFCC1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2400">
                    <a:latin typeface="Arial" panose="020B0604020202020204" pitchFamily="34" charset="0"/>
                  </a:endParaRPr>
                </a:p>
              </p:txBody>
            </p:sp>
          </p:grpSp>
          <p:sp>
            <p:nvSpPr>
              <p:cNvPr id="24618" name="AutoShape 11"/>
              <p:cNvSpPr>
                <a:spLocks noChangeArrowheads="1"/>
              </p:cNvSpPr>
              <p:nvPr/>
            </p:nvSpPr>
            <p:spPr bwMode="auto">
              <a:xfrm>
                <a:off x="1296" y="1728"/>
                <a:ext cx="480" cy="384"/>
              </a:xfrm>
              <a:prstGeom prst="pentagon">
                <a:avLst/>
              </a:prstGeom>
              <a:solidFill>
                <a:srgbClr val="0C8F0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2400">
                  <a:latin typeface="Arial" panose="020B0604020202020204" pitchFamily="34" charset="0"/>
                </a:endParaRPr>
              </a:p>
            </p:txBody>
          </p:sp>
        </p:grpSp>
      </p:grpSp>
      <p:grpSp>
        <p:nvGrpSpPr>
          <p:cNvPr id="24581" name="Group 12"/>
          <p:cNvGrpSpPr>
            <a:grpSpLocks/>
          </p:cNvGrpSpPr>
          <p:nvPr/>
        </p:nvGrpSpPr>
        <p:grpSpPr bwMode="auto">
          <a:xfrm>
            <a:off x="4191000" y="1866900"/>
            <a:ext cx="1296988" cy="1143000"/>
            <a:chOff x="1680" y="1344"/>
            <a:chExt cx="817" cy="720"/>
          </a:xfrm>
        </p:grpSpPr>
        <p:sp>
          <p:nvSpPr>
            <p:cNvPr id="24609" name="Oval 13"/>
            <p:cNvSpPr>
              <a:spLocks noChangeArrowheads="1"/>
            </p:cNvSpPr>
            <p:nvPr/>
          </p:nvSpPr>
          <p:spPr bwMode="auto">
            <a:xfrm>
              <a:off x="1776" y="1392"/>
              <a:ext cx="624" cy="624"/>
            </a:xfrm>
            <a:prstGeom prst="ellipse">
              <a:avLst/>
            </a:prstGeom>
            <a:solidFill>
              <a:srgbClr val="FFFF00"/>
            </a:solidFill>
            <a:ln w="28575">
              <a:solidFill>
                <a:srgbClr val="FFEA1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b="1">
                  <a:solidFill>
                    <a:srgbClr val="CC0000"/>
                  </a:solidFill>
                  <a:latin typeface="Arial" panose="020B0604020202020204" pitchFamily="34" charset="0"/>
                </a:rPr>
                <a:t>P</a:t>
              </a:r>
              <a:endParaRPr lang="en-US" altLang="en-US" sz="2400">
                <a:solidFill>
                  <a:srgbClr val="CC0000"/>
                </a:solidFill>
                <a:latin typeface="Arial" panose="020B0604020202020204" pitchFamily="34" charset="0"/>
              </a:endParaRPr>
            </a:p>
          </p:txBody>
        </p:sp>
        <p:sp>
          <p:nvSpPr>
            <p:cNvPr id="24610" name="Text Box 14"/>
            <p:cNvSpPr txBox="1">
              <a:spLocks noChangeArrowheads="1"/>
            </p:cNvSpPr>
            <p:nvPr/>
          </p:nvSpPr>
          <p:spPr bwMode="auto">
            <a:xfrm>
              <a:off x="1968" y="1344"/>
              <a:ext cx="337" cy="288"/>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b="1">
                  <a:solidFill>
                    <a:srgbClr val="CC0000"/>
                  </a:solidFill>
                  <a:latin typeface="Arial" panose="020B0604020202020204" pitchFamily="34" charset="0"/>
                </a:rPr>
                <a:t>O</a:t>
              </a:r>
              <a:r>
                <a:rPr lang="en-US" altLang="en-US" sz="2400" b="1" baseline="30000">
                  <a:solidFill>
                    <a:srgbClr val="CC0000"/>
                  </a:solidFill>
                  <a:latin typeface="Arial" panose="020B0604020202020204" pitchFamily="34" charset="0"/>
                </a:rPr>
                <a:t>–</a:t>
              </a:r>
              <a:endParaRPr lang="en-US" altLang="en-US" sz="2400" b="1">
                <a:solidFill>
                  <a:srgbClr val="CC0000"/>
                </a:solidFill>
                <a:latin typeface="Arial" panose="020B0604020202020204" pitchFamily="34" charset="0"/>
              </a:endParaRPr>
            </a:p>
          </p:txBody>
        </p:sp>
        <p:sp>
          <p:nvSpPr>
            <p:cNvPr id="24611" name="Rectangle 15"/>
            <p:cNvSpPr>
              <a:spLocks noChangeArrowheads="1"/>
            </p:cNvSpPr>
            <p:nvPr/>
          </p:nvSpPr>
          <p:spPr bwMode="auto">
            <a:xfrm>
              <a:off x="2160" y="1560"/>
              <a:ext cx="337" cy="288"/>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b="1">
                  <a:solidFill>
                    <a:srgbClr val="CC0000"/>
                  </a:solidFill>
                  <a:latin typeface="Arial" panose="020B0604020202020204" pitchFamily="34" charset="0"/>
                </a:rPr>
                <a:t>O</a:t>
              </a:r>
              <a:r>
                <a:rPr lang="en-US" altLang="en-US" sz="2400" b="1" baseline="30000">
                  <a:solidFill>
                    <a:srgbClr val="CC0000"/>
                  </a:solidFill>
                  <a:latin typeface="Arial" panose="020B0604020202020204" pitchFamily="34" charset="0"/>
                </a:rPr>
                <a:t>–</a:t>
              </a:r>
            </a:p>
          </p:txBody>
        </p:sp>
        <p:sp>
          <p:nvSpPr>
            <p:cNvPr id="24612" name="Rectangle 16"/>
            <p:cNvSpPr>
              <a:spLocks noChangeArrowheads="1"/>
            </p:cNvSpPr>
            <p:nvPr/>
          </p:nvSpPr>
          <p:spPr bwMode="auto">
            <a:xfrm>
              <a:off x="1956" y="1776"/>
              <a:ext cx="265" cy="288"/>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b="1">
                  <a:solidFill>
                    <a:srgbClr val="CC0000"/>
                  </a:solidFill>
                  <a:latin typeface="Arial" panose="020B0604020202020204" pitchFamily="34" charset="0"/>
                </a:rPr>
                <a:t>O</a:t>
              </a:r>
              <a:endParaRPr lang="en-US" altLang="en-US" sz="2400" b="1" baseline="30000">
                <a:solidFill>
                  <a:srgbClr val="CC0000"/>
                </a:solidFill>
                <a:latin typeface="Arial" panose="020B0604020202020204" pitchFamily="34" charset="0"/>
              </a:endParaRPr>
            </a:p>
          </p:txBody>
        </p:sp>
        <p:sp>
          <p:nvSpPr>
            <p:cNvPr id="24613" name="Rectangle 17"/>
            <p:cNvSpPr>
              <a:spLocks noChangeArrowheads="1"/>
            </p:cNvSpPr>
            <p:nvPr/>
          </p:nvSpPr>
          <p:spPr bwMode="auto">
            <a:xfrm>
              <a:off x="1680" y="1560"/>
              <a:ext cx="337" cy="288"/>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b="1" baseline="30000">
                  <a:solidFill>
                    <a:srgbClr val="CC0000"/>
                  </a:solidFill>
                  <a:latin typeface="Arial" panose="020B0604020202020204" pitchFamily="34" charset="0"/>
                </a:rPr>
                <a:t>–</a:t>
              </a:r>
              <a:r>
                <a:rPr lang="en-US" altLang="en-US" sz="2400" b="1">
                  <a:solidFill>
                    <a:srgbClr val="CC0000"/>
                  </a:solidFill>
                  <a:latin typeface="Arial" panose="020B0604020202020204" pitchFamily="34" charset="0"/>
                </a:rPr>
                <a:t>O</a:t>
              </a:r>
            </a:p>
          </p:txBody>
        </p:sp>
      </p:grpSp>
      <p:grpSp>
        <p:nvGrpSpPr>
          <p:cNvPr id="24582" name="Group 18"/>
          <p:cNvGrpSpPr>
            <a:grpSpLocks/>
          </p:cNvGrpSpPr>
          <p:nvPr/>
        </p:nvGrpSpPr>
        <p:grpSpPr bwMode="auto">
          <a:xfrm>
            <a:off x="4876800" y="1866900"/>
            <a:ext cx="1296988" cy="1143000"/>
            <a:chOff x="2748" y="1344"/>
            <a:chExt cx="817" cy="720"/>
          </a:xfrm>
        </p:grpSpPr>
        <p:sp>
          <p:nvSpPr>
            <p:cNvPr id="24604" name="Oval 19"/>
            <p:cNvSpPr>
              <a:spLocks noChangeArrowheads="1"/>
            </p:cNvSpPr>
            <p:nvPr/>
          </p:nvSpPr>
          <p:spPr bwMode="auto">
            <a:xfrm>
              <a:off x="2844" y="1392"/>
              <a:ext cx="624" cy="624"/>
            </a:xfrm>
            <a:prstGeom prst="ellipse">
              <a:avLst/>
            </a:prstGeom>
            <a:solidFill>
              <a:srgbClr val="FFCC66"/>
            </a:solidFill>
            <a:ln w="28575">
              <a:solidFill>
                <a:srgbClr val="FFEA1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b="1">
                  <a:solidFill>
                    <a:srgbClr val="CC0000"/>
                  </a:solidFill>
                  <a:latin typeface="Arial" panose="020B0604020202020204" pitchFamily="34" charset="0"/>
                </a:rPr>
                <a:t>P</a:t>
              </a:r>
              <a:endParaRPr lang="en-US" altLang="en-US" sz="2400">
                <a:solidFill>
                  <a:srgbClr val="CC0000"/>
                </a:solidFill>
                <a:latin typeface="Arial" panose="020B0604020202020204" pitchFamily="34" charset="0"/>
              </a:endParaRPr>
            </a:p>
          </p:txBody>
        </p:sp>
        <p:sp>
          <p:nvSpPr>
            <p:cNvPr id="24605" name="Text Box 20"/>
            <p:cNvSpPr txBox="1">
              <a:spLocks noChangeArrowheads="1"/>
            </p:cNvSpPr>
            <p:nvPr/>
          </p:nvSpPr>
          <p:spPr bwMode="auto">
            <a:xfrm>
              <a:off x="3036" y="1344"/>
              <a:ext cx="337" cy="288"/>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b="1">
                  <a:solidFill>
                    <a:srgbClr val="CC0000"/>
                  </a:solidFill>
                  <a:latin typeface="Arial" panose="020B0604020202020204" pitchFamily="34" charset="0"/>
                </a:rPr>
                <a:t>O</a:t>
              </a:r>
              <a:r>
                <a:rPr lang="en-US" altLang="en-US" sz="2400" b="1" baseline="30000">
                  <a:solidFill>
                    <a:srgbClr val="CC0000"/>
                  </a:solidFill>
                  <a:latin typeface="Arial" panose="020B0604020202020204" pitchFamily="34" charset="0"/>
                </a:rPr>
                <a:t>–</a:t>
              </a:r>
              <a:endParaRPr lang="en-US" altLang="en-US" sz="2400" b="1">
                <a:solidFill>
                  <a:srgbClr val="CC0000"/>
                </a:solidFill>
                <a:latin typeface="Arial" panose="020B0604020202020204" pitchFamily="34" charset="0"/>
              </a:endParaRPr>
            </a:p>
          </p:txBody>
        </p:sp>
        <p:sp>
          <p:nvSpPr>
            <p:cNvPr id="24606" name="Rectangle 21"/>
            <p:cNvSpPr>
              <a:spLocks noChangeArrowheads="1"/>
            </p:cNvSpPr>
            <p:nvPr/>
          </p:nvSpPr>
          <p:spPr bwMode="auto">
            <a:xfrm>
              <a:off x="3228" y="1560"/>
              <a:ext cx="337" cy="288"/>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b="1">
                  <a:solidFill>
                    <a:srgbClr val="CC0000"/>
                  </a:solidFill>
                  <a:latin typeface="Arial" panose="020B0604020202020204" pitchFamily="34" charset="0"/>
                </a:rPr>
                <a:t>O</a:t>
              </a:r>
              <a:r>
                <a:rPr lang="en-US" altLang="en-US" sz="2400" b="1" baseline="30000">
                  <a:solidFill>
                    <a:srgbClr val="CC0000"/>
                  </a:solidFill>
                  <a:latin typeface="Arial" panose="020B0604020202020204" pitchFamily="34" charset="0"/>
                </a:rPr>
                <a:t>–</a:t>
              </a:r>
            </a:p>
          </p:txBody>
        </p:sp>
        <p:sp>
          <p:nvSpPr>
            <p:cNvPr id="24607" name="Rectangle 22"/>
            <p:cNvSpPr>
              <a:spLocks noChangeArrowheads="1"/>
            </p:cNvSpPr>
            <p:nvPr/>
          </p:nvSpPr>
          <p:spPr bwMode="auto">
            <a:xfrm>
              <a:off x="3024" y="1776"/>
              <a:ext cx="265" cy="288"/>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b="1">
                  <a:solidFill>
                    <a:srgbClr val="CC0000"/>
                  </a:solidFill>
                  <a:latin typeface="Arial" panose="020B0604020202020204" pitchFamily="34" charset="0"/>
                </a:rPr>
                <a:t>O</a:t>
              </a:r>
              <a:endParaRPr lang="en-US" altLang="en-US" sz="2400" b="1" baseline="30000">
                <a:solidFill>
                  <a:srgbClr val="CC0000"/>
                </a:solidFill>
                <a:latin typeface="Arial" panose="020B0604020202020204" pitchFamily="34" charset="0"/>
              </a:endParaRPr>
            </a:p>
          </p:txBody>
        </p:sp>
        <p:sp>
          <p:nvSpPr>
            <p:cNvPr id="24608" name="Rectangle 23"/>
            <p:cNvSpPr>
              <a:spLocks noChangeArrowheads="1"/>
            </p:cNvSpPr>
            <p:nvPr/>
          </p:nvSpPr>
          <p:spPr bwMode="auto">
            <a:xfrm>
              <a:off x="2748" y="1560"/>
              <a:ext cx="337" cy="288"/>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b="1" baseline="30000">
                  <a:solidFill>
                    <a:srgbClr val="CC0000"/>
                  </a:solidFill>
                  <a:latin typeface="Arial" panose="020B0604020202020204" pitchFamily="34" charset="0"/>
                </a:rPr>
                <a:t>–</a:t>
              </a:r>
              <a:r>
                <a:rPr lang="en-US" altLang="en-US" sz="2400" b="1">
                  <a:solidFill>
                    <a:srgbClr val="CC0000"/>
                  </a:solidFill>
                  <a:latin typeface="Arial" panose="020B0604020202020204" pitchFamily="34" charset="0"/>
                </a:rPr>
                <a:t>O</a:t>
              </a:r>
            </a:p>
          </p:txBody>
        </p:sp>
      </p:grpSp>
      <p:grpSp>
        <p:nvGrpSpPr>
          <p:cNvPr id="379928" name="Group 24"/>
          <p:cNvGrpSpPr>
            <a:grpSpLocks/>
          </p:cNvGrpSpPr>
          <p:nvPr/>
        </p:nvGrpSpPr>
        <p:grpSpPr bwMode="auto">
          <a:xfrm>
            <a:off x="5334000" y="1562100"/>
            <a:ext cx="1752600" cy="1752600"/>
            <a:chOff x="2400" y="1008"/>
            <a:chExt cx="1104" cy="1104"/>
          </a:xfrm>
        </p:grpSpPr>
        <p:sp>
          <p:nvSpPr>
            <p:cNvPr id="24597" name="AutoShape 25"/>
            <p:cNvSpPr>
              <a:spLocks noChangeArrowheads="1"/>
            </p:cNvSpPr>
            <p:nvPr/>
          </p:nvSpPr>
          <p:spPr bwMode="auto">
            <a:xfrm>
              <a:off x="2400" y="1008"/>
              <a:ext cx="1104" cy="1104"/>
            </a:xfrm>
            <a:prstGeom prst="sun">
              <a:avLst>
                <a:gd name="adj" fmla="val 25000"/>
              </a:avLst>
            </a:prstGeom>
            <a:solidFill>
              <a:srgbClr val="FFF798"/>
            </a:solidFill>
            <a:ln w="9525">
              <a:solidFill>
                <a:srgbClr val="FFF79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2400">
                <a:latin typeface="Arial" panose="020B0604020202020204" pitchFamily="34" charset="0"/>
              </a:endParaRPr>
            </a:p>
          </p:txBody>
        </p:sp>
        <p:grpSp>
          <p:nvGrpSpPr>
            <p:cNvPr id="24598" name="Group 26"/>
            <p:cNvGrpSpPr>
              <a:grpSpLocks/>
            </p:cNvGrpSpPr>
            <p:nvPr/>
          </p:nvGrpSpPr>
          <p:grpSpPr bwMode="auto">
            <a:xfrm>
              <a:off x="2544" y="1200"/>
              <a:ext cx="817" cy="720"/>
              <a:chOff x="3792" y="1344"/>
              <a:chExt cx="817" cy="720"/>
            </a:xfrm>
          </p:grpSpPr>
          <p:sp>
            <p:nvSpPr>
              <p:cNvPr id="24599" name="Oval 27"/>
              <p:cNvSpPr>
                <a:spLocks noChangeArrowheads="1"/>
              </p:cNvSpPr>
              <p:nvPr/>
            </p:nvSpPr>
            <p:spPr bwMode="auto">
              <a:xfrm>
                <a:off x="3888" y="1392"/>
                <a:ext cx="624" cy="624"/>
              </a:xfrm>
              <a:prstGeom prst="ellipse">
                <a:avLst/>
              </a:prstGeom>
              <a:solidFill>
                <a:srgbClr val="FF8000"/>
              </a:solidFill>
              <a:ln w="28575">
                <a:solidFill>
                  <a:srgbClr val="FFEA1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b="1">
                    <a:solidFill>
                      <a:srgbClr val="CC0000"/>
                    </a:solidFill>
                    <a:latin typeface="Arial" panose="020B0604020202020204" pitchFamily="34" charset="0"/>
                  </a:rPr>
                  <a:t>P</a:t>
                </a:r>
                <a:endParaRPr lang="en-US" altLang="en-US" sz="2400">
                  <a:solidFill>
                    <a:srgbClr val="CC0000"/>
                  </a:solidFill>
                  <a:latin typeface="Arial" panose="020B0604020202020204" pitchFamily="34" charset="0"/>
                </a:endParaRPr>
              </a:p>
            </p:txBody>
          </p:sp>
          <p:sp>
            <p:nvSpPr>
              <p:cNvPr id="24600" name="Text Box 28"/>
              <p:cNvSpPr txBox="1">
                <a:spLocks noChangeArrowheads="1"/>
              </p:cNvSpPr>
              <p:nvPr/>
            </p:nvSpPr>
            <p:spPr bwMode="auto">
              <a:xfrm>
                <a:off x="4080" y="1344"/>
                <a:ext cx="337" cy="288"/>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b="1">
                    <a:solidFill>
                      <a:srgbClr val="CC0000"/>
                    </a:solidFill>
                    <a:latin typeface="Arial" panose="020B0604020202020204" pitchFamily="34" charset="0"/>
                  </a:rPr>
                  <a:t>O</a:t>
                </a:r>
                <a:r>
                  <a:rPr lang="en-US" altLang="en-US" sz="2400" b="1" baseline="30000">
                    <a:solidFill>
                      <a:srgbClr val="CC0000"/>
                    </a:solidFill>
                    <a:latin typeface="Arial" panose="020B0604020202020204" pitchFamily="34" charset="0"/>
                  </a:rPr>
                  <a:t>–</a:t>
                </a:r>
                <a:endParaRPr lang="en-US" altLang="en-US" sz="2400" b="1">
                  <a:solidFill>
                    <a:srgbClr val="CC0000"/>
                  </a:solidFill>
                  <a:latin typeface="Arial" panose="020B0604020202020204" pitchFamily="34" charset="0"/>
                </a:endParaRPr>
              </a:p>
            </p:txBody>
          </p:sp>
          <p:sp>
            <p:nvSpPr>
              <p:cNvPr id="24601" name="Rectangle 29"/>
              <p:cNvSpPr>
                <a:spLocks noChangeArrowheads="1"/>
              </p:cNvSpPr>
              <p:nvPr/>
            </p:nvSpPr>
            <p:spPr bwMode="auto">
              <a:xfrm>
                <a:off x="4272" y="1560"/>
                <a:ext cx="337" cy="288"/>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b="1">
                    <a:solidFill>
                      <a:srgbClr val="CC0000"/>
                    </a:solidFill>
                    <a:latin typeface="Arial" panose="020B0604020202020204" pitchFamily="34" charset="0"/>
                  </a:rPr>
                  <a:t>O</a:t>
                </a:r>
                <a:r>
                  <a:rPr lang="en-US" altLang="en-US" sz="2400" b="1" baseline="30000">
                    <a:solidFill>
                      <a:srgbClr val="CC0000"/>
                    </a:solidFill>
                    <a:latin typeface="Arial" panose="020B0604020202020204" pitchFamily="34" charset="0"/>
                  </a:rPr>
                  <a:t>–</a:t>
                </a:r>
              </a:p>
            </p:txBody>
          </p:sp>
          <p:sp>
            <p:nvSpPr>
              <p:cNvPr id="24602" name="Rectangle 30"/>
              <p:cNvSpPr>
                <a:spLocks noChangeArrowheads="1"/>
              </p:cNvSpPr>
              <p:nvPr/>
            </p:nvSpPr>
            <p:spPr bwMode="auto">
              <a:xfrm>
                <a:off x="4068" y="1776"/>
                <a:ext cx="265" cy="288"/>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b="1">
                    <a:solidFill>
                      <a:srgbClr val="CC0000"/>
                    </a:solidFill>
                    <a:latin typeface="Arial" panose="020B0604020202020204" pitchFamily="34" charset="0"/>
                  </a:rPr>
                  <a:t>O</a:t>
                </a:r>
                <a:endParaRPr lang="en-US" altLang="en-US" sz="2400" b="1" baseline="30000">
                  <a:solidFill>
                    <a:srgbClr val="CC0000"/>
                  </a:solidFill>
                  <a:latin typeface="Arial" panose="020B0604020202020204" pitchFamily="34" charset="0"/>
                </a:endParaRPr>
              </a:p>
            </p:txBody>
          </p:sp>
          <p:sp>
            <p:nvSpPr>
              <p:cNvPr id="24603" name="Rectangle 31"/>
              <p:cNvSpPr>
                <a:spLocks noChangeArrowheads="1"/>
              </p:cNvSpPr>
              <p:nvPr/>
            </p:nvSpPr>
            <p:spPr bwMode="auto">
              <a:xfrm>
                <a:off x="3792" y="1560"/>
                <a:ext cx="337" cy="288"/>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b="1" baseline="30000">
                    <a:solidFill>
                      <a:srgbClr val="CC0000"/>
                    </a:solidFill>
                    <a:latin typeface="Arial" panose="020B0604020202020204" pitchFamily="34" charset="0"/>
                  </a:rPr>
                  <a:t>–</a:t>
                </a:r>
                <a:r>
                  <a:rPr lang="en-US" altLang="en-US" sz="2400" b="1">
                    <a:solidFill>
                      <a:srgbClr val="CC0000"/>
                    </a:solidFill>
                    <a:latin typeface="Arial" panose="020B0604020202020204" pitchFamily="34" charset="0"/>
                  </a:rPr>
                  <a:t>O</a:t>
                </a:r>
              </a:p>
            </p:txBody>
          </p:sp>
        </p:grpSp>
      </p:grpSp>
      <p:sp>
        <p:nvSpPr>
          <p:cNvPr id="379937" name="AutoShape 33"/>
          <p:cNvSpPr>
            <a:spLocks noChangeArrowheads="1"/>
          </p:cNvSpPr>
          <p:nvPr/>
        </p:nvSpPr>
        <p:spPr bwMode="auto">
          <a:xfrm>
            <a:off x="8721726" y="1457326"/>
            <a:ext cx="1946275" cy="1946275"/>
          </a:xfrm>
          <a:prstGeom prst="sun">
            <a:avLst>
              <a:gd name="adj" fmla="val 25000"/>
            </a:avLst>
          </a:prstGeom>
          <a:solidFill>
            <a:srgbClr val="CC0000"/>
          </a:solidFill>
          <a:ln w="9525">
            <a:solidFill>
              <a:srgbClr val="FFEA1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b="1">
                <a:solidFill>
                  <a:srgbClr val="FFEA18"/>
                </a:solidFill>
                <a:latin typeface="Arial" panose="020B0604020202020204" pitchFamily="34" charset="0"/>
              </a:rPr>
              <a:t>7.3</a:t>
            </a:r>
            <a:br>
              <a:rPr lang="en-US" altLang="en-US" sz="2000" b="1">
                <a:solidFill>
                  <a:srgbClr val="FFEA18"/>
                </a:solidFill>
                <a:latin typeface="Arial" panose="020B0604020202020204" pitchFamily="34" charset="0"/>
              </a:rPr>
            </a:br>
            <a:r>
              <a:rPr lang="en-US" altLang="en-US" sz="2000" b="1">
                <a:solidFill>
                  <a:srgbClr val="FFEA18"/>
                </a:solidFill>
                <a:latin typeface="Arial" panose="020B0604020202020204" pitchFamily="34" charset="0"/>
              </a:rPr>
              <a:t>energy</a:t>
            </a:r>
          </a:p>
        </p:txBody>
      </p:sp>
      <p:sp>
        <p:nvSpPr>
          <p:cNvPr id="379944" name="Text Box 40"/>
          <p:cNvSpPr txBox="1">
            <a:spLocks noChangeArrowheads="1"/>
          </p:cNvSpPr>
          <p:nvPr/>
        </p:nvSpPr>
        <p:spPr bwMode="auto">
          <a:xfrm>
            <a:off x="8458200" y="2209800"/>
            <a:ext cx="361950" cy="457200"/>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b="1">
                <a:solidFill>
                  <a:srgbClr val="0F116A"/>
                </a:solidFill>
                <a:latin typeface="Arial" panose="020B0604020202020204" pitchFamily="34" charset="0"/>
              </a:rPr>
              <a:t>+</a:t>
            </a:r>
            <a:endParaRPr lang="en-US" altLang="en-US" sz="2400">
              <a:solidFill>
                <a:srgbClr val="0F116A"/>
              </a:solidFill>
              <a:latin typeface="Arial" panose="020B0604020202020204" pitchFamily="34" charset="0"/>
            </a:endParaRPr>
          </a:p>
        </p:txBody>
      </p:sp>
      <p:grpSp>
        <p:nvGrpSpPr>
          <p:cNvPr id="379952" name="Group 48"/>
          <p:cNvGrpSpPr>
            <a:grpSpLocks/>
          </p:cNvGrpSpPr>
          <p:nvPr/>
        </p:nvGrpSpPr>
        <p:grpSpPr bwMode="auto">
          <a:xfrm>
            <a:off x="6477000" y="1905000"/>
            <a:ext cx="2058988" cy="1143000"/>
            <a:chOff x="3120" y="1200"/>
            <a:chExt cx="1297" cy="720"/>
          </a:xfrm>
        </p:grpSpPr>
        <p:grpSp>
          <p:nvGrpSpPr>
            <p:cNvPr id="24590" name="Group 34"/>
            <p:cNvGrpSpPr>
              <a:grpSpLocks/>
            </p:cNvGrpSpPr>
            <p:nvPr/>
          </p:nvGrpSpPr>
          <p:grpSpPr bwMode="auto">
            <a:xfrm>
              <a:off x="3600" y="1200"/>
              <a:ext cx="817" cy="720"/>
              <a:chOff x="3792" y="1344"/>
              <a:chExt cx="817" cy="720"/>
            </a:xfrm>
          </p:grpSpPr>
          <p:sp>
            <p:nvSpPr>
              <p:cNvPr id="24592" name="Oval 35"/>
              <p:cNvSpPr>
                <a:spLocks noChangeArrowheads="1"/>
              </p:cNvSpPr>
              <p:nvPr/>
            </p:nvSpPr>
            <p:spPr bwMode="auto">
              <a:xfrm>
                <a:off x="3888" y="1392"/>
                <a:ext cx="624" cy="624"/>
              </a:xfrm>
              <a:prstGeom prst="ellipse">
                <a:avLst/>
              </a:prstGeom>
              <a:solidFill>
                <a:srgbClr val="FF8000"/>
              </a:solidFill>
              <a:ln w="28575">
                <a:solidFill>
                  <a:srgbClr val="FFEA1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b="1">
                    <a:solidFill>
                      <a:srgbClr val="CC0000"/>
                    </a:solidFill>
                    <a:latin typeface="Arial" panose="020B0604020202020204" pitchFamily="34" charset="0"/>
                  </a:rPr>
                  <a:t>P</a:t>
                </a:r>
                <a:endParaRPr lang="en-US" altLang="en-US" sz="2400">
                  <a:solidFill>
                    <a:srgbClr val="CC0000"/>
                  </a:solidFill>
                  <a:latin typeface="Arial" panose="020B0604020202020204" pitchFamily="34" charset="0"/>
                </a:endParaRPr>
              </a:p>
            </p:txBody>
          </p:sp>
          <p:sp>
            <p:nvSpPr>
              <p:cNvPr id="24593" name="Text Box 36"/>
              <p:cNvSpPr txBox="1">
                <a:spLocks noChangeArrowheads="1"/>
              </p:cNvSpPr>
              <p:nvPr/>
            </p:nvSpPr>
            <p:spPr bwMode="auto">
              <a:xfrm>
                <a:off x="4080" y="1344"/>
                <a:ext cx="337" cy="288"/>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b="1">
                    <a:solidFill>
                      <a:srgbClr val="CC0000"/>
                    </a:solidFill>
                    <a:latin typeface="Arial" panose="020B0604020202020204" pitchFamily="34" charset="0"/>
                  </a:rPr>
                  <a:t>O</a:t>
                </a:r>
                <a:r>
                  <a:rPr lang="en-US" altLang="en-US" sz="2400" b="1" baseline="30000">
                    <a:solidFill>
                      <a:srgbClr val="CC0000"/>
                    </a:solidFill>
                    <a:latin typeface="Arial" panose="020B0604020202020204" pitchFamily="34" charset="0"/>
                  </a:rPr>
                  <a:t>–</a:t>
                </a:r>
                <a:endParaRPr lang="en-US" altLang="en-US" sz="2400" b="1">
                  <a:solidFill>
                    <a:srgbClr val="CC0000"/>
                  </a:solidFill>
                  <a:latin typeface="Arial" panose="020B0604020202020204" pitchFamily="34" charset="0"/>
                </a:endParaRPr>
              </a:p>
            </p:txBody>
          </p:sp>
          <p:sp>
            <p:nvSpPr>
              <p:cNvPr id="24594" name="Rectangle 37"/>
              <p:cNvSpPr>
                <a:spLocks noChangeArrowheads="1"/>
              </p:cNvSpPr>
              <p:nvPr/>
            </p:nvSpPr>
            <p:spPr bwMode="auto">
              <a:xfrm>
                <a:off x="4272" y="1560"/>
                <a:ext cx="337" cy="288"/>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b="1">
                    <a:solidFill>
                      <a:srgbClr val="CC0000"/>
                    </a:solidFill>
                    <a:latin typeface="Arial" panose="020B0604020202020204" pitchFamily="34" charset="0"/>
                  </a:rPr>
                  <a:t>O</a:t>
                </a:r>
                <a:r>
                  <a:rPr lang="en-US" altLang="en-US" sz="2400" b="1" baseline="30000">
                    <a:solidFill>
                      <a:srgbClr val="CC0000"/>
                    </a:solidFill>
                    <a:latin typeface="Arial" panose="020B0604020202020204" pitchFamily="34" charset="0"/>
                  </a:rPr>
                  <a:t>–</a:t>
                </a:r>
              </a:p>
            </p:txBody>
          </p:sp>
          <p:sp>
            <p:nvSpPr>
              <p:cNvPr id="24595" name="Rectangle 38"/>
              <p:cNvSpPr>
                <a:spLocks noChangeArrowheads="1"/>
              </p:cNvSpPr>
              <p:nvPr/>
            </p:nvSpPr>
            <p:spPr bwMode="auto">
              <a:xfrm>
                <a:off x="4068" y="1776"/>
                <a:ext cx="265" cy="288"/>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b="1">
                    <a:solidFill>
                      <a:srgbClr val="CC0000"/>
                    </a:solidFill>
                    <a:latin typeface="Arial" panose="020B0604020202020204" pitchFamily="34" charset="0"/>
                  </a:rPr>
                  <a:t>O</a:t>
                </a:r>
                <a:endParaRPr lang="en-US" altLang="en-US" sz="2400" b="1" baseline="30000">
                  <a:solidFill>
                    <a:srgbClr val="CC0000"/>
                  </a:solidFill>
                  <a:latin typeface="Arial" panose="020B0604020202020204" pitchFamily="34" charset="0"/>
                </a:endParaRPr>
              </a:p>
            </p:txBody>
          </p:sp>
          <p:sp>
            <p:nvSpPr>
              <p:cNvPr id="24596" name="Rectangle 39"/>
              <p:cNvSpPr>
                <a:spLocks noChangeArrowheads="1"/>
              </p:cNvSpPr>
              <p:nvPr/>
            </p:nvSpPr>
            <p:spPr bwMode="auto">
              <a:xfrm>
                <a:off x="3792" y="1560"/>
                <a:ext cx="337" cy="288"/>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b="1" baseline="30000">
                    <a:solidFill>
                      <a:srgbClr val="CC0000"/>
                    </a:solidFill>
                    <a:latin typeface="Arial" panose="020B0604020202020204" pitchFamily="34" charset="0"/>
                  </a:rPr>
                  <a:t>–</a:t>
                </a:r>
                <a:r>
                  <a:rPr lang="en-US" altLang="en-US" sz="2400" b="1">
                    <a:solidFill>
                      <a:srgbClr val="CC0000"/>
                    </a:solidFill>
                    <a:latin typeface="Arial" panose="020B0604020202020204" pitchFamily="34" charset="0"/>
                  </a:rPr>
                  <a:t>O</a:t>
                </a:r>
              </a:p>
            </p:txBody>
          </p:sp>
        </p:grpSp>
        <p:sp>
          <p:nvSpPr>
            <p:cNvPr id="24591" name="AutoShape 41"/>
            <p:cNvSpPr>
              <a:spLocks noChangeArrowheads="1"/>
            </p:cNvSpPr>
            <p:nvPr/>
          </p:nvSpPr>
          <p:spPr bwMode="auto">
            <a:xfrm>
              <a:off x="3120" y="1488"/>
              <a:ext cx="432" cy="96"/>
            </a:xfrm>
            <a:prstGeom prst="rightArrow">
              <a:avLst>
                <a:gd name="adj1" fmla="val 50000"/>
                <a:gd name="adj2" fmla="val 112500"/>
              </a:avLst>
            </a:prstGeom>
            <a:solidFill>
              <a:srgbClr val="0F116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2400">
                <a:latin typeface="Arial" panose="020B0604020202020204" pitchFamily="34" charset="0"/>
              </a:endParaRPr>
            </a:p>
          </p:txBody>
        </p:sp>
      </p:grpSp>
      <p:sp>
        <p:nvSpPr>
          <p:cNvPr id="379954" name="Rectangle 50" descr="Rectangle: Click to edit Master text styles&#10;Second level&#10;Third level&#10;Fourth level&#10;Fifth level"/>
          <p:cNvSpPr>
            <a:spLocks noGrp="1" noChangeArrowheads="1"/>
          </p:cNvSpPr>
          <p:nvPr>
            <p:ph type="body" idx="1"/>
          </p:nvPr>
        </p:nvSpPr>
        <p:spPr>
          <a:xfrm>
            <a:off x="2362200" y="3460751"/>
            <a:ext cx="8305800" cy="3236913"/>
          </a:xfrm>
          <a:noFill/>
        </p:spPr>
        <p:txBody>
          <a:bodyPr/>
          <a:lstStyle/>
          <a:p>
            <a:pPr eaLnBrk="1" hangingPunct="1">
              <a:lnSpc>
                <a:spcPct val="90000"/>
              </a:lnSpc>
            </a:pPr>
            <a:r>
              <a:rPr lang="en-US" altLang="en-US" sz="2600"/>
              <a:t>ATP </a:t>
            </a:r>
            <a:r>
              <a:rPr lang="en-US" altLang="en-US" sz="2600">
                <a:sym typeface="Symbol" panose="05050102010706020507" pitchFamily="18" charset="2"/>
              </a:rPr>
              <a:t> </a:t>
            </a:r>
            <a:r>
              <a:rPr lang="en-US" altLang="en-US" sz="2600"/>
              <a:t>ADP </a:t>
            </a:r>
            <a:r>
              <a:rPr lang="en-US" altLang="en-US" sz="2400"/>
              <a:t>(larger molecule is more unstable)</a:t>
            </a:r>
            <a:endParaRPr lang="en-US" altLang="en-US" sz="2600"/>
          </a:p>
          <a:p>
            <a:pPr lvl="1" eaLnBrk="1" hangingPunct="1">
              <a:lnSpc>
                <a:spcPct val="90000"/>
              </a:lnSpc>
            </a:pPr>
            <a:r>
              <a:rPr lang="en-US" altLang="en-US"/>
              <a:t>releases energy when bonds are formed</a:t>
            </a:r>
          </a:p>
          <a:p>
            <a:pPr marL="1085850" lvl="2"/>
            <a:r>
              <a:rPr lang="en-US" altLang="en-US"/>
              <a:t>∆G = -7.3 kcal/mole (free energy)</a:t>
            </a:r>
          </a:p>
          <a:p>
            <a:pPr lvl="1" eaLnBrk="1" hangingPunct="1">
              <a:lnSpc>
                <a:spcPct val="90000"/>
              </a:lnSpc>
            </a:pPr>
            <a:r>
              <a:rPr lang="en-US" altLang="en-US"/>
              <a:t>can fuel other reactions</a:t>
            </a:r>
          </a:p>
          <a:p>
            <a:pPr eaLnBrk="1" hangingPunct="1">
              <a:lnSpc>
                <a:spcPct val="90000"/>
              </a:lnSpc>
            </a:pPr>
            <a:r>
              <a:rPr lang="en-US" altLang="en-US" sz="2600"/>
              <a:t>Phosphorylation</a:t>
            </a:r>
          </a:p>
          <a:p>
            <a:pPr lvl="1" eaLnBrk="1" hangingPunct="1">
              <a:lnSpc>
                <a:spcPct val="90000"/>
              </a:lnSpc>
            </a:pPr>
            <a:r>
              <a:rPr lang="en-US" altLang="en-US"/>
              <a:t>released P</a:t>
            </a:r>
            <a:r>
              <a:rPr lang="en-US" altLang="en-US" baseline="-25000"/>
              <a:t>i</a:t>
            </a:r>
            <a:r>
              <a:rPr lang="en-US" altLang="en-US"/>
              <a:t> can transfer to other molecules</a:t>
            </a:r>
          </a:p>
          <a:p>
            <a:pPr marL="1085850" lvl="2"/>
            <a:r>
              <a:rPr lang="en-US" altLang="en-US"/>
              <a:t>destabilizing the other molecules</a:t>
            </a:r>
          </a:p>
          <a:p>
            <a:pPr lvl="1" eaLnBrk="1" hangingPunct="1">
              <a:lnSpc>
                <a:spcPct val="90000"/>
              </a:lnSpc>
            </a:pPr>
            <a:r>
              <a:rPr lang="en-US" altLang="en-US"/>
              <a:t>enzyme that phosphorylates = </a:t>
            </a:r>
            <a:r>
              <a:rPr lang="en-US" altLang="en-US" u="sng">
                <a:solidFill>
                  <a:srgbClr val="CC0000"/>
                </a:solidFill>
              </a:rPr>
              <a:t>kinase</a:t>
            </a:r>
            <a:endParaRPr lang="en-US" altLang="en-US"/>
          </a:p>
        </p:txBody>
      </p:sp>
      <p:sp>
        <p:nvSpPr>
          <p:cNvPr id="379956" name="Rectangle 52"/>
          <p:cNvSpPr>
            <a:spLocks noChangeArrowheads="1"/>
          </p:cNvSpPr>
          <p:nvPr/>
        </p:nvSpPr>
        <p:spPr bwMode="auto">
          <a:xfrm>
            <a:off x="2498726" y="2646363"/>
            <a:ext cx="881063" cy="488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12700" dist="35921" dir="2700000" algn="ctr" rotWithShape="0">
                    <a:srgbClr val="808080"/>
                  </a:outerShdw>
                </a:effectLst>
              </a14:hiddenEffects>
            </a:ext>
          </a:extLst>
        </p:spPr>
        <p:txBody>
          <a:bodyPr wrap="none" anchor="ctr">
            <a:spAutoFit/>
          </a:bodyPr>
          <a:lstStyle/>
          <a:p>
            <a:pPr eaLnBrk="1" hangingPunct="1">
              <a:defRPr/>
            </a:pPr>
            <a:r>
              <a:rPr lang="en-US" sz="2600" b="1">
                <a:solidFill>
                  <a:srgbClr val="FF6404"/>
                </a:solidFill>
                <a:latin typeface="Arial" charset="0"/>
                <a:ea typeface="MS PGothic" panose="020B0600070205080204" pitchFamily="34" charset="-128"/>
              </a:rPr>
              <a:t>ADP</a:t>
            </a:r>
            <a:endParaRPr lang="en-US" sz="2600" b="1">
              <a:solidFill>
                <a:srgbClr val="FF6404"/>
              </a:solidFill>
              <a:effectLst>
                <a:outerShdw blurRad="38100" dist="38100" dir="2700000" algn="tl">
                  <a:srgbClr val="C0C0C0"/>
                </a:outerShdw>
              </a:effectLst>
              <a:latin typeface="Arial" charset="0"/>
              <a:ea typeface="MS PGothic" panose="020B0600070205080204" pitchFamily="34" charset="-128"/>
            </a:endParaRPr>
          </a:p>
        </p:txBody>
      </p:sp>
      <p:sp>
        <p:nvSpPr>
          <p:cNvPr id="379957" name="Rectangle 53"/>
          <p:cNvSpPr>
            <a:spLocks noChangeArrowheads="1"/>
          </p:cNvSpPr>
          <p:nvPr/>
        </p:nvSpPr>
        <p:spPr bwMode="auto">
          <a:xfrm>
            <a:off x="2498725" y="2646363"/>
            <a:ext cx="844550" cy="488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12700" dist="35921" dir="2700000" algn="ctr" rotWithShape="0">
                    <a:srgbClr val="808080"/>
                  </a:outerShdw>
                </a:effectLst>
              </a14:hiddenEffects>
            </a:ext>
          </a:extLst>
        </p:spPr>
        <p:txBody>
          <a:bodyPr wrap="none" anchor="ctr">
            <a:spAutoFit/>
          </a:bodyPr>
          <a:lstStyle/>
          <a:p>
            <a:pPr eaLnBrk="1" hangingPunct="1">
              <a:defRPr/>
            </a:pPr>
            <a:r>
              <a:rPr lang="en-US" sz="2600" b="1">
                <a:solidFill>
                  <a:srgbClr val="CC0000"/>
                </a:solidFill>
                <a:latin typeface="Arial" charset="0"/>
                <a:ea typeface="MS PGothic" panose="020B0600070205080204" pitchFamily="34" charset="-128"/>
              </a:rPr>
              <a:t>ATP</a:t>
            </a:r>
            <a:endParaRPr lang="en-US" sz="2600" b="1">
              <a:solidFill>
                <a:srgbClr val="FF6404"/>
              </a:solidFill>
              <a:effectLst>
                <a:outerShdw blurRad="38100" dist="38100" dir="2700000" algn="tl">
                  <a:srgbClr val="C0C0C0"/>
                </a:outerShdw>
              </a:effectLst>
              <a:latin typeface="Arial" charset="0"/>
              <a:ea typeface="MS PGothic" panose="020B0600070205080204" pitchFamily="34" charset="-128"/>
            </a:endParaRPr>
          </a:p>
        </p:txBody>
      </p:sp>
    </p:spTree>
    <p:extLst>
      <p:ext uri="{BB962C8B-B14F-4D97-AF65-F5344CB8AC3E}">
        <p14:creationId xmlns:p14="http://schemas.microsoft.com/office/powerpoint/2010/main" val="28848712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xit" presetSubtype="2" fill="hold" nodeType="clickEffect">
                                  <p:stCondLst>
                                    <p:cond delay="0"/>
                                  </p:stCondLst>
                                  <p:childTnLst>
                                    <p:animEffect transition="out" filter="slide(fromRight)">
                                      <p:cBhvr>
                                        <p:cTn id="6" dur="500"/>
                                        <p:tgtEl>
                                          <p:spTgt spid="379928"/>
                                        </p:tgtEl>
                                      </p:cBhvr>
                                    </p:animEffect>
                                    <p:set>
                                      <p:cBhvr>
                                        <p:cTn id="7" dur="1" fill="hold">
                                          <p:stCondLst>
                                            <p:cond delay="499"/>
                                          </p:stCondLst>
                                        </p:cTn>
                                        <p:tgtEl>
                                          <p:spTgt spid="379928"/>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Laser"/>
                                        </p:tgtEl>
                                      </p:cMediaNode>
                                    </p:audio>
                                  </p:subTnLst>
                                </p:cTn>
                              </p:par>
                              <p:par>
                                <p:cTn id="8" presetID="12" presetClass="entr" presetSubtype="8" fill="hold" nodeType="withEffect">
                                  <p:stCondLst>
                                    <p:cond delay="0"/>
                                  </p:stCondLst>
                                  <p:childTnLst>
                                    <p:set>
                                      <p:cBhvr>
                                        <p:cTn id="9" dur="1" fill="hold">
                                          <p:stCondLst>
                                            <p:cond delay="0"/>
                                          </p:stCondLst>
                                        </p:cTn>
                                        <p:tgtEl>
                                          <p:spTgt spid="379952"/>
                                        </p:tgtEl>
                                        <p:attrNameLst>
                                          <p:attrName>style.visibility</p:attrName>
                                        </p:attrNameLst>
                                      </p:cBhvr>
                                      <p:to>
                                        <p:strVal val="visible"/>
                                      </p:to>
                                    </p:set>
                                    <p:animEffect transition="in" filter="slide(fromLeft)">
                                      <p:cBhvr>
                                        <p:cTn id="10" dur="500"/>
                                        <p:tgtEl>
                                          <p:spTgt spid="379952"/>
                                        </p:tgtEl>
                                      </p:cBhvr>
                                    </p:animEffect>
                                  </p:childTnLst>
                                  <p:subTnLst>
                                    <p:audio>
                                      <p:cMediaNode>
                                        <p:cTn display="0" masterRel="sameClick">
                                          <p:stCondLst>
                                            <p:cond evt="begin" delay="0">
                                              <p:tn val="8"/>
                                            </p:cond>
                                          </p:stCondLst>
                                          <p:endCondLst>
                                            <p:cond evt="onStopAudio" delay="0">
                                              <p:tgtEl>
                                                <p:sldTgt/>
                                              </p:tgtEl>
                                            </p:cond>
                                          </p:endCondLst>
                                        </p:cTn>
                                        <p:tgtEl>
                                          <p:sndTgt r:embed="rId3" name="Laser"/>
                                        </p:tgtEl>
                                      </p:cMediaNode>
                                    </p:audio>
                                  </p:subTnLst>
                                </p:cTn>
                              </p:par>
                              <p:par>
                                <p:cTn id="11" presetID="22" presetClass="exit" presetSubtype="2" fill="hold" grpId="0" nodeType="withEffect">
                                  <p:stCondLst>
                                    <p:cond delay="0"/>
                                  </p:stCondLst>
                                  <p:childTnLst>
                                    <p:animEffect transition="out" filter="wipe(right)">
                                      <p:cBhvr>
                                        <p:cTn id="12" dur="500"/>
                                        <p:tgtEl>
                                          <p:spTgt spid="379957">
                                            <p:txEl>
                                              <p:pRg st="0" end="0"/>
                                            </p:txEl>
                                          </p:spTgt>
                                        </p:tgtEl>
                                      </p:cBhvr>
                                    </p:animEffect>
                                    <p:set>
                                      <p:cBhvr>
                                        <p:cTn id="13" dur="1" fill="hold">
                                          <p:stCondLst>
                                            <p:cond delay="499"/>
                                          </p:stCondLst>
                                        </p:cTn>
                                        <p:tgtEl>
                                          <p:spTgt spid="379957">
                                            <p:txEl>
                                              <p:pRg st="0" end="0"/>
                                            </p:txEl>
                                          </p:spTgt>
                                        </p:tgtEl>
                                        <p:attrNameLst>
                                          <p:attrName>style.visibility</p:attrName>
                                        </p:attrNameLst>
                                      </p:cBhvr>
                                      <p:to>
                                        <p:strVal val="hidden"/>
                                      </p:to>
                                    </p:set>
                                  </p:childTnLst>
                                </p:cTn>
                              </p:par>
                              <p:par>
                                <p:cTn id="14" presetID="22" presetClass="entr" presetSubtype="2" fill="hold" grpId="0" nodeType="withEffect">
                                  <p:stCondLst>
                                    <p:cond delay="0"/>
                                  </p:stCondLst>
                                  <p:childTnLst>
                                    <p:set>
                                      <p:cBhvr>
                                        <p:cTn id="15" dur="1" fill="hold">
                                          <p:stCondLst>
                                            <p:cond delay="0"/>
                                          </p:stCondLst>
                                        </p:cTn>
                                        <p:tgtEl>
                                          <p:spTgt spid="379956">
                                            <p:txEl>
                                              <p:pRg st="0" end="0"/>
                                            </p:txEl>
                                          </p:spTgt>
                                        </p:tgtEl>
                                        <p:attrNameLst>
                                          <p:attrName>style.visibility</p:attrName>
                                        </p:attrNameLst>
                                      </p:cBhvr>
                                      <p:to>
                                        <p:strVal val="visible"/>
                                      </p:to>
                                    </p:set>
                                    <p:animEffect transition="in" filter="wipe(right)">
                                      <p:cBhvr>
                                        <p:cTn id="16" dur="500"/>
                                        <p:tgtEl>
                                          <p:spTgt spid="379956">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79944">
                                            <p:txEl>
                                              <p:pRg st="0" end="0"/>
                                            </p:txEl>
                                          </p:spTgt>
                                        </p:tgtEl>
                                        <p:attrNameLst>
                                          <p:attrName>style.visibility</p:attrName>
                                        </p:attrNameLst>
                                      </p:cBhvr>
                                      <p:to>
                                        <p:strVal val="visible"/>
                                      </p:to>
                                    </p:set>
                                    <p:animEffect transition="in" filter="wipe(left)">
                                      <p:cBhvr>
                                        <p:cTn id="21" dur="500"/>
                                        <p:tgtEl>
                                          <p:spTgt spid="379944">
                                            <p:txEl>
                                              <p:pRg st="0" end="0"/>
                                            </p:txEl>
                                          </p:spTgt>
                                        </p:tgtEl>
                                      </p:cBhvr>
                                    </p:animEffect>
                                  </p:childTnLst>
                                </p:cTn>
                              </p:par>
                            </p:childTnLst>
                          </p:cTn>
                        </p:par>
                        <p:par>
                          <p:cTn id="22" fill="hold" nodeType="afterGroup">
                            <p:stCondLst>
                              <p:cond delay="500"/>
                            </p:stCondLst>
                            <p:childTnLst>
                              <p:par>
                                <p:cTn id="23" presetID="6" presetClass="entr" presetSubtype="32" fill="hold" grpId="0" nodeType="afterEffect">
                                  <p:stCondLst>
                                    <p:cond delay="0"/>
                                  </p:stCondLst>
                                  <p:childTnLst>
                                    <p:set>
                                      <p:cBhvr>
                                        <p:cTn id="24" dur="1" fill="hold">
                                          <p:stCondLst>
                                            <p:cond delay="0"/>
                                          </p:stCondLst>
                                        </p:cTn>
                                        <p:tgtEl>
                                          <p:spTgt spid="379937"/>
                                        </p:tgtEl>
                                        <p:attrNameLst>
                                          <p:attrName>style.visibility</p:attrName>
                                        </p:attrNameLst>
                                      </p:cBhvr>
                                      <p:to>
                                        <p:strVal val="visible"/>
                                      </p:to>
                                    </p:set>
                                    <p:animEffect transition="in" filter="circle(out)">
                                      <p:cBhvr>
                                        <p:cTn id="25" dur="500"/>
                                        <p:tgtEl>
                                          <p:spTgt spid="379937"/>
                                        </p:tgtEl>
                                      </p:cBhvr>
                                    </p:animEffect>
                                  </p:childTnLst>
                                  <p:subTnLst>
                                    <p:audio>
                                      <p:cMediaNode>
                                        <p:cTn display="0" masterRel="sameClick">
                                          <p:stCondLst>
                                            <p:cond evt="begin" delay="0">
                                              <p:tn val="23"/>
                                            </p:cond>
                                          </p:stCondLst>
                                          <p:endCondLst>
                                            <p:cond evt="onStopAudio" delay="0">
                                              <p:tgtEl>
                                                <p:sldTgt/>
                                              </p:tgtEl>
                                            </p:cond>
                                          </p:endCondLst>
                                        </p:cTn>
                                        <p:tgtEl>
                                          <p:sndTgt r:embed="rId4" name="Explosio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37" grpId="0" uiExpand="1" animBg="1" autoUpdateAnimBg="0"/>
      <p:bldP spid="379944" grpId="0" uiExpand="1" build="p" autoUpdateAnimBg="0"/>
      <p:bldP spid="379956" grpId="0" uiExpand="1" build="allAtOnce" autoUpdateAnimBg="0"/>
      <p:bldP spid="379957" grpId="0" uiExpand="1"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5250" y="4692650"/>
            <a:ext cx="2819400" cy="2012950"/>
          </a:xfrm>
          <a:prstGeom prst="rect">
            <a:avLst/>
          </a:prstGeom>
          <a:noFill/>
          <a:ln>
            <a:noFill/>
          </a:ln>
          <a:effectLst>
            <a:outerShdw dist="35921" dir="2700000" algn="ctr" rotWithShape="0">
              <a:srgbClr val="808080">
                <a:alpha val="75000"/>
              </a:srgbClr>
            </a:outerShdw>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627" name="Rectangle 2"/>
          <p:cNvSpPr>
            <a:spLocks noGrp="1" noChangeArrowheads="1"/>
          </p:cNvSpPr>
          <p:nvPr>
            <p:ph type="title"/>
          </p:nvPr>
        </p:nvSpPr>
        <p:spPr/>
        <p:txBody>
          <a:bodyPr/>
          <a:lstStyle/>
          <a:p>
            <a:pPr eaLnBrk="1" hangingPunct="1"/>
            <a:r>
              <a:rPr lang="en-US" altLang="en-US" smtClean="0"/>
              <a:t>ATP / ADP cycle</a:t>
            </a:r>
          </a:p>
        </p:txBody>
      </p:sp>
      <p:pic>
        <p:nvPicPr>
          <p:cNvPr id="26628" name="Picture 8"/>
          <p:cNvPicPr>
            <a:picLocks noChangeAspect="1" noChangeArrowheads="1"/>
          </p:cNvPicPr>
          <p:nvPr/>
        </p:nvPicPr>
        <p:blipFill>
          <a:blip r:embed="rId4">
            <a:extLst>
              <a:ext uri="{28A0092B-C50C-407E-A947-70E740481C1C}">
                <a14:useLocalDpi xmlns:a14="http://schemas.microsoft.com/office/drawing/2010/main" val="0"/>
              </a:ext>
            </a:extLst>
          </a:blip>
          <a:srcRect l="1335" r="2670" b="2003"/>
          <a:stretch>
            <a:fillRect/>
          </a:stretch>
        </p:blipFill>
        <p:spPr bwMode="auto">
          <a:xfrm>
            <a:off x="4935539" y="1295401"/>
            <a:ext cx="5335587" cy="2468563"/>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9"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8525" y="4648200"/>
            <a:ext cx="1646238" cy="2057400"/>
          </a:xfrm>
          <a:prstGeom prst="rect">
            <a:avLst/>
          </a:prstGeom>
          <a:noFill/>
          <a:ln>
            <a:noFill/>
          </a:ln>
          <a:effectLst>
            <a:outerShdw dist="35921" dir="2700000" algn="ctr" rotWithShape="0">
              <a:srgbClr val="808080">
                <a:alpha val="75000"/>
              </a:srgbClr>
            </a:outerShdw>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30"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56726" y="4648200"/>
            <a:ext cx="1235075" cy="2057400"/>
          </a:xfrm>
          <a:prstGeom prst="rect">
            <a:avLst/>
          </a:prstGeom>
          <a:noFill/>
          <a:ln>
            <a:noFill/>
          </a:ln>
          <a:effectLst>
            <a:outerShdw dist="35921" dir="2700000" algn="ctr" rotWithShape="0">
              <a:srgbClr val="808080">
                <a:alpha val="75000"/>
              </a:srgbClr>
            </a:outerShdw>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1969" name="Rectangle 17"/>
          <p:cNvSpPr>
            <a:spLocks noChangeArrowheads="1"/>
          </p:cNvSpPr>
          <p:nvPr/>
        </p:nvSpPr>
        <p:spPr bwMode="auto">
          <a:xfrm>
            <a:off x="1712914" y="1293814"/>
            <a:ext cx="3240087" cy="33242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38138" indent="-223838">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684213" indent="-231775">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3000" b="1" u="sng">
                <a:solidFill>
                  <a:srgbClr val="CC0000"/>
                </a:solidFill>
                <a:latin typeface="Arial" panose="020B0604020202020204" pitchFamily="34" charset="0"/>
              </a:rPr>
              <a:t>Can’t store ATP</a:t>
            </a:r>
            <a:endParaRPr lang="en-US" altLang="en-US" sz="2000" b="1">
              <a:solidFill>
                <a:srgbClr val="0F116A"/>
              </a:solidFill>
              <a:latin typeface="Arial" panose="020B0604020202020204" pitchFamily="34" charset="0"/>
            </a:endParaRPr>
          </a:p>
          <a:p>
            <a:pPr lvl="1" eaLnBrk="1" hangingPunct="1">
              <a:spcBef>
                <a:spcPct val="0"/>
              </a:spcBef>
              <a:buFont typeface="Wingdings" panose="05000000000000000000" pitchFamily="2" charset="2"/>
              <a:buChar char="§"/>
            </a:pPr>
            <a:r>
              <a:rPr lang="en-US" altLang="en-US" sz="2400" b="1">
                <a:latin typeface="Arial" panose="020B0604020202020204" pitchFamily="34" charset="0"/>
              </a:rPr>
              <a:t>too reactive</a:t>
            </a:r>
          </a:p>
          <a:p>
            <a:pPr lvl="1" eaLnBrk="1" hangingPunct="1">
              <a:spcBef>
                <a:spcPct val="0"/>
              </a:spcBef>
              <a:buFont typeface="Wingdings" panose="05000000000000000000" pitchFamily="2" charset="2"/>
              <a:buChar char="§"/>
            </a:pPr>
            <a:r>
              <a:rPr lang="en-US" altLang="en-US" sz="2400" b="1">
                <a:latin typeface="Arial" panose="020B0604020202020204" pitchFamily="34" charset="0"/>
              </a:rPr>
              <a:t>transfers P</a:t>
            </a:r>
            <a:r>
              <a:rPr lang="en-US" altLang="en-US" sz="2400" b="1" baseline="-25000">
                <a:latin typeface="Arial" panose="020B0604020202020204" pitchFamily="34" charset="0"/>
              </a:rPr>
              <a:t>i</a:t>
            </a:r>
            <a:r>
              <a:rPr lang="en-US" altLang="en-US" sz="2400" b="1">
                <a:latin typeface="Arial" panose="020B0604020202020204" pitchFamily="34" charset="0"/>
              </a:rPr>
              <a:t> too easily</a:t>
            </a:r>
          </a:p>
          <a:p>
            <a:pPr lvl="1" eaLnBrk="1" hangingPunct="1">
              <a:spcBef>
                <a:spcPct val="0"/>
              </a:spcBef>
              <a:buFont typeface="Wingdings" panose="05000000000000000000" pitchFamily="2" charset="2"/>
              <a:buChar char="§"/>
            </a:pPr>
            <a:r>
              <a:rPr lang="en-US" altLang="en-US" sz="2400" b="1">
                <a:latin typeface="Arial" panose="020B0604020202020204" pitchFamily="34" charset="0"/>
              </a:rPr>
              <a:t>only short term energy storage</a:t>
            </a:r>
          </a:p>
          <a:p>
            <a:pPr lvl="2" eaLnBrk="1" hangingPunct="1">
              <a:spcBef>
                <a:spcPct val="0"/>
              </a:spcBef>
              <a:buClr>
                <a:schemeClr val="hlink"/>
              </a:buClr>
              <a:buFont typeface="Wingdings" panose="05000000000000000000" pitchFamily="2" charset="2"/>
              <a:buChar char="§"/>
            </a:pPr>
            <a:r>
              <a:rPr lang="en-US" altLang="en-US" sz="2000" b="1">
                <a:latin typeface="Arial" panose="020B0604020202020204" pitchFamily="34" charset="0"/>
              </a:rPr>
              <a:t>carbohydrates &amp; fats are long term energy storage</a:t>
            </a:r>
            <a:endParaRPr lang="en-US" altLang="en-US" sz="1800" b="1">
              <a:latin typeface="Arial" panose="020B0604020202020204" pitchFamily="34" charset="0"/>
            </a:endParaRPr>
          </a:p>
        </p:txBody>
      </p:sp>
      <p:sp>
        <p:nvSpPr>
          <p:cNvPr id="381976" name="AutoShape 24"/>
          <p:cNvSpPr>
            <a:spLocks noChangeArrowheads="1"/>
          </p:cNvSpPr>
          <p:nvPr/>
        </p:nvSpPr>
        <p:spPr bwMode="auto">
          <a:xfrm>
            <a:off x="6970713" y="1296989"/>
            <a:ext cx="1300162" cy="852487"/>
          </a:xfrm>
          <a:prstGeom prst="irregularSeal1">
            <a:avLst/>
          </a:prstGeom>
          <a:solidFill>
            <a:srgbClr val="CC0000"/>
          </a:solidFill>
          <a:ln w="57150">
            <a:solidFill>
              <a:srgbClr val="FF640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b="1">
                <a:solidFill>
                  <a:srgbClr val="FFEA18"/>
                </a:solidFill>
                <a:latin typeface="Arial" panose="020B0604020202020204" pitchFamily="34" charset="0"/>
              </a:rPr>
              <a:t>ATP</a:t>
            </a:r>
            <a:endParaRPr lang="en-US" altLang="en-US" sz="4400" b="1">
              <a:solidFill>
                <a:schemeClr val="tx2"/>
              </a:solidFill>
              <a:latin typeface="Arial" panose="020B0604020202020204" pitchFamily="34" charset="0"/>
            </a:endParaRPr>
          </a:p>
        </p:txBody>
      </p:sp>
      <p:sp>
        <p:nvSpPr>
          <p:cNvPr id="381979" name="AutoShape 27"/>
          <p:cNvSpPr>
            <a:spLocks noChangeArrowheads="1"/>
          </p:cNvSpPr>
          <p:nvPr/>
        </p:nvSpPr>
        <p:spPr bwMode="auto">
          <a:xfrm>
            <a:off x="7035800" y="3170238"/>
            <a:ext cx="1022350" cy="514350"/>
          </a:xfrm>
          <a:prstGeom prst="star24">
            <a:avLst>
              <a:gd name="adj" fmla="val 37500"/>
            </a:avLst>
          </a:prstGeom>
          <a:solidFill>
            <a:srgbClr val="FF6404"/>
          </a:solidFill>
          <a:ln w="57150">
            <a:solidFill>
              <a:srgbClr val="FF640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b="1">
                <a:solidFill>
                  <a:srgbClr val="FFEA18"/>
                </a:solidFill>
                <a:latin typeface="Arial" panose="020B0604020202020204" pitchFamily="34" charset="0"/>
              </a:rPr>
              <a:t>ADP</a:t>
            </a:r>
            <a:endParaRPr lang="en-US" altLang="en-US" sz="4400" b="1">
              <a:solidFill>
                <a:schemeClr val="tx2"/>
              </a:solidFill>
              <a:latin typeface="Arial" panose="020B0604020202020204" pitchFamily="34" charset="0"/>
            </a:endParaRPr>
          </a:p>
        </p:txBody>
      </p:sp>
      <p:grpSp>
        <p:nvGrpSpPr>
          <p:cNvPr id="381995" name="Group 43"/>
          <p:cNvGrpSpPr>
            <a:grpSpLocks/>
          </p:cNvGrpSpPr>
          <p:nvPr/>
        </p:nvGrpSpPr>
        <p:grpSpPr bwMode="auto">
          <a:xfrm>
            <a:off x="8061325" y="3243263"/>
            <a:ext cx="673100" cy="457200"/>
            <a:chOff x="4070" y="2061"/>
            <a:chExt cx="424" cy="288"/>
          </a:xfrm>
        </p:grpSpPr>
        <p:sp>
          <p:nvSpPr>
            <p:cNvPr id="26640" name="Oval 40"/>
            <p:cNvSpPr>
              <a:spLocks noChangeArrowheads="1"/>
            </p:cNvSpPr>
            <p:nvPr/>
          </p:nvSpPr>
          <p:spPr bwMode="auto">
            <a:xfrm>
              <a:off x="4243" y="2080"/>
              <a:ext cx="251" cy="251"/>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b="1">
                  <a:solidFill>
                    <a:srgbClr val="FFEA18"/>
                  </a:solidFill>
                  <a:latin typeface="Arial" panose="020B0604020202020204" pitchFamily="34" charset="0"/>
                </a:rPr>
                <a:t>P</a:t>
              </a:r>
              <a:endParaRPr lang="en-US" altLang="en-US" sz="1600" b="1">
                <a:solidFill>
                  <a:srgbClr val="0F116A"/>
                </a:solidFill>
                <a:latin typeface="Arial" panose="020B0604020202020204" pitchFamily="34" charset="0"/>
              </a:endParaRPr>
            </a:p>
          </p:txBody>
        </p:sp>
        <p:sp>
          <p:nvSpPr>
            <p:cNvPr id="26641" name="Rectangle 42"/>
            <p:cNvSpPr>
              <a:spLocks noChangeArrowheads="1"/>
            </p:cNvSpPr>
            <p:nvPr/>
          </p:nvSpPr>
          <p:spPr bwMode="auto">
            <a:xfrm>
              <a:off x="4070" y="2061"/>
              <a:ext cx="228" cy="288"/>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b="1">
                  <a:solidFill>
                    <a:srgbClr val="0F116A"/>
                  </a:solidFill>
                  <a:latin typeface="Arial" panose="020B0604020202020204" pitchFamily="34" charset="0"/>
                </a:rPr>
                <a:t>+</a:t>
              </a:r>
            </a:p>
          </p:txBody>
        </p:sp>
      </p:grpSp>
      <p:sp>
        <p:nvSpPr>
          <p:cNvPr id="381996" name="Rectangle 44"/>
          <p:cNvSpPr>
            <a:spLocks noChangeArrowheads="1"/>
          </p:cNvSpPr>
          <p:nvPr/>
        </p:nvSpPr>
        <p:spPr bwMode="auto">
          <a:xfrm>
            <a:off x="8535988" y="2114551"/>
            <a:ext cx="1765300" cy="396875"/>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b="1">
                <a:solidFill>
                  <a:srgbClr val="000000"/>
                </a:solidFill>
                <a:latin typeface="Arial" panose="020B0604020202020204" pitchFamily="34" charset="0"/>
              </a:rPr>
              <a:t>7.3 kcal/mole</a:t>
            </a:r>
          </a:p>
        </p:txBody>
      </p:sp>
      <p:sp>
        <p:nvSpPr>
          <p:cNvPr id="381999" name="Rectangle 47"/>
          <p:cNvSpPr>
            <a:spLocks noChangeArrowheads="1"/>
          </p:cNvSpPr>
          <p:nvPr/>
        </p:nvSpPr>
        <p:spPr bwMode="auto">
          <a:xfrm>
            <a:off x="4954588" y="3848100"/>
            <a:ext cx="5334000" cy="762000"/>
          </a:xfrm>
          <a:prstGeom prst="rect">
            <a:avLst/>
          </a:prstGeom>
          <a:solidFill>
            <a:srgbClr val="FFCC1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200" b="1">
                <a:solidFill>
                  <a:srgbClr val="0F116A"/>
                </a:solidFill>
                <a:latin typeface="Arial" panose="020B0604020202020204" pitchFamily="34" charset="0"/>
              </a:rPr>
              <a:t>A working muscle recycles over </a:t>
            </a:r>
            <a:br>
              <a:rPr lang="en-US" altLang="en-US" sz="2200" b="1">
                <a:solidFill>
                  <a:srgbClr val="0F116A"/>
                </a:solidFill>
                <a:latin typeface="Arial" panose="020B0604020202020204" pitchFamily="34" charset="0"/>
              </a:rPr>
            </a:br>
            <a:r>
              <a:rPr lang="en-US" altLang="en-US" sz="2200" b="1">
                <a:solidFill>
                  <a:srgbClr val="0F116A"/>
                </a:solidFill>
                <a:latin typeface="Arial" panose="020B0604020202020204" pitchFamily="34" charset="0"/>
              </a:rPr>
              <a:t>10 million ATPs per second</a:t>
            </a:r>
          </a:p>
        </p:txBody>
      </p:sp>
      <p:sp>
        <p:nvSpPr>
          <p:cNvPr id="382006" name="Rectangle 54"/>
          <p:cNvSpPr>
            <a:spLocks noChangeArrowheads="1"/>
          </p:cNvSpPr>
          <p:nvPr/>
        </p:nvSpPr>
        <p:spPr bwMode="auto">
          <a:xfrm>
            <a:off x="5176838" y="2114551"/>
            <a:ext cx="1497012" cy="396875"/>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b="1">
                <a:solidFill>
                  <a:srgbClr val="000000"/>
                </a:solidFill>
                <a:latin typeface="Arial" panose="020B0604020202020204" pitchFamily="34" charset="0"/>
              </a:rPr>
              <a:t>respiration</a:t>
            </a:r>
          </a:p>
        </p:txBody>
      </p:sp>
    </p:spTree>
    <p:extLst>
      <p:ext uri="{BB962C8B-B14F-4D97-AF65-F5344CB8AC3E}">
        <p14:creationId xmlns:p14="http://schemas.microsoft.com/office/powerpoint/2010/main" val="13371890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1828800" y="457200"/>
            <a:ext cx="8534400" cy="5867400"/>
          </a:xfrm>
        </p:spPr>
        <p:txBody>
          <a:bodyPr/>
          <a:lstStyle/>
          <a:p>
            <a:pPr eaLnBrk="1" hangingPunct="1"/>
            <a:r>
              <a:rPr lang="en-US" altLang="en-US" b="1">
                <a:solidFill>
                  <a:srgbClr val="FF0000"/>
                </a:solidFill>
                <a:ea typeface="ＭＳ Ｐゴシック" panose="020B0600070205080204" pitchFamily="34" charset="-128"/>
              </a:rPr>
              <a:t>ATP</a:t>
            </a:r>
            <a:r>
              <a:rPr lang="en-US" altLang="en-US">
                <a:ea typeface="ＭＳ Ｐゴシック" panose="020B0600070205080204" pitchFamily="34" charset="-128"/>
              </a:rPr>
              <a:t> (</a:t>
            </a:r>
            <a:r>
              <a:rPr lang="en-US" altLang="en-US" b="1">
                <a:solidFill>
                  <a:srgbClr val="0070C0"/>
                </a:solidFill>
                <a:ea typeface="ＭＳ Ｐゴシック" panose="020B0600070205080204" pitchFamily="34" charset="-128"/>
              </a:rPr>
              <a:t>adenosine triphosphate</a:t>
            </a:r>
            <a:r>
              <a:rPr lang="en-US" altLang="en-US">
                <a:ea typeface="ＭＳ Ｐゴシック" panose="020B0600070205080204" pitchFamily="34" charset="-128"/>
              </a:rPr>
              <a:t>) is the cell’</a:t>
            </a:r>
            <a:r>
              <a:rPr lang="en-US" altLang="ja-JP">
                <a:ea typeface="ＭＳ Ｐゴシック" panose="020B0600070205080204" pitchFamily="34" charset="-128"/>
              </a:rPr>
              <a:t>s main energy source in energy coupling</a:t>
            </a:r>
          </a:p>
          <a:p>
            <a:pPr eaLnBrk="1" hangingPunct="1"/>
            <a:r>
              <a:rPr lang="en-US" altLang="en-US">
                <a:ea typeface="ＭＳ Ｐゴシック" panose="020B0600070205080204" pitchFamily="34" charset="-128"/>
              </a:rPr>
              <a:t>ATP = adenine + ribose + 3 phosphates</a:t>
            </a:r>
            <a:endParaRPr lang="en-US" altLang="en-US" smtClean="0">
              <a:ea typeface="ＭＳ Ｐゴシック" panose="020B0600070205080204" pitchFamily="34" charset="-128"/>
            </a:endParaRPr>
          </a:p>
        </p:txBody>
      </p:sp>
      <p:pic>
        <p:nvPicPr>
          <p:cNvPr id="19460" name="Picture 7" descr="08_08aATPStructHydrolys-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387600"/>
            <a:ext cx="7367588"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74098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1" name="Rectangle 3"/>
          <p:cNvSpPr>
            <a:spLocks noGrp="1" noChangeArrowheads="1"/>
          </p:cNvSpPr>
          <p:nvPr>
            <p:ph type="body" idx="1"/>
          </p:nvPr>
        </p:nvSpPr>
        <p:spPr>
          <a:xfrm>
            <a:off x="160420" y="192506"/>
            <a:ext cx="12031579" cy="4191000"/>
          </a:xfrm>
        </p:spPr>
        <p:txBody>
          <a:bodyPr>
            <a:noAutofit/>
          </a:bodyPr>
          <a:lstStyle/>
          <a:p>
            <a:pPr marL="274320" indent="-274320">
              <a:buFont typeface="Wingdings"/>
              <a:buChar char=""/>
              <a:defRPr/>
            </a:pPr>
            <a:r>
              <a:rPr lang="en-US" dirty="0"/>
              <a:t>When the bonds between the phosphate groups are broken by </a:t>
            </a:r>
            <a:r>
              <a:rPr lang="en-US" dirty="0">
                <a:solidFill>
                  <a:schemeClr val="accent1"/>
                </a:solidFill>
                <a:effectLst>
                  <a:outerShdw blurRad="38100" dist="38100" dir="2700000" algn="tl">
                    <a:srgbClr val="000000">
                      <a:alpha val="43137"/>
                    </a:srgbClr>
                  </a:outerShdw>
                </a:effectLst>
              </a:rPr>
              <a:t>hydrolysis </a:t>
            </a:r>
            <a:r>
              <a:rPr lang="en-US" dirty="0">
                <a:sym typeface="Wingdings" pitchFamily="2" charset="2"/>
              </a:rPr>
              <a:t> </a:t>
            </a:r>
            <a:r>
              <a:rPr lang="en-US" b="1" i="1" dirty="0">
                <a:solidFill>
                  <a:srgbClr val="FF0000"/>
                </a:solidFill>
                <a:sym typeface="Wingdings" pitchFamily="2" charset="2"/>
              </a:rPr>
              <a:t>energy is released</a:t>
            </a:r>
            <a:endParaRPr lang="en-US" b="1" i="1" dirty="0">
              <a:solidFill>
                <a:srgbClr val="FF0000"/>
              </a:solidFill>
            </a:endParaRPr>
          </a:p>
          <a:p>
            <a:pPr marL="274320" indent="-274320">
              <a:buFont typeface="Wingdings"/>
              <a:buChar char=""/>
              <a:defRPr/>
            </a:pPr>
            <a:r>
              <a:rPr lang="en-US" dirty="0"/>
              <a:t>This release of energy comes from the </a:t>
            </a:r>
            <a:r>
              <a:rPr lang="en-US" dirty="0">
                <a:solidFill>
                  <a:schemeClr val="accent1"/>
                </a:solidFill>
                <a:effectLst>
                  <a:outerShdw blurRad="38100" dist="38100" dir="2700000" algn="tl">
                    <a:srgbClr val="000000">
                      <a:alpha val="43137"/>
                    </a:srgbClr>
                  </a:outerShdw>
                </a:effectLst>
              </a:rPr>
              <a:t>chemical change to a state of lower free energy</a:t>
            </a:r>
            <a:r>
              <a:rPr lang="en-US" dirty="0">
                <a:solidFill>
                  <a:schemeClr val="accent1"/>
                </a:solidFill>
              </a:rPr>
              <a:t>,</a:t>
            </a:r>
            <a:r>
              <a:rPr lang="en-US" dirty="0"/>
              <a:t> not in the phosphate bonds themselves</a:t>
            </a:r>
            <a:endParaRPr lang="en-US" dirty="0">
              <a:ea typeface="+mn-ea"/>
              <a:cs typeface="+mn-cs"/>
            </a:endParaRPr>
          </a:p>
        </p:txBody>
      </p:sp>
      <p:pic>
        <p:nvPicPr>
          <p:cNvPr id="4" name="Picture 3" descr="08_08bATPStructHydrolys-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2819400"/>
            <a:ext cx="5022850"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38406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a:xfrm>
            <a:off x="1905000" y="152401"/>
            <a:ext cx="7467600" cy="715963"/>
          </a:xfrm>
        </p:spPr>
        <p:txBody>
          <a:bodyPr/>
          <a:lstStyle/>
          <a:p>
            <a:pPr>
              <a:defRPr/>
            </a:pPr>
            <a:r>
              <a:rPr lang="en-US" sz="3200" b="1" dirty="0">
                <a:solidFill>
                  <a:schemeClr val="accent1"/>
                </a:solidFill>
              </a:rPr>
              <a:t>How ATP Performs Work</a:t>
            </a:r>
          </a:p>
        </p:txBody>
      </p:sp>
      <p:sp>
        <p:nvSpPr>
          <p:cNvPr id="336899" name="Rectangle 3"/>
          <p:cNvSpPr>
            <a:spLocks noGrp="1" noChangeArrowheads="1"/>
          </p:cNvSpPr>
          <p:nvPr>
            <p:ph type="body" idx="1"/>
          </p:nvPr>
        </p:nvSpPr>
        <p:spPr>
          <a:xfrm>
            <a:off x="208547" y="990600"/>
            <a:ext cx="11614485" cy="1495926"/>
          </a:xfrm>
        </p:spPr>
        <p:txBody>
          <a:bodyPr/>
          <a:lstStyle/>
          <a:p>
            <a:pPr eaLnBrk="1" hangingPunct="1"/>
            <a:r>
              <a:rPr lang="en-US" altLang="en-US" b="1" i="1" dirty="0">
                <a:solidFill>
                  <a:srgbClr val="0070C0"/>
                </a:solidFill>
                <a:ea typeface="ＭＳ Ｐゴシック" panose="020B0600070205080204" pitchFamily="34" charset="-128"/>
              </a:rPr>
              <a:t>Exergonic</a:t>
            </a:r>
            <a:r>
              <a:rPr lang="en-US" altLang="en-US" dirty="0">
                <a:ea typeface="ＭＳ Ｐゴシック" panose="020B0600070205080204" pitchFamily="34" charset="-128"/>
              </a:rPr>
              <a:t> release of P</a:t>
            </a:r>
            <a:r>
              <a:rPr lang="en-US" altLang="en-US" baseline="-25000" dirty="0">
                <a:ea typeface="ＭＳ Ｐゴシック" panose="020B0600070205080204" pitchFamily="34" charset="-128"/>
              </a:rPr>
              <a:t>i</a:t>
            </a:r>
            <a:r>
              <a:rPr lang="en-US" altLang="en-US" dirty="0">
                <a:ea typeface="ＭＳ Ｐゴシック" panose="020B0600070205080204" pitchFamily="34" charset="-128"/>
              </a:rPr>
              <a:t> is used to do the </a:t>
            </a:r>
            <a:r>
              <a:rPr lang="en-US" altLang="en-US" b="1" i="1" dirty="0">
                <a:solidFill>
                  <a:srgbClr val="0070C0"/>
                </a:solidFill>
                <a:ea typeface="ＭＳ Ｐゴシック" panose="020B0600070205080204" pitchFamily="34" charset="-128"/>
              </a:rPr>
              <a:t>endergonic</a:t>
            </a:r>
            <a:r>
              <a:rPr lang="en-US" altLang="en-US" dirty="0">
                <a:ea typeface="ＭＳ Ｐゴシック" panose="020B0600070205080204" pitchFamily="34" charset="-128"/>
              </a:rPr>
              <a:t> work of cell</a:t>
            </a:r>
          </a:p>
          <a:p>
            <a:pPr eaLnBrk="1" hangingPunct="1"/>
            <a:r>
              <a:rPr lang="en-US" altLang="en-US" dirty="0">
                <a:ea typeface="ＭＳ Ｐゴシック" panose="020B0600070205080204" pitchFamily="34" charset="-128"/>
              </a:rPr>
              <a:t>When ATP is hydrolyzed, it becomes A</a:t>
            </a:r>
            <a:r>
              <a:rPr lang="en-US" altLang="en-US" dirty="0">
                <a:ea typeface="ＭＳ Ｐゴシック" panose="020B0600070205080204" pitchFamily="34" charset="-128"/>
                <a:sym typeface="Wingdings" panose="05000000000000000000" pitchFamily="2" charset="2"/>
              </a:rPr>
              <a:t>DP (adenosine diphosphate)</a:t>
            </a:r>
            <a:endParaRPr lang="en-US" altLang="en-US" baseline="-25000" dirty="0">
              <a:ea typeface="ＭＳ Ｐゴシック" panose="020B0600070205080204" pitchFamily="34" charset="-128"/>
            </a:endParaRPr>
          </a:p>
        </p:txBody>
      </p:sp>
      <p:pic>
        <p:nvPicPr>
          <p:cNvPr id="4" name="Picture 1" descr="08_11ATPCycle-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895600"/>
            <a:ext cx="840263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11859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0526" y="227014"/>
            <a:ext cx="6329363" cy="640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Text Box 4"/>
          <p:cNvSpPr txBox="1">
            <a:spLocks noChangeArrowheads="1"/>
          </p:cNvSpPr>
          <p:nvPr/>
        </p:nvSpPr>
        <p:spPr bwMode="auto">
          <a:xfrm>
            <a:off x="6772275" y="4752976"/>
            <a:ext cx="355600"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ＭＳ Ｐゴシック" panose="020B0600070205080204" pitchFamily="34" charset="-128"/>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ＭＳ Ｐゴシック" panose="020B0600070205080204" pitchFamily="34" charset="-128"/>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ea typeface="ＭＳ Ｐゴシック" panose="020B0600070205080204" pitchFamily="34" charset="-128"/>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ea typeface="ＭＳ Ｐゴシック" panose="020B0600070205080204" pitchFamily="34" charset="-128"/>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9pPr>
          </a:lstStyle>
          <a:p>
            <a:pPr eaLnBrk="1" hangingPunct="1">
              <a:lnSpc>
                <a:spcPct val="90000"/>
              </a:lnSpc>
              <a:spcBef>
                <a:spcPct val="0"/>
              </a:spcBef>
              <a:buClrTx/>
              <a:buSzTx/>
              <a:buFontTx/>
              <a:buNone/>
            </a:pPr>
            <a:r>
              <a:rPr lang="en-US" altLang="en-US" sz="1100" b="1"/>
              <a:t>NH</a:t>
            </a:r>
            <a:r>
              <a:rPr lang="en-US" altLang="en-US" sz="1100" b="1" baseline="-25000"/>
              <a:t>2</a:t>
            </a:r>
            <a:endParaRPr lang="en-US" altLang="en-US" sz="1100" b="1"/>
          </a:p>
        </p:txBody>
      </p:sp>
      <p:sp>
        <p:nvSpPr>
          <p:cNvPr id="32771" name="Text Box 5"/>
          <p:cNvSpPr txBox="1">
            <a:spLocks noChangeArrowheads="1"/>
          </p:cNvSpPr>
          <p:nvPr/>
        </p:nvSpPr>
        <p:spPr bwMode="auto">
          <a:xfrm>
            <a:off x="6777039" y="5164139"/>
            <a:ext cx="333375"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ＭＳ Ｐゴシック" panose="020B0600070205080204" pitchFamily="34" charset="-128"/>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ＭＳ Ｐゴシック" panose="020B0600070205080204" pitchFamily="34" charset="-128"/>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ea typeface="ＭＳ Ｐゴシック" panose="020B0600070205080204" pitchFamily="34" charset="-128"/>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ea typeface="ＭＳ Ｐゴシック" panose="020B0600070205080204" pitchFamily="34" charset="-128"/>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9pPr>
          </a:lstStyle>
          <a:p>
            <a:pPr eaLnBrk="1" hangingPunct="1">
              <a:lnSpc>
                <a:spcPct val="90000"/>
              </a:lnSpc>
              <a:spcBef>
                <a:spcPct val="0"/>
              </a:spcBef>
              <a:buClrTx/>
              <a:buSzTx/>
              <a:buFontTx/>
              <a:buNone/>
            </a:pPr>
            <a:r>
              <a:rPr lang="en-US" altLang="en-US" sz="1100" b="1"/>
              <a:t>Glu</a:t>
            </a:r>
          </a:p>
        </p:txBody>
      </p:sp>
      <p:sp>
        <p:nvSpPr>
          <p:cNvPr id="32772" name="Text Box 6"/>
          <p:cNvSpPr txBox="1">
            <a:spLocks noChangeArrowheads="1"/>
          </p:cNvSpPr>
          <p:nvPr/>
        </p:nvSpPr>
        <p:spPr bwMode="auto">
          <a:xfrm>
            <a:off x="7531100" y="752476"/>
            <a:ext cx="192088"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ＭＳ Ｐゴシック" panose="020B0600070205080204" pitchFamily="34" charset="-128"/>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ＭＳ Ｐゴシック" panose="020B0600070205080204" pitchFamily="34" charset="-128"/>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ea typeface="ＭＳ Ｐゴシック" panose="020B0600070205080204" pitchFamily="34" charset="-128"/>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ea typeface="ＭＳ Ｐゴシック" panose="020B0600070205080204" pitchFamily="34" charset="-128"/>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9pPr>
          </a:lstStyle>
          <a:p>
            <a:pPr eaLnBrk="1" hangingPunct="1">
              <a:lnSpc>
                <a:spcPct val="90000"/>
              </a:lnSpc>
              <a:spcBef>
                <a:spcPct val="0"/>
              </a:spcBef>
              <a:buClrTx/>
              <a:buSzTx/>
              <a:buFontTx/>
              <a:buNone/>
            </a:pPr>
            <a:r>
              <a:rPr lang="en-US" altLang="en-US" sz="1100" b="1"/>
              <a:t>P</a:t>
            </a:r>
          </a:p>
        </p:txBody>
      </p:sp>
      <p:sp>
        <p:nvSpPr>
          <p:cNvPr id="32773" name="Text Box 7"/>
          <p:cNvSpPr txBox="1">
            <a:spLocks noChangeArrowheads="1"/>
          </p:cNvSpPr>
          <p:nvPr/>
        </p:nvSpPr>
        <p:spPr bwMode="auto">
          <a:xfrm>
            <a:off x="7650163" y="825500"/>
            <a:ext cx="157162"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ＭＳ Ｐゴシック" panose="020B0600070205080204" pitchFamily="34" charset="-128"/>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ＭＳ Ｐゴシック" panose="020B0600070205080204" pitchFamily="34" charset="-128"/>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ea typeface="ＭＳ Ｐゴシック" panose="020B0600070205080204" pitchFamily="34" charset="-128"/>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ea typeface="ＭＳ Ｐゴシック" panose="020B0600070205080204" pitchFamily="34" charset="-128"/>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9pPr>
          </a:lstStyle>
          <a:p>
            <a:pPr eaLnBrk="1" hangingPunct="1">
              <a:lnSpc>
                <a:spcPct val="90000"/>
              </a:lnSpc>
              <a:spcBef>
                <a:spcPct val="0"/>
              </a:spcBef>
              <a:buClrTx/>
              <a:buSzTx/>
              <a:buFontTx/>
              <a:buNone/>
            </a:pPr>
            <a:r>
              <a:rPr lang="en-US" altLang="en-US" sz="900" b="1"/>
              <a:t>i</a:t>
            </a:r>
          </a:p>
        </p:txBody>
      </p:sp>
      <p:sp>
        <p:nvSpPr>
          <p:cNvPr id="32774" name="Text Box 8"/>
          <p:cNvSpPr txBox="1">
            <a:spLocks noChangeArrowheads="1"/>
          </p:cNvSpPr>
          <p:nvPr/>
        </p:nvSpPr>
        <p:spPr bwMode="auto">
          <a:xfrm>
            <a:off x="7402514" y="4975226"/>
            <a:ext cx="192087"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ＭＳ Ｐゴシック" panose="020B0600070205080204" pitchFamily="34" charset="-128"/>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ＭＳ Ｐゴシック" panose="020B0600070205080204" pitchFamily="34" charset="-128"/>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ea typeface="ＭＳ Ｐゴシック" panose="020B0600070205080204" pitchFamily="34" charset="-128"/>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ea typeface="ＭＳ Ｐゴシック" panose="020B0600070205080204" pitchFamily="34" charset="-128"/>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9pPr>
          </a:lstStyle>
          <a:p>
            <a:pPr eaLnBrk="1" hangingPunct="1">
              <a:lnSpc>
                <a:spcPct val="90000"/>
              </a:lnSpc>
              <a:spcBef>
                <a:spcPct val="0"/>
              </a:spcBef>
              <a:buClrTx/>
              <a:buSzTx/>
              <a:buFontTx/>
              <a:buNone/>
            </a:pPr>
            <a:r>
              <a:rPr lang="en-US" altLang="en-US" sz="1100" b="1"/>
              <a:t>P</a:t>
            </a:r>
          </a:p>
        </p:txBody>
      </p:sp>
      <p:sp>
        <p:nvSpPr>
          <p:cNvPr id="32775" name="Text Box 9"/>
          <p:cNvSpPr txBox="1">
            <a:spLocks noChangeArrowheads="1"/>
          </p:cNvSpPr>
          <p:nvPr/>
        </p:nvSpPr>
        <p:spPr bwMode="auto">
          <a:xfrm>
            <a:off x="7521576" y="5048250"/>
            <a:ext cx="157163"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ＭＳ Ｐゴシック" panose="020B0600070205080204" pitchFamily="34" charset="-128"/>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ＭＳ Ｐゴシック" panose="020B0600070205080204" pitchFamily="34" charset="-128"/>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ea typeface="ＭＳ Ｐゴシック" panose="020B0600070205080204" pitchFamily="34" charset="-128"/>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ea typeface="ＭＳ Ｐゴシック" panose="020B0600070205080204" pitchFamily="34" charset="-128"/>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9pPr>
          </a:lstStyle>
          <a:p>
            <a:pPr eaLnBrk="1" hangingPunct="1">
              <a:lnSpc>
                <a:spcPct val="90000"/>
              </a:lnSpc>
              <a:spcBef>
                <a:spcPct val="0"/>
              </a:spcBef>
              <a:buClrTx/>
              <a:buSzTx/>
              <a:buFontTx/>
              <a:buNone/>
            </a:pPr>
            <a:r>
              <a:rPr lang="en-US" altLang="en-US" sz="900" b="1"/>
              <a:t>i</a:t>
            </a:r>
          </a:p>
        </p:txBody>
      </p:sp>
      <p:sp>
        <p:nvSpPr>
          <p:cNvPr id="32776" name="Text Box 10"/>
          <p:cNvSpPr txBox="1">
            <a:spLocks noChangeArrowheads="1"/>
          </p:cNvSpPr>
          <p:nvPr/>
        </p:nvSpPr>
        <p:spPr bwMode="auto">
          <a:xfrm>
            <a:off x="7607300" y="3333751"/>
            <a:ext cx="192088"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ＭＳ Ｐゴシック" panose="020B0600070205080204" pitchFamily="34" charset="-128"/>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ＭＳ Ｐゴシック" panose="020B0600070205080204" pitchFamily="34" charset="-128"/>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ea typeface="ＭＳ Ｐゴシック" panose="020B0600070205080204" pitchFamily="34" charset="-128"/>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ea typeface="ＭＳ Ｐゴシック" panose="020B0600070205080204" pitchFamily="34" charset="-128"/>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9pPr>
          </a:lstStyle>
          <a:p>
            <a:pPr eaLnBrk="1" hangingPunct="1">
              <a:lnSpc>
                <a:spcPct val="90000"/>
              </a:lnSpc>
              <a:spcBef>
                <a:spcPct val="0"/>
              </a:spcBef>
              <a:buClrTx/>
              <a:buSzTx/>
              <a:buFontTx/>
              <a:buNone/>
            </a:pPr>
            <a:r>
              <a:rPr lang="en-US" altLang="en-US" sz="1100" b="1"/>
              <a:t>P</a:t>
            </a:r>
          </a:p>
        </p:txBody>
      </p:sp>
      <p:sp>
        <p:nvSpPr>
          <p:cNvPr id="32777" name="Text Box 11"/>
          <p:cNvSpPr txBox="1">
            <a:spLocks noChangeArrowheads="1"/>
          </p:cNvSpPr>
          <p:nvPr/>
        </p:nvSpPr>
        <p:spPr bwMode="auto">
          <a:xfrm>
            <a:off x="7726363" y="3406775"/>
            <a:ext cx="157162"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ＭＳ Ｐゴシック" panose="020B0600070205080204" pitchFamily="34" charset="-128"/>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ＭＳ Ｐゴシック" panose="020B0600070205080204" pitchFamily="34" charset="-128"/>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ea typeface="ＭＳ Ｐゴシック" panose="020B0600070205080204" pitchFamily="34" charset="-128"/>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ea typeface="ＭＳ Ｐゴシック" panose="020B0600070205080204" pitchFamily="34" charset="-128"/>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9pPr>
          </a:lstStyle>
          <a:p>
            <a:pPr eaLnBrk="1" hangingPunct="1">
              <a:lnSpc>
                <a:spcPct val="90000"/>
              </a:lnSpc>
              <a:spcBef>
                <a:spcPct val="0"/>
              </a:spcBef>
              <a:buClrTx/>
              <a:buSzTx/>
              <a:buFontTx/>
              <a:buNone/>
            </a:pPr>
            <a:r>
              <a:rPr lang="en-US" altLang="en-US" sz="900" b="1"/>
              <a:t>i</a:t>
            </a:r>
          </a:p>
        </p:txBody>
      </p:sp>
      <p:sp>
        <p:nvSpPr>
          <p:cNvPr id="32778" name="Text Box 12"/>
          <p:cNvSpPr txBox="1">
            <a:spLocks noChangeArrowheads="1"/>
          </p:cNvSpPr>
          <p:nvPr/>
        </p:nvSpPr>
        <p:spPr bwMode="auto">
          <a:xfrm>
            <a:off x="8993189" y="3078164"/>
            <a:ext cx="192087"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ＭＳ Ｐゴシック" panose="020B0600070205080204" pitchFamily="34" charset="-128"/>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ＭＳ Ｐゴシック" panose="020B0600070205080204" pitchFamily="34" charset="-128"/>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ea typeface="ＭＳ Ｐゴシック" panose="020B0600070205080204" pitchFamily="34" charset="-128"/>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ea typeface="ＭＳ Ｐゴシック" panose="020B0600070205080204" pitchFamily="34" charset="-128"/>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9pPr>
          </a:lstStyle>
          <a:p>
            <a:pPr eaLnBrk="1" hangingPunct="1">
              <a:lnSpc>
                <a:spcPct val="90000"/>
              </a:lnSpc>
              <a:spcBef>
                <a:spcPct val="0"/>
              </a:spcBef>
              <a:buClrTx/>
              <a:buSzTx/>
              <a:buFontTx/>
              <a:buNone/>
            </a:pPr>
            <a:r>
              <a:rPr lang="en-US" altLang="en-US" sz="1100" b="1"/>
              <a:t>P</a:t>
            </a:r>
          </a:p>
        </p:txBody>
      </p:sp>
      <p:sp>
        <p:nvSpPr>
          <p:cNvPr id="32779" name="Text Box 13"/>
          <p:cNvSpPr txBox="1">
            <a:spLocks noChangeArrowheads="1"/>
          </p:cNvSpPr>
          <p:nvPr/>
        </p:nvSpPr>
        <p:spPr bwMode="auto">
          <a:xfrm>
            <a:off x="9112251" y="3151189"/>
            <a:ext cx="157163"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ＭＳ Ｐゴシック" panose="020B0600070205080204" pitchFamily="34" charset="-128"/>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ＭＳ Ｐゴシック" panose="020B0600070205080204" pitchFamily="34" charset="-128"/>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ea typeface="ＭＳ Ｐゴシック" panose="020B0600070205080204" pitchFamily="34" charset="-128"/>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ea typeface="ＭＳ Ｐゴシック" panose="020B0600070205080204" pitchFamily="34" charset="-128"/>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9pPr>
          </a:lstStyle>
          <a:p>
            <a:pPr eaLnBrk="1" hangingPunct="1">
              <a:lnSpc>
                <a:spcPct val="90000"/>
              </a:lnSpc>
              <a:spcBef>
                <a:spcPct val="0"/>
              </a:spcBef>
              <a:buClrTx/>
              <a:buSzTx/>
              <a:buFontTx/>
              <a:buNone/>
            </a:pPr>
            <a:r>
              <a:rPr lang="en-US" altLang="en-US" sz="900" b="1"/>
              <a:t>i</a:t>
            </a:r>
          </a:p>
        </p:txBody>
      </p:sp>
      <p:sp>
        <p:nvSpPr>
          <p:cNvPr id="32780" name="Text Box 14"/>
          <p:cNvSpPr txBox="1">
            <a:spLocks noChangeArrowheads="1"/>
          </p:cNvSpPr>
          <p:nvPr/>
        </p:nvSpPr>
        <p:spPr bwMode="auto">
          <a:xfrm>
            <a:off x="4851401" y="5033964"/>
            <a:ext cx="333375"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ＭＳ Ｐゴシック" panose="020B0600070205080204" pitchFamily="34" charset="-128"/>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ＭＳ Ｐゴシック" panose="020B0600070205080204" pitchFamily="34" charset="-128"/>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ea typeface="ＭＳ Ｐゴシック" panose="020B0600070205080204" pitchFamily="34" charset="-128"/>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ea typeface="ＭＳ Ｐゴシック" panose="020B0600070205080204" pitchFamily="34" charset="-128"/>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9pPr>
          </a:lstStyle>
          <a:p>
            <a:pPr eaLnBrk="1" hangingPunct="1">
              <a:lnSpc>
                <a:spcPct val="90000"/>
              </a:lnSpc>
              <a:spcBef>
                <a:spcPct val="0"/>
              </a:spcBef>
              <a:buClrTx/>
              <a:buSzTx/>
              <a:buFontTx/>
              <a:buNone/>
            </a:pPr>
            <a:r>
              <a:rPr lang="en-US" altLang="en-US" sz="1100" b="1"/>
              <a:t>Glu</a:t>
            </a:r>
          </a:p>
        </p:txBody>
      </p:sp>
      <p:sp>
        <p:nvSpPr>
          <p:cNvPr id="32781" name="Text Box 15"/>
          <p:cNvSpPr txBox="1">
            <a:spLocks noChangeArrowheads="1"/>
          </p:cNvSpPr>
          <p:nvPr/>
        </p:nvSpPr>
        <p:spPr bwMode="auto">
          <a:xfrm>
            <a:off x="5484813" y="4948238"/>
            <a:ext cx="355600"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ＭＳ Ｐゴシック" panose="020B0600070205080204" pitchFamily="34" charset="-128"/>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ＭＳ Ｐゴシック" panose="020B0600070205080204" pitchFamily="34" charset="-128"/>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ea typeface="ＭＳ Ｐゴシック" panose="020B0600070205080204" pitchFamily="34" charset="-128"/>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ea typeface="ＭＳ Ｐゴシック" panose="020B0600070205080204" pitchFamily="34" charset="-128"/>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9pPr>
          </a:lstStyle>
          <a:p>
            <a:pPr eaLnBrk="1" hangingPunct="1">
              <a:lnSpc>
                <a:spcPct val="90000"/>
              </a:lnSpc>
              <a:spcBef>
                <a:spcPct val="0"/>
              </a:spcBef>
              <a:buClrTx/>
              <a:buSzTx/>
              <a:buFontTx/>
              <a:buNone/>
            </a:pPr>
            <a:r>
              <a:rPr lang="en-US" altLang="en-US" sz="1100" b="1"/>
              <a:t>NH</a:t>
            </a:r>
            <a:r>
              <a:rPr lang="en-US" altLang="en-US" sz="1100" b="1" baseline="-25000"/>
              <a:t>3</a:t>
            </a:r>
            <a:endParaRPr lang="en-US" altLang="en-US" sz="1100" b="1"/>
          </a:p>
        </p:txBody>
      </p:sp>
      <p:sp>
        <p:nvSpPr>
          <p:cNvPr id="32782" name="Text Box 16"/>
          <p:cNvSpPr txBox="1">
            <a:spLocks noChangeArrowheads="1"/>
          </p:cNvSpPr>
          <p:nvPr/>
        </p:nvSpPr>
        <p:spPr bwMode="auto">
          <a:xfrm>
            <a:off x="4921250" y="4600576"/>
            <a:ext cx="192088"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ＭＳ Ｐゴシック" panose="020B0600070205080204" pitchFamily="34" charset="-128"/>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ＭＳ Ｐゴシック" panose="020B0600070205080204" pitchFamily="34" charset="-128"/>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ea typeface="ＭＳ Ｐゴシック" panose="020B0600070205080204" pitchFamily="34" charset="-128"/>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ea typeface="ＭＳ Ｐゴシック" panose="020B0600070205080204" pitchFamily="34" charset="-128"/>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9pPr>
          </a:lstStyle>
          <a:p>
            <a:pPr eaLnBrk="1" hangingPunct="1">
              <a:lnSpc>
                <a:spcPct val="90000"/>
              </a:lnSpc>
              <a:spcBef>
                <a:spcPct val="0"/>
              </a:spcBef>
              <a:buClrTx/>
              <a:buSzTx/>
              <a:buFontTx/>
              <a:buNone/>
            </a:pPr>
            <a:r>
              <a:rPr lang="en-US" altLang="en-US" sz="1100" b="1"/>
              <a:t>P</a:t>
            </a:r>
          </a:p>
        </p:txBody>
      </p:sp>
      <p:sp>
        <p:nvSpPr>
          <p:cNvPr id="32783" name="Text Box 17"/>
          <p:cNvSpPr txBox="1">
            <a:spLocks noChangeArrowheads="1"/>
          </p:cNvSpPr>
          <p:nvPr/>
        </p:nvSpPr>
        <p:spPr bwMode="auto">
          <a:xfrm>
            <a:off x="5543550" y="3336926"/>
            <a:ext cx="192088"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ＭＳ Ｐゴシック" panose="020B0600070205080204" pitchFamily="34" charset="-128"/>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ＭＳ Ｐゴシック" panose="020B0600070205080204" pitchFamily="34" charset="-128"/>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ea typeface="ＭＳ Ｐゴシック" panose="020B0600070205080204" pitchFamily="34" charset="-128"/>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ea typeface="ＭＳ Ｐゴシック" panose="020B0600070205080204" pitchFamily="34" charset="-128"/>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9pPr>
          </a:lstStyle>
          <a:p>
            <a:pPr eaLnBrk="1" hangingPunct="1">
              <a:lnSpc>
                <a:spcPct val="90000"/>
              </a:lnSpc>
              <a:spcBef>
                <a:spcPct val="0"/>
              </a:spcBef>
              <a:buClrTx/>
              <a:buSzTx/>
              <a:buFontTx/>
              <a:buNone/>
            </a:pPr>
            <a:r>
              <a:rPr lang="en-US" altLang="en-US" sz="1100" b="1"/>
              <a:t>P</a:t>
            </a:r>
          </a:p>
        </p:txBody>
      </p:sp>
      <p:sp>
        <p:nvSpPr>
          <p:cNvPr id="32784" name="Text Box 18"/>
          <p:cNvSpPr txBox="1">
            <a:spLocks noChangeArrowheads="1"/>
          </p:cNvSpPr>
          <p:nvPr/>
        </p:nvSpPr>
        <p:spPr bwMode="auto">
          <a:xfrm>
            <a:off x="5310188" y="955676"/>
            <a:ext cx="112712"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ＭＳ Ｐゴシック" panose="020B0600070205080204" pitchFamily="34" charset="-128"/>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ＭＳ Ｐゴシック" panose="020B0600070205080204" pitchFamily="34" charset="-128"/>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ea typeface="ＭＳ Ｐゴシック" panose="020B0600070205080204" pitchFamily="34" charset="-128"/>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ea typeface="ＭＳ Ｐゴシック" panose="020B0600070205080204" pitchFamily="34" charset="-128"/>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9pPr>
          </a:lstStyle>
          <a:p>
            <a:pPr eaLnBrk="1" hangingPunct="1">
              <a:lnSpc>
                <a:spcPct val="90000"/>
              </a:lnSpc>
              <a:spcBef>
                <a:spcPct val="0"/>
              </a:spcBef>
              <a:buClrTx/>
              <a:buSzTx/>
              <a:buFontTx/>
              <a:buNone/>
            </a:pPr>
            <a:r>
              <a:rPr lang="en-US" altLang="en-US" sz="1100" b="1"/>
              <a:t>P</a:t>
            </a:r>
          </a:p>
        </p:txBody>
      </p:sp>
      <p:sp>
        <p:nvSpPr>
          <p:cNvPr id="32785" name="Text Box 19"/>
          <p:cNvSpPr txBox="1">
            <a:spLocks noChangeArrowheads="1"/>
          </p:cNvSpPr>
          <p:nvPr/>
        </p:nvSpPr>
        <p:spPr bwMode="auto">
          <a:xfrm>
            <a:off x="3262313" y="2894014"/>
            <a:ext cx="330200"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ＭＳ Ｐゴシック" panose="020B0600070205080204" pitchFamily="34" charset="-128"/>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ＭＳ Ｐゴシック" panose="020B0600070205080204" pitchFamily="34" charset="-128"/>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ea typeface="ＭＳ Ｐゴシック" panose="020B0600070205080204" pitchFamily="34" charset="-128"/>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ea typeface="ＭＳ Ｐゴシック" panose="020B0600070205080204" pitchFamily="34" charset="-128"/>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9pPr>
          </a:lstStyle>
          <a:p>
            <a:pPr eaLnBrk="1" hangingPunct="1">
              <a:lnSpc>
                <a:spcPct val="90000"/>
              </a:lnSpc>
              <a:spcBef>
                <a:spcPct val="0"/>
              </a:spcBef>
              <a:buClrTx/>
              <a:buSzTx/>
              <a:buFontTx/>
              <a:buNone/>
            </a:pPr>
            <a:r>
              <a:rPr lang="en-US" altLang="en-US" sz="1100" b="1"/>
              <a:t>ATP</a:t>
            </a:r>
          </a:p>
        </p:txBody>
      </p:sp>
      <p:sp>
        <p:nvSpPr>
          <p:cNvPr id="32786" name="Text Box 20"/>
          <p:cNvSpPr txBox="1">
            <a:spLocks noChangeArrowheads="1"/>
          </p:cNvSpPr>
          <p:nvPr/>
        </p:nvSpPr>
        <p:spPr bwMode="auto">
          <a:xfrm>
            <a:off x="8888413" y="2716214"/>
            <a:ext cx="330200"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ＭＳ Ｐゴシック" panose="020B0600070205080204" pitchFamily="34" charset="-128"/>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ＭＳ Ｐゴシック" panose="020B0600070205080204" pitchFamily="34" charset="-128"/>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ea typeface="ＭＳ Ｐゴシック" panose="020B0600070205080204" pitchFamily="34" charset="-128"/>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ea typeface="ＭＳ Ｐゴシック" panose="020B0600070205080204" pitchFamily="34" charset="-128"/>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9pPr>
          </a:lstStyle>
          <a:p>
            <a:pPr eaLnBrk="1" hangingPunct="1">
              <a:lnSpc>
                <a:spcPct val="90000"/>
              </a:lnSpc>
              <a:spcBef>
                <a:spcPct val="0"/>
              </a:spcBef>
              <a:buClrTx/>
              <a:buSzTx/>
              <a:buFontTx/>
              <a:buNone/>
            </a:pPr>
            <a:r>
              <a:rPr lang="en-US" altLang="en-US" sz="1100" b="1"/>
              <a:t>ADP</a:t>
            </a:r>
          </a:p>
        </p:txBody>
      </p:sp>
      <p:sp>
        <p:nvSpPr>
          <p:cNvPr id="32787" name="Text Box 21"/>
          <p:cNvSpPr txBox="1">
            <a:spLocks noChangeArrowheads="1"/>
          </p:cNvSpPr>
          <p:nvPr/>
        </p:nvSpPr>
        <p:spPr bwMode="auto">
          <a:xfrm>
            <a:off x="4818064" y="1630363"/>
            <a:ext cx="1006475"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ＭＳ Ｐゴシック" panose="020B0600070205080204" pitchFamily="34" charset="-128"/>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ＭＳ Ｐゴシック" panose="020B0600070205080204" pitchFamily="34" charset="-128"/>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ea typeface="ＭＳ Ｐゴシック" panose="020B0600070205080204" pitchFamily="34" charset="-128"/>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ea typeface="ＭＳ Ｐゴシック" panose="020B0600070205080204" pitchFamily="34" charset="-128"/>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9pPr>
          </a:lstStyle>
          <a:p>
            <a:pPr eaLnBrk="1" hangingPunct="1">
              <a:lnSpc>
                <a:spcPct val="90000"/>
              </a:lnSpc>
              <a:spcBef>
                <a:spcPct val="0"/>
              </a:spcBef>
              <a:buClrTx/>
              <a:buSzTx/>
              <a:buFontTx/>
              <a:buNone/>
            </a:pPr>
            <a:r>
              <a:rPr lang="en-US" altLang="en-US" sz="1200" b="1"/>
              <a:t>Motor protein</a:t>
            </a:r>
          </a:p>
        </p:txBody>
      </p:sp>
      <p:sp>
        <p:nvSpPr>
          <p:cNvPr id="32788" name="Text Box 22"/>
          <p:cNvSpPr txBox="1">
            <a:spLocks noChangeArrowheads="1"/>
          </p:cNvSpPr>
          <p:nvPr/>
        </p:nvSpPr>
        <p:spPr bwMode="auto">
          <a:xfrm>
            <a:off x="4278313" y="1887538"/>
            <a:ext cx="2228850"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ＭＳ Ｐゴシック" panose="020B0600070205080204" pitchFamily="34" charset="-128"/>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ＭＳ Ｐゴシック" panose="020B0600070205080204" pitchFamily="34" charset="-128"/>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ea typeface="ＭＳ Ｐゴシック" panose="020B0600070205080204" pitchFamily="34" charset="-128"/>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ea typeface="ＭＳ Ｐゴシック" panose="020B0600070205080204" pitchFamily="34" charset="-128"/>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9pPr>
          </a:lstStyle>
          <a:p>
            <a:pPr eaLnBrk="1" hangingPunct="1">
              <a:lnSpc>
                <a:spcPct val="90000"/>
              </a:lnSpc>
              <a:spcBef>
                <a:spcPct val="0"/>
              </a:spcBef>
              <a:buClrTx/>
              <a:buSzTx/>
              <a:buFontTx/>
              <a:buNone/>
            </a:pPr>
            <a:r>
              <a:rPr lang="en-US" altLang="en-US" sz="1200" b="1"/>
              <a:t>Mechanical work: ATP phosphorylates motor proteins</a:t>
            </a:r>
          </a:p>
        </p:txBody>
      </p:sp>
      <p:sp>
        <p:nvSpPr>
          <p:cNvPr id="32789" name="Text Box 23"/>
          <p:cNvSpPr txBox="1">
            <a:spLocks noChangeArrowheads="1"/>
          </p:cNvSpPr>
          <p:nvPr/>
        </p:nvSpPr>
        <p:spPr bwMode="auto">
          <a:xfrm>
            <a:off x="6599238" y="1627188"/>
            <a:ext cx="111760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ＭＳ Ｐゴシック" panose="020B0600070205080204" pitchFamily="34" charset="-128"/>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ＭＳ Ｐゴシック" panose="020B0600070205080204" pitchFamily="34" charset="-128"/>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ea typeface="ＭＳ Ｐゴシック" panose="020B0600070205080204" pitchFamily="34" charset="-128"/>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ea typeface="ＭＳ Ｐゴシック" panose="020B0600070205080204" pitchFamily="34" charset="-128"/>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9pPr>
          </a:lstStyle>
          <a:p>
            <a:pPr eaLnBrk="1" hangingPunct="1">
              <a:lnSpc>
                <a:spcPct val="90000"/>
              </a:lnSpc>
              <a:spcBef>
                <a:spcPct val="0"/>
              </a:spcBef>
              <a:buClrTx/>
              <a:buSzTx/>
              <a:buFontTx/>
              <a:buNone/>
            </a:pPr>
            <a:r>
              <a:rPr lang="en-US" altLang="en-US" sz="1200" b="1"/>
              <a:t>Protein moved</a:t>
            </a:r>
          </a:p>
        </p:txBody>
      </p:sp>
      <p:sp>
        <p:nvSpPr>
          <p:cNvPr id="32790" name="Text Box 24"/>
          <p:cNvSpPr txBox="1">
            <a:spLocks noChangeArrowheads="1"/>
          </p:cNvSpPr>
          <p:nvPr/>
        </p:nvSpPr>
        <p:spPr bwMode="auto">
          <a:xfrm>
            <a:off x="3960813" y="2335214"/>
            <a:ext cx="8001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ＭＳ Ｐゴシック" panose="020B0600070205080204" pitchFamily="34" charset="-128"/>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ＭＳ Ｐゴシック" panose="020B0600070205080204" pitchFamily="34" charset="-128"/>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ea typeface="ＭＳ Ｐゴシック" panose="020B0600070205080204" pitchFamily="34" charset="-128"/>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ea typeface="ＭＳ Ｐゴシック" panose="020B0600070205080204" pitchFamily="34" charset="-128"/>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9pPr>
          </a:lstStyle>
          <a:p>
            <a:pPr eaLnBrk="1" hangingPunct="1">
              <a:spcBef>
                <a:spcPct val="0"/>
              </a:spcBef>
              <a:buClrTx/>
              <a:buSzTx/>
              <a:buFontTx/>
              <a:buNone/>
            </a:pPr>
            <a:r>
              <a:rPr lang="en-US" altLang="en-US" sz="1200" b="1"/>
              <a:t>Membrane</a:t>
            </a:r>
          </a:p>
          <a:p>
            <a:pPr eaLnBrk="1" hangingPunct="1">
              <a:spcBef>
                <a:spcPct val="0"/>
              </a:spcBef>
              <a:buClrTx/>
              <a:buSzTx/>
              <a:buFontTx/>
              <a:buNone/>
            </a:pPr>
            <a:r>
              <a:rPr lang="en-US" altLang="en-US" sz="1200" b="1"/>
              <a:t>protein</a:t>
            </a:r>
          </a:p>
        </p:txBody>
      </p:sp>
      <p:sp>
        <p:nvSpPr>
          <p:cNvPr id="32791" name="Text Box 25"/>
          <p:cNvSpPr txBox="1">
            <a:spLocks noChangeArrowheads="1"/>
          </p:cNvSpPr>
          <p:nvPr/>
        </p:nvSpPr>
        <p:spPr bwMode="auto">
          <a:xfrm>
            <a:off x="4716463" y="3633788"/>
            <a:ext cx="584200"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ＭＳ Ｐゴシック" panose="020B0600070205080204" pitchFamily="34" charset="-128"/>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ＭＳ Ｐゴシック" panose="020B0600070205080204" pitchFamily="34" charset="-128"/>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ea typeface="ＭＳ Ｐゴシック" panose="020B0600070205080204" pitchFamily="34" charset="-128"/>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ea typeface="ＭＳ Ｐゴシック" panose="020B0600070205080204" pitchFamily="34" charset="-128"/>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9pPr>
          </a:lstStyle>
          <a:p>
            <a:pPr eaLnBrk="1" hangingPunct="1">
              <a:spcBef>
                <a:spcPct val="0"/>
              </a:spcBef>
              <a:buClrTx/>
              <a:buSzTx/>
              <a:buFontTx/>
              <a:buNone/>
            </a:pPr>
            <a:r>
              <a:rPr lang="en-US" altLang="en-US" sz="1200" b="1"/>
              <a:t>Solute</a:t>
            </a:r>
          </a:p>
        </p:txBody>
      </p:sp>
      <p:sp>
        <p:nvSpPr>
          <p:cNvPr id="32792" name="Text Box 26"/>
          <p:cNvSpPr txBox="1">
            <a:spLocks noChangeArrowheads="1"/>
          </p:cNvSpPr>
          <p:nvPr/>
        </p:nvSpPr>
        <p:spPr bwMode="auto">
          <a:xfrm>
            <a:off x="4278313" y="3925889"/>
            <a:ext cx="4076700"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ＭＳ Ｐゴシック" panose="020B0600070205080204" pitchFamily="34" charset="-128"/>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ＭＳ Ｐゴシック" panose="020B0600070205080204" pitchFamily="34" charset="-128"/>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ea typeface="ＭＳ Ｐゴシック" panose="020B0600070205080204" pitchFamily="34" charset="-128"/>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ea typeface="ＭＳ Ｐゴシック" panose="020B0600070205080204" pitchFamily="34" charset="-128"/>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9pPr>
          </a:lstStyle>
          <a:p>
            <a:pPr eaLnBrk="1" hangingPunct="1">
              <a:lnSpc>
                <a:spcPct val="90000"/>
              </a:lnSpc>
              <a:spcBef>
                <a:spcPct val="0"/>
              </a:spcBef>
              <a:buClrTx/>
              <a:buSzTx/>
              <a:buFontTx/>
              <a:buNone/>
            </a:pPr>
            <a:r>
              <a:rPr lang="en-US" altLang="en-US" sz="1200" b="1"/>
              <a:t>Transport work: ATP phosphorylates transport proteins</a:t>
            </a:r>
          </a:p>
        </p:txBody>
      </p:sp>
      <p:sp>
        <p:nvSpPr>
          <p:cNvPr id="32793" name="Text Box 27"/>
          <p:cNvSpPr txBox="1">
            <a:spLocks noChangeArrowheads="1"/>
          </p:cNvSpPr>
          <p:nvPr/>
        </p:nvSpPr>
        <p:spPr bwMode="auto">
          <a:xfrm>
            <a:off x="6513513" y="3627438"/>
            <a:ext cx="139700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ＭＳ Ｐゴシック" panose="020B0600070205080204" pitchFamily="34" charset="-128"/>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ＭＳ Ｐゴシック" panose="020B0600070205080204" pitchFamily="34" charset="-128"/>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ea typeface="ＭＳ Ｐゴシック" panose="020B0600070205080204" pitchFamily="34" charset="-128"/>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ea typeface="ＭＳ Ｐゴシック" panose="020B0600070205080204" pitchFamily="34" charset="-128"/>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9pPr>
          </a:lstStyle>
          <a:p>
            <a:pPr eaLnBrk="1" hangingPunct="1">
              <a:spcBef>
                <a:spcPct val="0"/>
              </a:spcBef>
              <a:buClrTx/>
              <a:buSzTx/>
              <a:buFontTx/>
              <a:buNone/>
            </a:pPr>
            <a:r>
              <a:rPr lang="en-US" altLang="en-US" sz="1200" b="1"/>
              <a:t>Solute transported</a:t>
            </a:r>
          </a:p>
        </p:txBody>
      </p:sp>
      <p:sp>
        <p:nvSpPr>
          <p:cNvPr id="32794" name="Text Box 28"/>
          <p:cNvSpPr txBox="1">
            <a:spLocks noChangeArrowheads="1"/>
          </p:cNvSpPr>
          <p:nvPr/>
        </p:nvSpPr>
        <p:spPr bwMode="auto">
          <a:xfrm>
            <a:off x="4275139" y="6011864"/>
            <a:ext cx="4092575"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ＭＳ Ｐゴシック" panose="020B0600070205080204" pitchFamily="34" charset="-128"/>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ＭＳ Ｐゴシック" panose="020B0600070205080204" pitchFamily="34" charset="-128"/>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ea typeface="ＭＳ Ｐゴシック" panose="020B0600070205080204" pitchFamily="34" charset="-128"/>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ea typeface="ＭＳ Ｐゴシック" panose="020B0600070205080204" pitchFamily="34" charset="-128"/>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9pPr>
          </a:lstStyle>
          <a:p>
            <a:pPr eaLnBrk="1" hangingPunct="1">
              <a:lnSpc>
                <a:spcPct val="90000"/>
              </a:lnSpc>
              <a:spcBef>
                <a:spcPct val="0"/>
              </a:spcBef>
              <a:buClrTx/>
              <a:buSzTx/>
              <a:buFontTx/>
              <a:buNone/>
            </a:pPr>
            <a:r>
              <a:rPr lang="en-US" altLang="en-US" sz="1200" b="1"/>
              <a:t>Chemical work: ATP phosphorylates key reactants</a:t>
            </a:r>
          </a:p>
        </p:txBody>
      </p:sp>
      <p:sp>
        <p:nvSpPr>
          <p:cNvPr id="32795" name="Text Box 29"/>
          <p:cNvSpPr txBox="1">
            <a:spLocks noChangeArrowheads="1"/>
          </p:cNvSpPr>
          <p:nvPr/>
        </p:nvSpPr>
        <p:spPr bwMode="auto">
          <a:xfrm>
            <a:off x="4330700" y="5602289"/>
            <a:ext cx="1854200"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ＭＳ Ｐゴシック" panose="020B0600070205080204" pitchFamily="34" charset="-128"/>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ＭＳ Ｐゴシック" panose="020B0600070205080204" pitchFamily="34" charset="-128"/>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ea typeface="ＭＳ Ｐゴシック" panose="020B0600070205080204" pitchFamily="34" charset="-128"/>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ea typeface="ＭＳ Ｐゴシック" panose="020B0600070205080204" pitchFamily="34" charset="-128"/>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9pPr>
          </a:lstStyle>
          <a:p>
            <a:pPr eaLnBrk="1" hangingPunct="1">
              <a:lnSpc>
                <a:spcPct val="90000"/>
              </a:lnSpc>
              <a:spcBef>
                <a:spcPct val="0"/>
              </a:spcBef>
              <a:buClrTx/>
              <a:buSzTx/>
              <a:buFontTx/>
              <a:buNone/>
            </a:pPr>
            <a:r>
              <a:rPr lang="en-US" altLang="en-US" sz="1200" b="1"/>
              <a:t>Reactants: Glutamic acid</a:t>
            </a:r>
          </a:p>
          <a:p>
            <a:pPr eaLnBrk="1" hangingPunct="1">
              <a:lnSpc>
                <a:spcPct val="90000"/>
              </a:lnSpc>
              <a:spcBef>
                <a:spcPct val="0"/>
              </a:spcBef>
              <a:buClrTx/>
              <a:buSzTx/>
              <a:buFontTx/>
              <a:buNone/>
            </a:pPr>
            <a:r>
              <a:rPr lang="en-US" altLang="en-US" sz="1200" b="1"/>
              <a:t>and ammonia</a:t>
            </a:r>
          </a:p>
        </p:txBody>
      </p:sp>
      <p:sp>
        <p:nvSpPr>
          <p:cNvPr id="32796" name="Text Box 30"/>
          <p:cNvSpPr txBox="1">
            <a:spLocks noChangeArrowheads="1"/>
          </p:cNvSpPr>
          <p:nvPr/>
        </p:nvSpPr>
        <p:spPr bwMode="auto">
          <a:xfrm>
            <a:off x="6413501" y="5602289"/>
            <a:ext cx="14319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ＭＳ Ｐゴシック" panose="020B0600070205080204" pitchFamily="34" charset="-128"/>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ＭＳ Ｐゴシック" panose="020B0600070205080204" pitchFamily="34" charset="-128"/>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ea typeface="ＭＳ Ｐゴシック" panose="020B0600070205080204" pitchFamily="34" charset="-128"/>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ea typeface="ＭＳ Ｐゴシック" panose="020B0600070205080204" pitchFamily="34" charset="-128"/>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9pPr>
          </a:lstStyle>
          <a:p>
            <a:pPr eaLnBrk="1" hangingPunct="1">
              <a:lnSpc>
                <a:spcPct val="90000"/>
              </a:lnSpc>
              <a:spcBef>
                <a:spcPct val="0"/>
              </a:spcBef>
              <a:buClrTx/>
              <a:buSzTx/>
              <a:buFontTx/>
              <a:buNone/>
            </a:pPr>
            <a:r>
              <a:rPr lang="en-US" altLang="en-US" sz="1200" b="1"/>
              <a:t>Product (glutamine)</a:t>
            </a:r>
          </a:p>
          <a:p>
            <a:pPr eaLnBrk="1" hangingPunct="1">
              <a:lnSpc>
                <a:spcPct val="90000"/>
              </a:lnSpc>
              <a:spcBef>
                <a:spcPct val="0"/>
              </a:spcBef>
              <a:buClrTx/>
              <a:buSzTx/>
              <a:buFontTx/>
              <a:buNone/>
            </a:pPr>
            <a:r>
              <a:rPr lang="en-US" altLang="en-US" sz="1200" b="1"/>
              <a:t>made</a:t>
            </a:r>
          </a:p>
        </p:txBody>
      </p:sp>
      <p:sp>
        <p:nvSpPr>
          <p:cNvPr id="32797" name="Line 31"/>
          <p:cNvSpPr>
            <a:spLocks noChangeShapeType="1"/>
          </p:cNvSpPr>
          <p:nvPr/>
        </p:nvSpPr>
        <p:spPr bwMode="auto">
          <a:xfrm>
            <a:off x="5013325" y="1200150"/>
            <a:ext cx="266700" cy="438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98" name="Line 32"/>
          <p:cNvSpPr>
            <a:spLocks noChangeShapeType="1"/>
          </p:cNvSpPr>
          <p:nvPr/>
        </p:nvSpPr>
        <p:spPr bwMode="auto">
          <a:xfrm>
            <a:off x="4498975" y="2625726"/>
            <a:ext cx="654050" cy="3968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99" name="Line 33"/>
          <p:cNvSpPr>
            <a:spLocks noChangeShapeType="1"/>
          </p:cNvSpPr>
          <p:nvPr/>
        </p:nvSpPr>
        <p:spPr bwMode="auto">
          <a:xfrm flipV="1">
            <a:off x="5207001" y="3498851"/>
            <a:ext cx="79375" cy="2190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00" name="Text Box 34"/>
          <p:cNvSpPr txBox="1">
            <a:spLocks noChangeArrowheads="1"/>
          </p:cNvSpPr>
          <p:nvPr/>
        </p:nvSpPr>
        <p:spPr bwMode="auto">
          <a:xfrm>
            <a:off x="5245100" y="4999038"/>
            <a:ext cx="103188" cy="11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ＭＳ Ｐゴシック" panose="020B0600070205080204" pitchFamily="34" charset="-128"/>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ＭＳ Ｐゴシック" panose="020B0600070205080204" pitchFamily="34" charset="-128"/>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ea typeface="ＭＳ Ｐゴシック" panose="020B0600070205080204" pitchFamily="34" charset="-128"/>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ea typeface="ＭＳ Ｐゴシック" panose="020B0600070205080204" pitchFamily="34" charset="-128"/>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9pPr>
          </a:lstStyle>
          <a:p>
            <a:pPr eaLnBrk="1" hangingPunct="1">
              <a:lnSpc>
                <a:spcPct val="80000"/>
              </a:lnSpc>
              <a:spcBef>
                <a:spcPct val="0"/>
              </a:spcBef>
              <a:buClrTx/>
              <a:buSzTx/>
              <a:buFontTx/>
              <a:buNone/>
            </a:pPr>
            <a:r>
              <a:rPr lang="en-US" altLang="en-US" sz="1100" b="1"/>
              <a:t>+</a:t>
            </a:r>
          </a:p>
        </p:txBody>
      </p:sp>
      <p:sp>
        <p:nvSpPr>
          <p:cNvPr id="32801" name="Text Box 35"/>
          <p:cNvSpPr txBox="1">
            <a:spLocks noChangeArrowheads="1"/>
          </p:cNvSpPr>
          <p:nvPr/>
        </p:nvSpPr>
        <p:spPr bwMode="auto">
          <a:xfrm>
            <a:off x="7172325" y="4992688"/>
            <a:ext cx="103188" cy="11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ＭＳ Ｐゴシック" panose="020B0600070205080204" pitchFamily="34" charset="-128"/>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ＭＳ Ｐゴシック" panose="020B0600070205080204" pitchFamily="34" charset="-128"/>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ea typeface="ＭＳ Ｐゴシック" panose="020B0600070205080204" pitchFamily="34" charset="-128"/>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ea typeface="ＭＳ Ｐゴシック" panose="020B0600070205080204" pitchFamily="34" charset="-128"/>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9pPr>
          </a:lstStyle>
          <a:p>
            <a:pPr eaLnBrk="1" hangingPunct="1">
              <a:lnSpc>
                <a:spcPct val="80000"/>
              </a:lnSpc>
              <a:spcBef>
                <a:spcPct val="0"/>
              </a:spcBef>
              <a:buClrTx/>
              <a:buSzTx/>
              <a:buFontTx/>
              <a:buNone/>
            </a:pPr>
            <a:r>
              <a:rPr lang="en-US" altLang="en-US" sz="1100" b="1"/>
              <a:t>+</a:t>
            </a:r>
          </a:p>
        </p:txBody>
      </p:sp>
      <p:sp>
        <p:nvSpPr>
          <p:cNvPr id="32802" name="Text Box 36"/>
          <p:cNvSpPr txBox="1">
            <a:spLocks noChangeArrowheads="1"/>
          </p:cNvSpPr>
          <p:nvPr/>
        </p:nvSpPr>
        <p:spPr bwMode="auto">
          <a:xfrm>
            <a:off x="8996364" y="2906713"/>
            <a:ext cx="103187" cy="11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ＭＳ Ｐゴシック" panose="020B0600070205080204" pitchFamily="34" charset="-128"/>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ＭＳ Ｐゴシック" panose="020B0600070205080204" pitchFamily="34" charset="-128"/>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ea typeface="ＭＳ Ｐゴシック" panose="020B0600070205080204" pitchFamily="34" charset="-128"/>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ea typeface="ＭＳ Ｐゴシック" panose="020B0600070205080204" pitchFamily="34" charset="-128"/>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9pPr>
          </a:lstStyle>
          <a:p>
            <a:pPr eaLnBrk="1" hangingPunct="1">
              <a:lnSpc>
                <a:spcPct val="80000"/>
              </a:lnSpc>
              <a:spcBef>
                <a:spcPct val="0"/>
              </a:spcBef>
              <a:buClrTx/>
              <a:buSzTx/>
              <a:buFontTx/>
              <a:buNone/>
            </a:pPr>
            <a:r>
              <a:rPr lang="en-US" altLang="en-US" sz="1100" b="1"/>
              <a:t>+</a:t>
            </a:r>
          </a:p>
        </p:txBody>
      </p:sp>
    </p:spTree>
    <p:extLst>
      <p:ext uri="{BB962C8B-B14F-4D97-AF65-F5344CB8AC3E}">
        <p14:creationId xmlns:p14="http://schemas.microsoft.com/office/powerpoint/2010/main" val="19127205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2"/>
          <p:cNvSpPr txBox="1">
            <a:spLocks noChangeArrowheads="1"/>
          </p:cNvSpPr>
          <p:nvPr/>
        </p:nvSpPr>
        <p:spPr bwMode="auto">
          <a:xfrm>
            <a:off x="2177935" y="469902"/>
            <a:ext cx="649934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000" dirty="0">
                <a:solidFill>
                  <a:srgbClr val="00B0F0"/>
                </a:solidFill>
              </a:rPr>
              <a:t>2H</a:t>
            </a:r>
            <a:r>
              <a:rPr lang="en-US" altLang="en-US" sz="4000" baseline="-25000" dirty="0">
                <a:solidFill>
                  <a:srgbClr val="00B0F0"/>
                </a:solidFill>
              </a:rPr>
              <a:t>2</a:t>
            </a:r>
            <a:r>
              <a:rPr lang="en-US" altLang="en-US" sz="4000" dirty="0">
                <a:solidFill>
                  <a:srgbClr val="00B0F0"/>
                </a:solidFill>
              </a:rPr>
              <a:t>O</a:t>
            </a:r>
            <a:r>
              <a:rPr lang="en-US" altLang="en-US" sz="4000" baseline="-25000" dirty="0">
                <a:solidFill>
                  <a:srgbClr val="00B0F0"/>
                </a:solidFill>
              </a:rPr>
              <a:t>2</a:t>
            </a:r>
            <a:r>
              <a:rPr lang="en-US" altLang="en-US" sz="4000" dirty="0">
                <a:solidFill>
                  <a:srgbClr val="00B0F0"/>
                </a:solidFill>
              </a:rPr>
              <a:t>  -&gt;  2H</a:t>
            </a:r>
            <a:r>
              <a:rPr lang="en-US" altLang="en-US" sz="4000" baseline="-25000" dirty="0">
                <a:solidFill>
                  <a:srgbClr val="00B0F0"/>
                </a:solidFill>
              </a:rPr>
              <a:t>2</a:t>
            </a:r>
            <a:r>
              <a:rPr lang="en-US" altLang="en-US" sz="4000" dirty="0">
                <a:solidFill>
                  <a:srgbClr val="00B0F0"/>
                </a:solidFill>
              </a:rPr>
              <a:t>O + 0</a:t>
            </a:r>
            <a:r>
              <a:rPr lang="en-US" altLang="en-US" sz="4000" baseline="-25000" dirty="0">
                <a:solidFill>
                  <a:srgbClr val="00B0F0"/>
                </a:solidFill>
              </a:rPr>
              <a:t>2</a:t>
            </a:r>
          </a:p>
        </p:txBody>
      </p:sp>
      <p:sp>
        <p:nvSpPr>
          <p:cNvPr id="6" name="TextBox 5"/>
          <p:cNvSpPr txBox="1">
            <a:spLocks noChangeArrowheads="1"/>
          </p:cNvSpPr>
          <p:nvPr/>
        </p:nvSpPr>
        <p:spPr bwMode="auto">
          <a:xfrm>
            <a:off x="4691063" y="3049589"/>
            <a:ext cx="3004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a:t>Catabolic or anabolic? </a:t>
            </a:r>
          </a:p>
        </p:txBody>
      </p:sp>
      <p:sp>
        <p:nvSpPr>
          <p:cNvPr id="7" name="TextBox 6"/>
          <p:cNvSpPr txBox="1">
            <a:spLocks noChangeArrowheads="1"/>
          </p:cNvSpPr>
          <p:nvPr/>
        </p:nvSpPr>
        <p:spPr bwMode="auto">
          <a:xfrm>
            <a:off x="4645026" y="4279900"/>
            <a:ext cx="335756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a:t>Endergonic or exergonic?</a:t>
            </a:r>
          </a:p>
          <a:p>
            <a:pPr eaLnBrk="1" hangingPunct="1">
              <a:spcBef>
                <a:spcPct val="0"/>
              </a:spcBef>
              <a:buFontTx/>
              <a:buNone/>
            </a:pPr>
            <a:endParaRPr lang="en-US" altLang="en-US" sz="1800"/>
          </a:p>
        </p:txBody>
      </p:sp>
      <p:sp>
        <p:nvSpPr>
          <p:cNvPr id="8" name="TextBox 7"/>
          <p:cNvSpPr txBox="1">
            <a:spLocks noChangeArrowheads="1"/>
          </p:cNvSpPr>
          <p:nvPr/>
        </p:nvSpPr>
        <p:spPr bwMode="auto">
          <a:xfrm>
            <a:off x="4183063" y="4840288"/>
            <a:ext cx="44751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a:t>Increasing or decreasing disorder?</a:t>
            </a:r>
          </a:p>
        </p:txBody>
      </p:sp>
      <p:sp>
        <p:nvSpPr>
          <p:cNvPr id="9" name="TextBox 8"/>
          <p:cNvSpPr txBox="1">
            <a:spLocks noChangeArrowheads="1"/>
          </p:cNvSpPr>
          <p:nvPr/>
        </p:nvSpPr>
        <p:spPr bwMode="auto">
          <a:xfrm>
            <a:off x="4465639" y="6192838"/>
            <a:ext cx="4556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a:t>Spontaneous or coupled with ATP?</a:t>
            </a:r>
          </a:p>
        </p:txBody>
      </p:sp>
      <p:sp>
        <p:nvSpPr>
          <p:cNvPr id="10" name="TextBox 9"/>
          <p:cNvSpPr txBox="1">
            <a:spLocks noChangeArrowheads="1"/>
          </p:cNvSpPr>
          <p:nvPr/>
        </p:nvSpPr>
        <p:spPr bwMode="auto">
          <a:xfrm>
            <a:off x="4465638" y="3651251"/>
            <a:ext cx="35882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a:t>Energy stored or released? </a:t>
            </a:r>
          </a:p>
        </p:txBody>
      </p:sp>
      <p:sp>
        <p:nvSpPr>
          <p:cNvPr id="11" name="TextBox 10"/>
          <p:cNvSpPr txBox="1">
            <a:spLocks noChangeArrowheads="1"/>
          </p:cNvSpPr>
          <p:nvPr/>
        </p:nvSpPr>
        <p:spPr bwMode="auto">
          <a:xfrm>
            <a:off x="3713163" y="2366964"/>
            <a:ext cx="48725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a:t>Decreasing or increasing complexity? </a:t>
            </a:r>
          </a:p>
        </p:txBody>
      </p:sp>
      <p:sp>
        <p:nvSpPr>
          <p:cNvPr id="12" name="TextBox 11"/>
          <p:cNvSpPr txBox="1">
            <a:spLocks noChangeArrowheads="1"/>
          </p:cNvSpPr>
          <p:nvPr/>
        </p:nvSpPr>
        <p:spPr bwMode="auto">
          <a:xfrm>
            <a:off x="4183063" y="5502276"/>
            <a:ext cx="43545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a:t>Change in G positive or negative?</a:t>
            </a:r>
          </a:p>
        </p:txBody>
      </p:sp>
      <p:sp>
        <p:nvSpPr>
          <p:cNvPr id="13" name="TextBox 12"/>
          <p:cNvSpPr txBox="1">
            <a:spLocks noChangeArrowheads="1"/>
          </p:cNvSpPr>
          <p:nvPr/>
        </p:nvSpPr>
        <p:spPr bwMode="auto">
          <a:xfrm>
            <a:off x="3592514" y="1776414"/>
            <a:ext cx="50044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a:t>Building or breaking down molecules? </a:t>
            </a:r>
          </a:p>
        </p:txBody>
      </p:sp>
      <p:sp>
        <p:nvSpPr>
          <p:cNvPr id="14" name="Right Arrow 13"/>
          <p:cNvSpPr>
            <a:spLocks noChangeArrowheads="1"/>
          </p:cNvSpPr>
          <p:nvPr/>
        </p:nvSpPr>
        <p:spPr bwMode="auto">
          <a:xfrm>
            <a:off x="3592513" y="3049589"/>
            <a:ext cx="977900" cy="484187"/>
          </a:xfrm>
          <a:prstGeom prst="rightArrow">
            <a:avLst>
              <a:gd name="adj1" fmla="val 50000"/>
              <a:gd name="adj2" fmla="val 49996"/>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endParaRPr>
          </a:p>
        </p:txBody>
      </p:sp>
      <p:sp>
        <p:nvSpPr>
          <p:cNvPr id="15" name="Right Arrow 14"/>
          <p:cNvSpPr>
            <a:spLocks noChangeArrowheads="1"/>
          </p:cNvSpPr>
          <p:nvPr/>
        </p:nvSpPr>
        <p:spPr bwMode="auto">
          <a:xfrm>
            <a:off x="2613025" y="2343150"/>
            <a:ext cx="979488" cy="484188"/>
          </a:xfrm>
          <a:prstGeom prst="rightArrow">
            <a:avLst>
              <a:gd name="adj1" fmla="val 50000"/>
              <a:gd name="adj2" fmla="val 50002"/>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endParaRPr>
          </a:p>
        </p:txBody>
      </p:sp>
      <p:sp>
        <p:nvSpPr>
          <p:cNvPr id="16" name="Right Arrow 15"/>
          <p:cNvSpPr>
            <a:spLocks noChangeArrowheads="1"/>
          </p:cNvSpPr>
          <p:nvPr/>
        </p:nvSpPr>
        <p:spPr bwMode="auto">
          <a:xfrm>
            <a:off x="3103563" y="4840289"/>
            <a:ext cx="977900" cy="485775"/>
          </a:xfrm>
          <a:prstGeom prst="rightArrow">
            <a:avLst>
              <a:gd name="adj1" fmla="val 50000"/>
              <a:gd name="adj2" fmla="val 50001"/>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endParaRPr>
          </a:p>
        </p:txBody>
      </p:sp>
      <p:sp>
        <p:nvSpPr>
          <p:cNvPr id="17" name="Right Arrow 16"/>
          <p:cNvSpPr>
            <a:spLocks noChangeArrowheads="1"/>
          </p:cNvSpPr>
          <p:nvPr/>
        </p:nvSpPr>
        <p:spPr bwMode="auto">
          <a:xfrm>
            <a:off x="3408363" y="6170614"/>
            <a:ext cx="977900" cy="484187"/>
          </a:xfrm>
          <a:prstGeom prst="rightArrow">
            <a:avLst>
              <a:gd name="adj1" fmla="val 50000"/>
              <a:gd name="adj2" fmla="val 49996"/>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endParaRPr>
          </a:p>
        </p:txBody>
      </p:sp>
      <p:sp>
        <p:nvSpPr>
          <p:cNvPr id="18" name="Left Arrow 17"/>
          <p:cNvSpPr>
            <a:spLocks noChangeArrowheads="1"/>
          </p:cNvSpPr>
          <p:nvPr/>
        </p:nvSpPr>
        <p:spPr bwMode="auto">
          <a:xfrm>
            <a:off x="8537575" y="1776414"/>
            <a:ext cx="977900" cy="485775"/>
          </a:xfrm>
          <a:prstGeom prst="leftArrow">
            <a:avLst>
              <a:gd name="adj1" fmla="val 50000"/>
              <a:gd name="adj2" fmla="val 50001"/>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endParaRPr>
          </a:p>
        </p:txBody>
      </p:sp>
      <p:sp>
        <p:nvSpPr>
          <p:cNvPr id="19" name="Left Arrow 18"/>
          <p:cNvSpPr>
            <a:spLocks noChangeArrowheads="1"/>
          </p:cNvSpPr>
          <p:nvPr/>
        </p:nvSpPr>
        <p:spPr bwMode="auto">
          <a:xfrm>
            <a:off x="8535988" y="5502276"/>
            <a:ext cx="977900" cy="485775"/>
          </a:xfrm>
          <a:prstGeom prst="leftArrow">
            <a:avLst>
              <a:gd name="adj1" fmla="val 50000"/>
              <a:gd name="adj2" fmla="val 50001"/>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endParaRPr>
          </a:p>
        </p:txBody>
      </p:sp>
      <p:sp>
        <p:nvSpPr>
          <p:cNvPr id="20" name="Left Arrow 19"/>
          <p:cNvSpPr>
            <a:spLocks noChangeArrowheads="1"/>
          </p:cNvSpPr>
          <p:nvPr/>
        </p:nvSpPr>
        <p:spPr bwMode="auto">
          <a:xfrm>
            <a:off x="8002588" y="4286250"/>
            <a:ext cx="977900" cy="484188"/>
          </a:xfrm>
          <a:prstGeom prst="leftArrow">
            <a:avLst>
              <a:gd name="adj1" fmla="val 50000"/>
              <a:gd name="adj2" fmla="val 49996"/>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endParaRPr>
          </a:p>
        </p:txBody>
      </p:sp>
      <p:sp>
        <p:nvSpPr>
          <p:cNvPr id="21" name="Left Arrow 20"/>
          <p:cNvSpPr>
            <a:spLocks noChangeArrowheads="1"/>
          </p:cNvSpPr>
          <p:nvPr/>
        </p:nvSpPr>
        <p:spPr bwMode="auto">
          <a:xfrm>
            <a:off x="8047038" y="3629025"/>
            <a:ext cx="977900" cy="484188"/>
          </a:xfrm>
          <a:prstGeom prst="leftArrow">
            <a:avLst>
              <a:gd name="adj1" fmla="val 50000"/>
              <a:gd name="adj2" fmla="val 49996"/>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endParaRPr>
          </a:p>
        </p:txBody>
      </p:sp>
    </p:spTree>
    <p:extLst>
      <p:ext uri="{BB962C8B-B14F-4D97-AF65-F5344CB8AC3E}">
        <p14:creationId xmlns:p14="http://schemas.microsoft.com/office/powerpoint/2010/main" val="6610245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linds(horizontal)">
                                      <p:cBhvr>
                                        <p:cTn id="11" dur="500"/>
                                        <p:tgtEl>
                                          <p:spTgt spid="1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500"/>
                                        <p:tgtEl>
                                          <p:spTgt spid="1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linds(horizontal)">
                                      <p:cBhvr>
                                        <p:cTn id="21" dur="500"/>
                                        <p:tgtEl>
                                          <p:spTgt spid="1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linds(horizontal)">
                                      <p:cBhvr>
                                        <p:cTn id="30" dur="500"/>
                                        <p:tgtEl>
                                          <p:spTgt spid="1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linds(horizontal)">
                                      <p:cBhvr>
                                        <p:cTn id="39" dur="500"/>
                                        <p:tgtEl>
                                          <p:spTgt spid="21"/>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blinds(horizontal)">
                                      <p:cBhvr>
                                        <p:cTn id="48" dur="500"/>
                                        <p:tgtEl>
                                          <p:spTgt spid="20"/>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linds(horizontal)">
                                      <p:cBhvr>
                                        <p:cTn id="57" dur="500"/>
                                        <p:tgtEl>
                                          <p:spTgt spid="1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blinds(horizontal)">
                                      <p:cBhvr>
                                        <p:cTn id="66" dur="500"/>
                                        <p:tgtEl>
                                          <p:spTgt spid="19"/>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9"/>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blinds(horizontal)">
                                      <p:cBhvr>
                                        <p:cTn id="7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1" grpId="0"/>
      <p:bldP spid="12" grpId="0"/>
      <p:bldP spid="13" grpId="0"/>
      <p:bldP spid="14" grpId="0" animBg="1"/>
      <p:bldP spid="15" grpId="0" animBg="1"/>
      <p:bldP spid="16" grpId="0" animBg="1"/>
      <p:bldP spid="17" grpId="0" animBg="1"/>
      <p:bldP spid="18" grpId="0" animBg="1"/>
      <p:bldP spid="19" grpId="0" animBg="1"/>
      <p:bldP spid="20" grpId="0" animBg="1"/>
      <p:bldP spid="2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4691063" y="3049589"/>
            <a:ext cx="3004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a:t>Catabolic or anabolic? </a:t>
            </a:r>
          </a:p>
        </p:txBody>
      </p:sp>
      <p:sp>
        <p:nvSpPr>
          <p:cNvPr id="7" name="TextBox 6"/>
          <p:cNvSpPr txBox="1">
            <a:spLocks noChangeArrowheads="1"/>
          </p:cNvSpPr>
          <p:nvPr/>
        </p:nvSpPr>
        <p:spPr bwMode="auto">
          <a:xfrm>
            <a:off x="4645026" y="4279900"/>
            <a:ext cx="335756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a:t>Endergonic or exergonic?</a:t>
            </a:r>
          </a:p>
          <a:p>
            <a:pPr eaLnBrk="1" hangingPunct="1">
              <a:spcBef>
                <a:spcPct val="0"/>
              </a:spcBef>
              <a:buFontTx/>
              <a:buNone/>
            </a:pPr>
            <a:endParaRPr lang="en-US" altLang="en-US" sz="1800"/>
          </a:p>
        </p:txBody>
      </p:sp>
      <p:sp>
        <p:nvSpPr>
          <p:cNvPr id="8" name="TextBox 7"/>
          <p:cNvSpPr txBox="1">
            <a:spLocks noChangeArrowheads="1"/>
          </p:cNvSpPr>
          <p:nvPr/>
        </p:nvSpPr>
        <p:spPr bwMode="auto">
          <a:xfrm>
            <a:off x="4183063" y="4840288"/>
            <a:ext cx="44751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a:t>Increasing or decreasing disorder?</a:t>
            </a:r>
          </a:p>
        </p:txBody>
      </p:sp>
      <p:sp>
        <p:nvSpPr>
          <p:cNvPr id="9" name="TextBox 8"/>
          <p:cNvSpPr txBox="1">
            <a:spLocks noChangeArrowheads="1"/>
          </p:cNvSpPr>
          <p:nvPr/>
        </p:nvSpPr>
        <p:spPr bwMode="auto">
          <a:xfrm>
            <a:off x="3978276" y="6192838"/>
            <a:ext cx="4957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a:t>Spontaneous or coupled with ATPrxn?</a:t>
            </a:r>
          </a:p>
        </p:txBody>
      </p:sp>
      <p:sp>
        <p:nvSpPr>
          <p:cNvPr id="10" name="TextBox 9"/>
          <p:cNvSpPr txBox="1">
            <a:spLocks noChangeArrowheads="1"/>
          </p:cNvSpPr>
          <p:nvPr/>
        </p:nvSpPr>
        <p:spPr bwMode="auto">
          <a:xfrm>
            <a:off x="4465638" y="3651251"/>
            <a:ext cx="35882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a:t>Energy stored or released? </a:t>
            </a:r>
          </a:p>
        </p:txBody>
      </p:sp>
      <p:sp>
        <p:nvSpPr>
          <p:cNvPr id="11" name="TextBox 10"/>
          <p:cNvSpPr txBox="1">
            <a:spLocks noChangeArrowheads="1"/>
          </p:cNvSpPr>
          <p:nvPr/>
        </p:nvSpPr>
        <p:spPr bwMode="auto">
          <a:xfrm>
            <a:off x="3713163" y="2366964"/>
            <a:ext cx="48725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a:t>Decreasing or increasing complexity? </a:t>
            </a:r>
          </a:p>
        </p:txBody>
      </p:sp>
      <p:sp>
        <p:nvSpPr>
          <p:cNvPr id="12" name="TextBox 11"/>
          <p:cNvSpPr txBox="1">
            <a:spLocks noChangeArrowheads="1"/>
          </p:cNvSpPr>
          <p:nvPr/>
        </p:nvSpPr>
        <p:spPr bwMode="auto">
          <a:xfrm>
            <a:off x="4183063" y="5502276"/>
            <a:ext cx="43545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a:t>Change in G positive or negative?</a:t>
            </a:r>
          </a:p>
        </p:txBody>
      </p:sp>
      <p:sp>
        <p:nvSpPr>
          <p:cNvPr id="13" name="TextBox 12"/>
          <p:cNvSpPr txBox="1">
            <a:spLocks noChangeArrowheads="1"/>
          </p:cNvSpPr>
          <p:nvPr/>
        </p:nvSpPr>
        <p:spPr bwMode="auto">
          <a:xfrm>
            <a:off x="3592514" y="1776414"/>
            <a:ext cx="50044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a:t>Building or breaking down molecules? </a:t>
            </a:r>
          </a:p>
        </p:txBody>
      </p:sp>
      <p:sp>
        <p:nvSpPr>
          <p:cNvPr id="14" name="Right Arrow 13"/>
          <p:cNvSpPr>
            <a:spLocks noChangeArrowheads="1"/>
          </p:cNvSpPr>
          <p:nvPr/>
        </p:nvSpPr>
        <p:spPr bwMode="auto">
          <a:xfrm>
            <a:off x="3373438" y="3651251"/>
            <a:ext cx="977900" cy="485775"/>
          </a:xfrm>
          <a:prstGeom prst="rightArrow">
            <a:avLst>
              <a:gd name="adj1" fmla="val 50000"/>
              <a:gd name="adj2" fmla="val 50001"/>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endParaRPr>
          </a:p>
        </p:txBody>
      </p:sp>
      <p:sp>
        <p:nvSpPr>
          <p:cNvPr id="15" name="Right Arrow 14"/>
          <p:cNvSpPr>
            <a:spLocks noChangeArrowheads="1"/>
          </p:cNvSpPr>
          <p:nvPr/>
        </p:nvSpPr>
        <p:spPr bwMode="auto">
          <a:xfrm>
            <a:off x="2613025" y="1776414"/>
            <a:ext cx="979488" cy="485775"/>
          </a:xfrm>
          <a:prstGeom prst="rightArrow">
            <a:avLst>
              <a:gd name="adj1" fmla="val 50000"/>
              <a:gd name="adj2" fmla="val 49998"/>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endParaRPr>
          </a:p>
        </p:txBody>
      </p:sp>
      <p:sp>
        <p:nvSpPr>
          <p:cNvPr id="16" name="Right Arrow 15"/>
          <p:cNvSpPr>
            <a:spLocks noChangeArrowheads="1"/>
          </p:cNvSpPr>
          <p:nvPr/>
        </p:nvSpPr>
        <p:spPr bwMode="auto">
          <a:xfrm>
            <a:off x="3489325" y="4356100"/>
            <a:ext cx="977900" cy="484188"/>
          </a:xfrm>
          <a:prstGeom prst="rightArrow">
            <a:avLst>
              <a:gd name="adj1" fmla="val 50000"/>
              <a:gd name="adj2" fmla="val 49996"/>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endParaRPr>
          </a:p>
        </p:txBody>
      </p:sp>
      <p:sp>
        <p:nvSpPr>
          <p:cNvPr id="17" name="Right Arrow 16"/>
          <p:cNvSpPr>
            <a:spLocks noChangeArrowheads="1"/>
          </p:cNvSpPr>
          <p:nvPr/>
        </p:nvSpPr>
        <p:spPr bwMode="auto">
          <a:xfrm>
            <a:off x="3000375" y="5502276"/>
            <a:ext cx="977900" cy="485775"/>
          </a:xfrm>
          <a:prstGeom prst="rightArrow">
            <a:avLst>
              <a:gd name="adj1" fmla="val 50000"/>
              <a:gd name="adj2" fmla="val 50001"/>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endParaRPr>
          </a:p>
        </p:txBody>
      </p:sp>
      <p:sp>
        <p:nvSpPr>
          <p:cNvPr id="18" name="Left Arrow 17"/>
          <p:cNvSpPr>
            <a:spLocks noChangeArrowheads="1"/>
          </p:cNvSpPr>
          <p:nvPr/>
        </p:nvSpPr>
        <p:spPr bwMode="auto">
          <a:xfrm>
            <a:off x="8537575" y="2366964"/>
            <a:ext cx="977900" cy="484187"/>
          </a:xfrm>
          <a:prstGeom prst="leftArrow">
            <a:avLst>
              <a:gd name="adj1" fmla="val 50000"/>
              <a:gd name="adj2" fmla="val 49996"/>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endParaRPr>
          </a:p>
        </p:txBody>
      </p:sp>
      <p:sp>
        <p:nvSpPr>
          <p:cNvPr id="19" name="Left Arrow 18"/>
          <p:cNvSpPr>
            <a:spLocks noChangeArrowheads="1"/>
          </p:cNvSpPr>
          <p:nvPr/>
        </p:nvSpPr>
        <p:spPr bwMode="auto">
          <a:xfrm>
            <a:off x="9024939" y="6170614"/>
            <a:ext cx="979487" cy="484187"/>
          </a:xfrm>
          <a:prstGeom prst="leftArrow">
            <a:avLst>
              <a:gd name="adj1" fmla="val 50000"/>
              <a:gd name="adj2" fmla="val 50003"/>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endParaRPr>
          </a:p>
        </p:txBody>
      </p:sp>
      <p:sp>
        <p:nvSpPr>
          <p:cNvPr id="20" name="Left Arrow 19"/>
          <p:cNvSpPr>
            <a:spLocks noChangeArrowheads="1"/>
          </p:cNvSpPr>
          <p:nvPr/>
        </p:nvSpPr>
        <p:spPr bwMode="auto">
          <a:xfrm>
            <a:off x="8658225" y="4818064"/>
            <a:ext cx="979488" cy="484187"/>
          </a:xfrm>
          <a:prstGeom prst="leftArrow">
            <a:avLst>
              <a:gd name="adj1" fmla="val 50000"/>
              <a:gd name="adj2" fmla="val 50003"/>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endParaRPr>
          </a:p>
        </p:txBody>
      </p:sp>
      <p:sp>
        <p:nvSpPr>
          <p:cNvPr id="21" name="Left Arrow 20"/>
          <p:cNvSpPr>
            <a:spLocks noChangeArrowheads="1"/>
          </p:cNvSpPr>
          <p:nvPr/>
        </p:nvSpPr>
        <p:spPr bwMode="auto">
          <a:xfrm>
            <a:off x="7720013" y="3027364"/>
            <a:ext cx="977900" cy="484187"/>
          </a:xfrm>
          <a:prstGeom prst="leftArrow">
            <a:avLst>
              <a:gd name="adj1" fmla="val 50000"/>
              <a:gd name="adj2" fmla="val 49996"/>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endParaRPr>
          </a:p>
        </p:txBody>
      </p:sp>
      <p:pic>
        <p:nvPicPr>
          <p:cNvPr id="48146" name="Picture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79625" y="339726"/>
            <a:ext cx="7791450"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32076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linds(horizontal)">
                                      <p:cBhvr>
                                        <p:cTn id="11" dur="500"/>
                                        <p:tgtEl>
                                          <p:spTgt spid="1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500"/>
                                        <p:tgtEl>
                                          <p:spTgt spid="1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linds(horizontal)">
                                      <p:cBhvr>
                                        <p:cTn id="21" dur="500"/>
                                        <p:tgtEl>
                                          <p:spTgt spid="1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blinds(horizontal)">
                                      <p:cBhvr>
                                        <p:cTn id="30" dur="500"/>
                                        <p:tgtEl>
                                          <p:spTgt spid="2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linds(horizontal)">
                                      <p:cBhvr>
                                        <p:cTn id="39" dur="500"/>
                                        <p:tgtEl>
                                          <p:spTgt spid="14"/>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blinds(horizontal)">
                                      <p:cBhvr>
                                        <p:cTn id="48" dur="500"/>
                                        <p:tgtEl>
                                          <p:spTgt spid="16"/>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blinds(horizontal)">
                                      <p:cBhvr>
                                        <p:cTn id="57" dur="500"/>
                                        <p:tgtEl>
                                          <p:spTgt spid="20"/>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blinds(horizontal)">
                                      <p:cBhvr>
                                        <p:cTn id="66" dur="500"/>
                                        <p:tgtEl>
                                          <p:spTgt spid="17"/>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9"/>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blinds(horizontal)">
                                      <p:cBhvr>
                                        <p:cTn id="7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1" grpId="0"/>
      <p:bldP spid="12" grpId="0"/>
      <p:bldP spid="13" grpId="0"/>
      <p:bldP spid="14" grpId="0" animBg="1"/>
      <p:bldP spid="15" grpId="0" animBg="1"/>
      <p:bldP spid="16" grpId="0" animBg="1"/>
      <p:bldP spid="17" grpId="0" animBg="1"/>
      <p:bldP spid="18" grpId="0" animBg="1"/>
      <p:bldP spid="19" grpId="0" animBg="1"/>
      <p:bldP spid="20"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1" name="Rectangle 3"/>
          <p:cNvSpPr>
            <a:spLocks noGrp="1" noChangeArrowheads="1"/>
          </p:cNvSpPr>
          <p:nvPr>
            <p:ph type="body" idx="1"/>
          </p:nvPr>
        </p:nvSpPr>
        <p:spPr>
          <a:xfrm>
            <a:off x="176463" y="304800"/>
            <a:ext cx="11774905" cy="4800600"/>
          </a:xfrm>
        </p:spPr>
        <p:txBody>
          <a:bodyPr>
            <a:noAutofit/>
          </a:bodyPr>
          <a:lstStyle/>
          <a:p>
            <a:pPr marL="274320" indent="-274320">
              <a:buFont typeface="Wingdings"/>
              <a:buChar char=""/>
              <a:defRPr/>
            </a:pPr>
            <a:r>
              <a:rPr lang="en-US" u="sng" dirty="0">
                <a:solidFill>
                  <a:srgbClr val="FF0000"/>
                </a:solidFill>
                <a:effectLst>
                  <a:outerShdw blurRad="38100" dist="38100" dir="2700000" algn="tl">
                    <a:srgbClr val="000000">
                      <a:alpha val="43137"/>
                    </a:srgbClr>
                  </a:outerShdw>
                </a:effectLst>
              </a:rPr>
              <a:t>Catalyst</a:t>
            </a:r>
            <a:r>
              <a:rPr lang="en-US" dirty="0"/>
              <a:t>: substance that can change the rate of a reaction without being altered in the process</a:t>
            </a:r>
          </a:p>
          <a:p>
            <a:pPr marL="274320" indent="-274320">
              <a:buNone/>
              <a:defRPr/>
            </a:pPr>
            <a:endParaRPr lang="en-US" dirty="0"/>
          </a:p>
          <a:p>
            <a:pPr marL="274320" indent="-274320">
              <a:buFont typeface="Wingdings"/>
              <a:buChar char=""/>
              <a:defRPr/>
            </a:pPr>
            <a:r>
              <a:rPr lang="en-US" u="sng" dirty="0">
                <a:solidFill>
                  <a:srgbClr val="FF0000"/>
                </a:solidFill>
                <a:effectLst>
                  <a:outerShdw blurRad="38100" dist="38100" dir="2700000" algn="tl">
                    <a:srgbClr val="000000">
                      <a:alpha val="43137"/>
                    </a:srgbClr>
                  </a:outerShdw>
                </a:effectLst>
              </a:rPr>
              <a:t>Enzyme</a:t>
            </a:r>
            <a:r>
              <a:rPr lang="en-US" dirty="0">
                <a:effectLst>
                  <a:outerShdw blurRad="38100" dist="38100" dir="2700000" algn="tl">
                    <a:srgbClr val="000000">
                      <a:alpha val="43137"/>
                    </a:srgbClr>
                  </a:outerShdw>
                </a:effectLst>
              </a:rPr>
              <a:t> </a:t>
            </a:r>
            <a:r>
              <a:rPr lang="en-US" dirty="0"/>
              <a:t>= biological catalyst</a:t>
            </a:r>
          </a:p>
          <a:p>
            <a:pPr marL="274320" indent="-274320">
              <a:buNone/>
              <a:defRPr/>
            </a:pPr>
            <a:endParaRPr lang="en-US" dirty="0"/>
          </a:p>
          <a:p>
            <a:pPr marL="274320" indent="-274320">
              <a:buNone/>
              <a:defRPr/>
            </a:pPr>
            <a:endParaRPr lang="en-US" dirty="0"/>
          </a:p>
          <a:p>
            <a:pPr marL="274320" indent="-274320">
              <a:buNone/>
              <a:defRPr/>
            </a:pPr>
            <a:endParaRPr lang="en-US" dirty="0"/>
          </a:p>
          <a:p>
            <a:pPr marL="274320" indent="-274320">
              <a:buNone/>
              <a:defRPr/>
            </a:pPr>
            <a:endParaRPr lang="en-US" dirty="0"/>
          </a:p>
          <a:p>
            <a:pPr marL="274320" indent="-274320">
              <a:buNone/>
              <a:defRPr/>
            </a:pPr>
            <a:endParaRPr lang="en-US" dirty="0"/>
          </a:p>
          <a:p>
            <a:pPr marL="274320" indent="-274320">
              <a:buNone/>
              <a:defRPr/>
            </a:pPr>
            <a:endParaRPr lang="en-US" dirty="0"/>
          </a:p>
          <a:p>
            <a:pPr marL="274320" indent="-274320">
              <a:buFont typeface="Wingdings"/>
              <a:buChar char=""/>
              <a:defRPr/>
            </a:pPr>
            <a:r>
              <a:rPr lang="en-US" dirty="0"/>
              <a:t>Speeds up metabolic reactions by lowering the </a:t>
            </a:r>
            <a:r>
              <a:rPr lang="en-US" u="sng" dirty="0">
                <a:solidFill>
                  <a:srgbClr val="FF0000"/>
                </a:solidFill>
                <a:effectLst>
                  <a:outerShdw blurRad="38100" dist="38100" dir="2700000" algn="tl">
                    <a:srgbClr val="000000">
                      <a:alpha val="43137"/>
                    </a:srgbClr>
                  </a:outerShdw>
                </a:effectLst>
              </a:rPr>
              <a:t>activation energy</a:t>
            </a:r>
            <a:r>
              <a:rPr lang="en-US" dirty="0">
                <a:solidFill>
                  <a:srgbClr val="FF0000"/>
                </a:solidFill>
                <a:effectLst>
                  <a:outerShdw blurRad="38100" dist="38100" dir="2700000" algn="tl">
                    <a:srgbClr val="000000">
                      <a:alpha val="43137"/>
                    </a:srgbClr>
                  </a:outerShdw>
                </a:effectLst>
              </a:rPr>
              <a:t> </a:t>
            </a:r>
            <a:r>
              <a:rPr lang="en-US" dirty="0"/>
              <a:t>(energy needed to start reaction)</a:t>
            </a:r>
            <a:endParaRPr lang="en-US" dirty="0">
              <a:ea typeface="+mn-ea"/>
              <a:cs typeface="+mn-cs"/>
            </a:endParaRPr>
          </a:p>
        </p:txBody>
      </p:sp>
      <p:pic>
        <p:nvPicPr>
          <p:cNvPr id="6" name="Picture 5" descr="08_UN02SucroseHydrolyzed-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16100" y="2773364"/>
            <a:ext cx="8547100"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7304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9971">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3997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 descr="08_15CatalyticCycle_3-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54214" y="136525"/>
            <a:ext cx="8283575" cy="658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10473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070850" cy="1143000"/>
          </a:xfrm>
        </p:spPr>
        <p:txBody>
          <a:bodyPr>
            <a:noAutofit/>
          </a:bodyPr>
          <a:lstStyle/>
          <a:p>
            <a:pPr>
              <a:defRPr/>
            </a:pPr>
            <a:r>
              <a:rPr lang="en-US" sz="4000" b="1" dirty="0"/>
              <a:t>Enzyme Action: Catabolism</a:t>
            </a:r>
          </a:p>
        </p:txBody>
      </p:sp>
      <p:pic>
        <p:nvPicPr>
          <p:cNvPr id="55298"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9950" y="2133600"/>
            <a:ext cx="7912100"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1332297"/>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12900" y="2171700"/>
            <a:ext cx="896620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2060575" y="685800"/>
            <a:ext cx="8070850" cy="1143000"/>
          </a:xfrm>
          <a:prstGeom prst="rect">
            <a:avLst/>
          </a:prstGeom>
        </p:spPr>
        <p:txBody>
          <a:bodyPr/>
          <a:lstStyle>
            <a:lvl1pPr algn="l" rtl="0" eaLnBrk="0" fontAlgn="base" hangingPunct="0">
              <a:spcBef>
                <a:spcPct val="0"/>
              </a:spcBef>
              <a:spcAft>
                <a:spcPct val="0"/>
              </a:spcAft>
              <a:defRPr sz="3000" kern="1200" cap="small">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3000">
                <a:solidFill>
                  <a:schemeClr val="tx2"/>
                </a:solidFill>
                <a:latin typeface="Century Schoolbook" pitchFamily="18" charset="0"/>
                <a:ea typeface="ＭＳ Ｐゴシック" charset="0"/>
                <a:cs typeface="ＭＳ Ｐゴシック" charset="0"/>
              </a:defRPr>
            </a:lvl2pPr>
            <a:lvl3pPr algn="l" rtl="0" eaLnBrk="0" fontAlgn="base" hangingPunct="0">
              <a:spcBef>
                <a:spcPct val="0"/>
              </a:spcBef>
              <a:spcAft>
                <a:spcPct val="0"/>
              </a:spcAft>
              <a:defRPr sz="3000">
                <a:solidFill>
                  <a:schemeClr val="tx2"/>
                </a:solidFill>
                <a:latin typeface="Century Schoolbook" pitchFamily="18" charset="0"/>
                <a:ea typeface="ＭＳ Ｐゴシック" charset="0"/>
                <a:cs typeface="ＭＳ Ｐゴシック" charset="0"/>
              </a:defRPr>
            </a:lvl3pPr>
            <a:lvl4pPr algn="l" rtl="0" eaLnBrk="0" fontAlgn="base" hangingPunct="0">
              <a:spcBef>
                <a:spcPct val="0"/>
              </a:spcBef>
              <a:spcAft>
                <a:spcPct val="0"/>
              </a:spcAft>
              <a:defRPr sz="3000">
                <a:solidFill>
                  <a:schemeClr val="tx2"/>
                </a:solidFill>
                <a:latin typeface="Century Schoolbook" pitchFamily="18" charset="0"/>
                <a:ea typeface="ＭＳ Ｐゴシック" charset="0"/>
                <a:cs typeface="ＭＳ Ｐゴシック" charset="0"/>
              </a:defRPr>
            </a:lvl4pPr>
            <a:lvl5pPr algn="l" rtl="0" eaLnBrk="0" fontAlgn="base" hangingPunct="0">
              <a:spcBef>
                <a:spcPct val="0"/>
              </a:spcBef>
              <a:spcAft>
                <a:spcPct val="0"/>
              </a:spcAft>
              <a:defRPr sz="3000">
                <a:solidFill>
                  <a:schemeClr val="tx2"/>
                </a:solidFill>
                <a:latin typeface="Century Schoolbook" pitchFamily="18" charset="0"/>
                <a:ea typeface="ＭＳ Ｐゴシック" charset="0"/>
                <a:cs typeface="ＭＳ Ｐゴシック"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defRPr/>
            </a:pPr>
            <a:r>
              <a:rPr lang="en-US" sz="4000" b="1"/>
              <a:t>Enzyme Action: Anabolism</a:t>
            </a:r>
            <a:endParaRPr lang="en-US" sz="4000" b="1" dirty="0"/>
          </a:p>
        </p:txBody>
      </p:sp>
    </p:spTree>
    <p:extLst>
      <p:ext uri="{BB962C8B-B14F-4D97-AF65-F5344CB8AC3E}">
        <p14:creationId xmlns:p14="http://schemas.microsoft.com/office/powerpoint/2010/main" val="2188467394"/>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ED5502C-4D2F-436D-9C5F-15D6FE40EE11}" type="slidenum">
              <a:rPr lang="en-US" altLang="en-US" sz="1400"/>
              <a:pPr>
                <a:spcBef>
                  <a:spcPct val="0"/>
                </a:spcBef>
                <a:buFontTx/>
                <a:buNone/>
              </a:pPr>
              <a:t>9</a:t>
            </a:fld>
            <a:endParaRPr lang="en-US" altLang="en-US" sz="1400"/>
          </a:p>
        </p:txBody>
      </p:sp>
      <p:sp>
        <p:nvSpPr>
          <p:cNvPr id="51203" name="Rectangle 2"/>
          <p:cNvSpPr>
            <a:spLocks noGrp="1" noChangeArrowheads="1"/>
          </p:cNvSpPr>
          <p:nvPr>
            <p:ph type="title"/>
          </p:nvPr>
        </p:nvSpPr>
        <p:spPr/>
        <p:txBody>
          <a:bodyPr/>
          <a:lstStyle/>
          <a:p>
            <a:pPr eaLnBrk="1" hangingPunct="1"/>
            <a:r>
              <a:rPr lang="en-US" altLang="en-US" smtClean="0">
                <a:solidFill>
                  <a:srgbClr val="1111FF"/>
                </a:solidFill>
              </a:rPr>
              <a:t>Enzymes</a:t>
            </a:r>
          </a:p>
        </p:txBody>
      </p:sp>
      <p:sp>
        <p:nvSpPr>
          <p:cNvPr id="120835" name="Rectangle 3"/>
          <p:cNvSpPr>
            <a:spLocks noGrp="1" noChangeArrowheads="1"/>
          </p:cNvSpPr>
          <p:nvPr>
            <p:ph type="body" idx="1"/>
          </p:nvPr>
        </p:nvSpPr>
        <p:spPr>
          <a:xfrm>
            <a:off x="176463" y="1600201"/>
            <a:ext cx="11678653" cy="4525963"/>
          </a:xfrm>
        </p:spPr>
        <p:txBody>
          <a:bodyPr/>
          <a:lstStyle/>
          <a:p>
            <a:pPr eaLnBrk="1" hangingPunct="1">
              <a:buFontTx/>
              <a:buNone/>
            </a:pPr>
            <a:r>
              <a:rPr lang="en-US" altLang="en-US" b="1" dirty="0" smtClean="0">
                <a:solidFill>
                  <a:srgbClr val="FF0000"/>
                </a:solidFill>
              </a:rPr>
              <a:t>Enzymes</a:t>
            </a:r>
            <a:r>
              <a:rPr lang="en-US" altLang="en-US" dirty="0" smtClean="0"/>
              <a:t>: molecules that catalyze reactions in living cells</a:t>
            </a:r>
          </a:p>
          <a:p>
            <a:pPr eaLnBrk="1" hangingPunct="1"/>
            <a:r>
              <a:rPr lang="en-US" altLang="en-US" dirty="0" smtClean="0"/>
              <a:t>most are proteins</a:t>
            </a:r>
          </a:p>
          <a:p>
            <a:pPr eaLnBrk="1" hangingPunct="1"/>
            <a:r>
              <a:rPr lang="en-US" altLang="en-US" dirty="0" smtClean="0"/>
              <a:t>lower the activation energy required for a reaction</a:t>
            </a:r>
          </a:p>
          <a:p>
            <a:pPr eaLnBrk="1" hangingPunct="1"/>
            <a:r>
              <a:rPr lang="en-US" altLang="en-US" dirty="0" smtClean="0"/>
              <a:t>are not changed or consumed by the reaction</a:t>
            </a:r>
          </a:p>
          <a:p>
            <a:pPr eaLnBrk="1" hangingPunct="1"/>
            <a:endParaRPr lang="en-US" altLang="en-US" b="1" dirty="0">
              <a:solidFill>
                <a:srgbClr val="FFFF00"/>
              </a:solidFill>
            </a:endParaRPr>
          </a:p>
          <a:p>
            <a:r>
              <a:rPr lang="en-US" dirty="0"/>
              <a:t>Named for what they do</a:t>
            </a:r>
          </a:p>
          <a:p>
            <a:pPr lvl="1"/>
            <a:r>
              <a:rPr lang="en-US" dirty="0"/>
              <a:t>lactase - breaks down lactose (milk sugars)</a:t>
            </a:r>
          </a:p>
          <a:p>
            <a:pPr lvl="1"/>
            <a:r>
              <a:rPr lang="en-US" dirty="0"/>
              <a:t>Amylase - breaks down starch in food in mouth</a:t>
            </a:r>
          </a:p>
          <a:p>
            <a:pPr lvl="1"/>
            <a:r>
              <a:rPr lang="en-US" dirty="0"/>
              <a:t>Protease - breaks down </a:t>
            </a:r>
            <a:r>
              <a:rPr lang="en-US" dirty="0" smtClean="0"/>
              <a:t>protein</a:t>
            </a:r>
            <a:endParaRPr lang="en-US" dirty="0"/>
          </a:p>
        </p:txBody>
      </p:sp>
    </p:spTree>
    <p:extLst>
      <p:ext uri="{BB962C8B-B14F-4D97-AF65-F5344CB8AC3E}">
        <p14:creationId xmlns:p14="http://schemas.microsoft.com/office/powerpoint/2010/main" val="3884997963"/>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ags/tag2.xml><?xml version="1.0" encoding="utf-8"?>
<p:tagLst xmlns:a="http://schemas.openxmlformats.org/drawingml/2006/main" xmlns:r="http://schemas.openxmlformats.org/officeDocument/2006/relationships" xmlns:p="http://schemas.openxmlformats.org/presentationml/2006/main">
  <p:tag name="HIGHLIGHTER"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TotalTime>
  <Words>2399</Words>
  <Application>Microsoft Office PowerPoint</Application>
  <PresentationFormat>Widescreen</PresentationFormat>
  <Paragraphs>377</Paragraphs>
  <Slides>48</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48</vt:i4>
      </vt:variant>
    </vt:vector>
  </HeadingPairs>
  <TitlesOfParts>
    <vt:vector size="60" baseType="lpstr">
      <vt:lpstr>MS PGothic</vt:lpstr>
      <vt:lpstr>MS PGothic</vt:lpstr>
      <vt:lpstr>Arial</vt:lpstr>
      <vt:lpstr>Calibri</vt:lpstr>
      <vt:lpstr>Calibri Light</vt:lpstr>
      <vt:lpstr>Century Schoolbook</vt:lpstr>
      <vt:lpstr>Symbol</vt:lpstr>
      <vt:lpstr>Times</vt:lpstr>
      <vt:lpstr>Wingdings</vt:lpstr>
      <vt:lpstr>Wingdings 2</vt:lpstr>
      <vt:lpstr>游ゴシック</vt:lpstr>
      <vt:lpstr>Office Theme</vt:lpstr>
      <vt:lpstr>Energy of Reactions</vt:lpstr>
      <vt:lpstr>Types of Reactions</vt:lpstr>
      <vt:lpstr>PowerPoint Presentation</vt:lpstr>
      <vt:lpstr>What are these reactions?</vt:lpstr>
      <vt:lpstr>PowerPoint Presentation</vt:lpstr>
      <vt:lpstr>PowerPoint Presentation</vt:lpstr>
      <vt:lpstr>Enzyme Action: Catabolism</vt:lpstr>
      <vt:lpstr>PowerPoint Presentation</vt:lpstr>
      <vt:lpstr>Enzymes</vt:lpstr>
      <vt:lpstr>PowerPoint Presentation</vt:lpstr>
      <vt:lpstr>Enzymes</vt:lpstr>
      <vt:lpstr>PowerPoint Presentation</vt:lpstr>
      <vt:lpstr>Induced Fit Theory/Key and Lock Model</vt:lpstr>
      <vt:lpstr>PowerPoint Presentation</vt:lpstr>
      <vt:lpstr>Enzymes</vt:lpstr>
      <vt:lpstr>Enzymes</vt:lpstr>
      <vt:lpstr>Enzymes</vt:lpstr>
      <vt:lpstr>4 Conditions that affect enzymes</vt:lpstr>
      <vt:lpstr>Enzymes</vt:lpstr>
      <vt:lpstr>PowerPoint Presentation</vt:lpstr>
      <vt:lpstr>Regulation of Enzyme Activity</vt:lpstr>
      <vt:lpstr>PowerPoint Presentation</vt:lpstr>
      <vt:lpstr>PowerPoint Presentation</vt:lpstr>
      <vt:lpstr>PowerPoint Presentation</vt:lpstr>
      <vt:lpstr>Feedback Inhibition</vt:lpstr>
      <vt:lpstr>Feedback Inhibition</vt:lpstr>
      <vt:lpstr>PowerPoint Presentation</vt:lpstr>
      <vt:lpstr>Energy = capacity to do work</vt:lpstr>
      <vt:lpstr>Flow of Energy</vt:lpstr>
      <vt:lpstr>Thermodynamics is the study of energy transformations that occur in nature </vt:lpstr>
      <vt:lpstr>The First Law of Thermodynamics</vt:lpstr>
      <vt:lpstr>The Second Law of Thermodynamics</vt:lpstr>
      <vt:lpstr>PowerPoint Presentation</vt:lpstr>
      <vt:lpstr>Laws of Thermodynamics</vt:lpstr>
      <vt:lpstr>PowerPoint Presentation</vt:lpstr>
      <vt:lpstr>Gibbs Free Energy</vt:lpstr>
      <vt:lpstr>PowerPoint Presentation</vt:lpstr>
      <vt:lpstr>PowerPoint Presentation</vt:lpstr>
      <vt:lpstr>ATP</vt:lpstr>
      <vt:lpstr>How does ATP store energy?</vt:lpstr>
      <vt:lpstr>How does ATP transfer energy? </vt:lpstr>
      <vt:lpstr>ATP / ADP cycle</vt:lpstr>
      <vt:lpstr>PowerPoint Presentation</vt:lpstr>
      <vt:lpstr>PowerPoint Presentation</vt:lpstr>
      <vt:lpstr>How ATP Performs Work</vt:lpstr>
      <vt:lpstr>PowerPoint Presentation</vt:lpstr>
      <vt:lpstr>PowerPoint Presentation</vt:lpstr>
      <vt:lpstr>PowerPoint Presentation</vt:lpstr>
    </vt:vector>
  </TitlesOfParts>
  <Company>Anoka-Hennepin ISD11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Enzymes</dc:title>
  <dc:creator>Novak, Kendrick</dc:creator>
  <cp:lastModifiedBy>Novak, Kendrick</cp:lastModifiedBy>
  <cp:revision>14</cp:revision>
  <dcterms:created xsi:type="dcterms:W3CDTF">2017-09-28T19:54:52Z</dcterms:created>
  <dcterms:modified xsi:type="dcterms:W3CDTF">2017-11-01T16:15:28Z</dcterms:modified>
</cp:coreProperties>
</file>