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1" r:id="rId6"/>
    <p:sldId id="262" r:id="rId7"/>
    <p:sldId id="263" r:id="rId8"/>
    <p:sldId id="264" r:id="rId9"/>
    <p:sldId id="308" r:id="rId10"/>
    <p:sldId id="265" r:id="rId11"/>
    <p:sldId id="266" r:id="rId12"/>
    <p:sldId id="267" r:id="rId13"/>
    <p:sldId id="268" r:id="rId14"/>
    <p:sldId id="269" r:id="rId15"/>
    <p:sldId id="270" r:id="rId16"/>
    <p:sldId id="271" r:id="rId17"/>
    <p:sldId id="272" r:id="rId18"/>
    <p:sldId id="279" r:id="rId19"/>
    <p:sldId id="273" r:id="rId20"/>
    <p:sldId id="274" r:id="rId21"/>
    <p:sldId id="278" r:id="rId22"/>
    <p:sldId id="275" r:id="rId23"/>
    <p:sldId id="280" r:id="rId24"/>
    <p:sldId id="276" r:id="rId25"/>
    <p:sldId id="277" r:id="rId26"/>
    <p:sldId id="283" r:id="rId27"/>
    <p:sldId id="281" r:id="rId28"/>
    <p:sldId id="284" r:id="rId29"/>
    <p:sldId id="285" r:id="rId30"/>
    <p:sldId id="286" r:id="rId31"/>
    <p:sldId id="287" r:id="rId32"/>
    <p:sldId id="288" r:id="rId33"/>
    <p:sldId id="282" r:id="rId34"/>
    <p:sldId id="289" r:id="rId35"/>
    <p:sldId id="290" r:id="rId36"/>
    <p:sldId id="291" r:id="rId37"/>
    <p:sldId id="292" r:id="rId38"/>
    <p:sldId id="293" r:id="rId39"/>
    <p:sldId id="297" r:id="rId40"/>
    <p:sldId id="295" r:id="rId41"/>
    <p:sldId id="296" r:id="rId42"/>
    <p:sldId id="298" r:id="rId43"/>
    <p:sldId id="299" r:id="rId44"/>
    <p:sldId id="301" r:id="rId45"/>
    <p:sldId id="302" r:id="rId46"/>
    <p:sldId id="303" r:id="rId47"/>
    <p:sldId id="300" r:id="rId48"/>
    <p:sldId id="304" r:id="rId49"/>
    <p:sldId id="305" r:id="rId50"/>
    <p:sldId id="306" r:id="rId51"/>
    <p:sldId id="307" r:id="rId5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5" d="100"/>
          <a:sy n="105" d="100"/>
        </p:scale>
        <p:origin x="1188" y="10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8BACDA2-ABB0-4CE6-9666-9B16A27B6D70}" type="datetimeFigureOut">
              <a:rPr lang="en-US" smtClean="0"/>
              <a:pPr/>
              <a:t>4/30/2018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1F8E74-FD5A-4374-BA71-1788C8F6F5AE}"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8BACDA2-ABB0-4CE6-9666-9B16A27B6D70}" type="datetimeFigureOut">
              <a:rPr lang="en-US" smtClean="0"/>
              <a:pPr/>
              <a:t>4/30/2018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1F8E74-FD5A-4374-BA71-1788C8F6F5A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8BACDA2-ABB0-4CE6-9666-9B16A27B6D70}" type="datetimeFigureOut">
              <a:rPr lang="en-US" smtClean="0"/>
              <a:pPr/>
              <a:t>4/30/2018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1F8E74-FD5A-4374-BA71-1788C8F6F5AE}"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8BACDA2-ABB0-4CE6-9666-9B16A27B6D70}" type="datetimeFigureOut">
              <a:rPr lang="en-US" smtClean="0"/>
              <a:pPr/>
              <a:t>4/30/2018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1F8E74-FD5A-4374-BA71-1788C8F6F5AE}"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8BACDA2-ABB0-4CE6-9666-9B16A27B6D70}" type="datetimeFigureOut">
              <a:rPr lang="en-US" smtClean="0"/>
              <a:pPr/>
              <a:t>4/30/2018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1F8E74-FD5A-4374-BA71-1788C8F6F5AE}"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8BACDA2-ABB0-4CE6-9666-9B16A27B6D70}" type="datetimeFigureOut">
              <a:rPr lang="en-US" smtClean="0"/>
              <a:pPr/>
              <a:t>4/30/2018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81F8E74-FD5A-4374-BA71-1788C8F6F5AE}"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8BACDA2-ABB0-4CE6-9666-9B16A27B6D70}" type="datetimeFigureOut">
              <a:rPr lang="en-US" smtClean="0"/>
              <a:pPr/>
              <a:t>4/30/2018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81F8E74-FD5A-4374-BA71-1788C8F6F5AE}"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8BACDA2-ABB0-4CE6-9666-9B16A27B6D70}" type="datetimeFigureOut">
              <a:rPr lang="en-US" smtClean="0"/>
              <a:pPr/>
              <a:t>4/30/2018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81F8E74-FD5A-4374-BA71-1788C8F6F5A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8BACDA2-ABB0-4CE6-9666-9B16A27B6D70}" type="datetimeFigureOut">
              <a:rPr lang="en-US" smtClean="0"/>
              <a:pPr/>
              <a:t>4/30/2018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81F8E74-FD5A-4374-BA71-1788C8F6F5A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8BACDA2-ABB0-4CE6-9666-9B16A27B6D70}" type="datetimeFigureOut">
              <a:rPr lang="en-US" smtClean="0"/>
              <a:pPr/>
              <a:t>4/30/2018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81F8E74-FD5A-4374-BA71-1788C8F6F5AE}"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8BACDA2-ABB0-4CE6-9666-9B16A27B6D70}" type="datetimeFigureOut">
              <a:rPr lang="en-US" smtClean="0"/>
              <a:pPr/>
              <a:t>4/30/2018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81F8E74-FD5A-4374-BA71-1788C8F6F5AE}"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8BACDA2-ABB0-4CE6-9666-9B16A27B6D70}" type="datetimeFigureOut">
              <a:rPr lang="en-US" smtClean="0"/>
              <a:pPr/>
              <a:t>4/30/2018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81F8E74-FD5A-4374-BA71-1788C8F6F5AE}"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slideLayout" Target="../slideLayouts/slideLayout7.xml"/><Relationship Id="rId1" Type="http://schemas.openxmlformats.org/officeDocument/2006/relationships/tags" Target="../tags/tag4.xml"/></Relationships>
</file>

<file path=ppt/slides/_rels/slide19.xml.rels><?xml version="1.0" encoding="UTF-8" standalone="yes"?>
<Relationships xmlns="http://schemas.openxmlformats.org/package/2006/relationships"><Relationship Id="rId8" Type="http://schemas.openxmlformats.org/officeDocument/2006/relationships/tags" Target="../tags/tag12.xml"/><Relationship Id="rId13" Type="http://schemas.openxmlformats.org/officeDocument/2006/relationships/tags" Target="../tags/tag17.xml"/><Relationship Id="rId18" Type="http://schemas.openxmlformats.org/officeDocument/2006/relationships/tags" Target="../tags/tag22.xml"/><Relationship Id="rId3" Type="http://schemas.openxmlformats.org/officeDocument/2006/relationships/tags" Target="../tags/tag7.xml"/><Relationship Id="rId21" Type="http://schemas.openxmlformats.org/officeDocument/2006/relationships/tags" Target="../tags/tag25.xml"/><Relationship Id="rId7" Type="http://schemas.openxmlformats.org/officeDocument/2006/relationships/tags" Target="../tags/tag11.xml"/><Relationship Id="rId12" Type="http://schemas.openxmlformats.org/officeDocument/2006/relationships/tags" Target="../tags/tag16.xml"/><Relationship Id="rId17" Type="http://schemas.openxmlformats.org/officeDocument/2006/relationships/tags" Target="../tags/tag21.xml"/><Relationship Id="rId25" Type="http://schemas.openxmlformats.org/officeDocument/2006/relationships/image" Target="../media/image21.jpeg"/><Relationship Id="rId2" Type="http://schemas.openxmlformats.org/officeDocument/2006/relationships/tags" Target="../tags/tag6.xml"/><Relationship Id="rId16" Type="http://schemas.openxmlformats.org/officeDocument/2006/relationships/tags" Target="../tags/tag20.xml"/><Relationship Id="rId20" Type="http://schemas.openxmlformats.org/officeDocument/2006/relationships/tags" Target="../tags/tag24.xml"/><Relationship Id="rId1" Type="http://schemas.openxmlformats.org/officeDocument/2006/relationships/tags" Target="../tags/tag5.xml"/><Relationship Id="rId6" Type="http://schemas.openxmlformats.org/officeDocument/2006/relationships/tags" Target="../tags/tag10.xml"/><Relationship Id="rId11" Type="http://schemas.openxmlformats.org/officeDocument/2006/relationships/tags" Target="../tags/tag15.xml"/><Relationship Id="rId24" Type="http://schemas.openxmlformats.org/officeDocument/2006/relationships/slideLayout" Target="../slideLayouts/slideLayout2.xml"/><Relationship Id="rId5" Type="http://schemas.openxmlformats.org/officeDocument/2006/relationships/tags" Target="../tags/tag9.xml"/><Relationship Id="rId15" Type="http://schemas.openxmlformats.org/officeDocument/2006/relationships/tags" Target="../tags/tag19.xml"/><Relationship Id="rId23" Type="http://schemas.openxmlformats.org/officeDocument/2006/relationships/tags" Target="../tags/tag27.xml"/><Relationship Id="rId10" Type="http://schemas.openxmlformats.org/officeDocument/2006/relationships/tags" Target="../tags/tag14.xml"/><Relationship Id="rId19" Type="http://schemas.openxmlformats.org/officeDocument/2006/relationships/tags" Target="../tags/tag23.xml"/><Relationship Id="rId4" Type="http://schemas.openxmlformats.org/officeDocument/2006/relationships/tags" Target="../tags/tag8.xml"/><Relationship Id="rId9" Type="http://schemas.openxmlformats.org/officeDocument/2006/relationships/tags" Target="../tags/tag13.xml"/><Relationship Id="rId14" Type="http://schemas.openxmlformats.org/officeDocument/2006/relationships/tags" Target="../tags/tag18.xml"/><Relationship Id="rId22" Type="http://schemas.openxmlformats.org/officeDocument/2006/relationships/tags" Target="../tags/tag26.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9.xml"/><Relationship Id="rId1" Type="http://schemas.openxmlformats.org/officeDocument/2006/relationships/tags" Target="../tags/tag28.xml"/><Relationship Id="rId5" Type="http://schemas.openxmlformats.org/officeDocument/2006/relationships/image" Target="../media/image30.jpeg"/><Relationship Id="rId4" Type="http://schemas.openxmlformats.org/officeDocument/2006/relationships/image" Target="../media/image29.jpeg"/></Relationships>
</file>

<file path=ppt/slides/_rels/slide29.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2.xml"/><Relationship Id="rId6" Type="http://schemas.openxmlformats.org/officeDocument/2006/relationships/image" Target="../media/image40.jpeg"/><Relationship Id="rId5" Type="http://schemas.openxmlformats.org/officeDocument/2006/relationships/image" Target="../media/image39.jpeg"/><Relationship Id="rId4" Type="http://schemas.openxmlformats.org/officeDocument/2006/relationships/image" Target="../media/image38.jpeg"/></Relationships>
</file>

<file path=ppt/slides/_rels/slide38.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2.xml"/><Relationship Id="rId4" Type="http://schemas.openxmlformats.org/officeDocument/2006/relationships/image" Target="../media/image43.jpe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Slide Number Placeholder 5"/>
          <p:cNvSpPr>
            <a:spLocks noGrp="1"/>
          </p:cNvSpPr>
          <p:nvPr>
            <p:ph type="sldNum" sz="quarter" idx="12"/>
          </p:nvPr>
        </p:nvSpPr>
        <p:spPr>
          <a:noFill/>
        </p:spPr>
        <p:txBody>
          <a:bodyPr/>
          <a:lstStyle/>
          <a:p>
            <a:fld id="{024A3E07-3D53-4B34-AD8F-345DED691BB7}" type="slidenum">
              <a:rPr lang="en-US"/>
              <a:pPr/>
              <a:t>1</a:t>
            </a:fld>
            <a:endParaRPr lang="en-US"/>
          </a:p>
        </p:txBody>
      </p:sp>
      <p:sp>
        <p:nvSpPr>
          <p:cNvPr id="2051" name="Rectangle 2"/>
          <p:cNvSpPr>
            <a:spLocks noGrp="1" noChangeArrowheads="1"/>
          </p:cNvSpPr>
          <p:nvPr>
            <p:ph type="title"/>
          </p:nvPr>
        </p:nvSpPr>
        <p:spPr>
          <a:xfrm>
            <a:off x="381000" y="762000"/>
            <a:ext cx="8458200" cy="1371600"/>
          </a:xfrm>
        </p:spPr>
        <p:txBody>
          <a:bodyPr>
            <a:normAutofit fontScale="90000"/>
          </a:bodyPr>
          <a:lstStyle/>
          <a:p>
            <a:pPr eaLnBrk="1" hangingPunct="1"/>
            <a:r>
              <a:rPr lang="en-US" smtClean="0"/>
              <a:t/>
            </a:r>
            <a:br>
              <a:rPr lang="en-US" smtClean="0"/>
            </a:br>
            <a:r>
              <a:rPr lang="en-US" smtClean="0"/>
              <a:t>The Biosphere</a:t>
            </a:r>
            <a:br>
              <a:rPr lang="en-US" smtClean="0"/>
            </a:br>
            <a:r>
              <a:rPr lang="en-US" sz="2800" smtClean="0"/>
              <a:t/>
            </a:r>
            <a:br>
              <a:rPr lang="en-US" sz="2800" smtClean="0"/>
            </a:br>
            <a:r>
              <a:rPr lang="en-US" sz="3200" smtClean="0">
                <a:solidFill>
                  <a:schemeClr val="tx1"/>
                </a:solidFill>
              </a:rPr>
              <a:t>Chapter 58</a:t>
            </a:r>
            <a:r>
              <a:rPr lang="en-US" smtClean="0"/>
              <a:t/>
            </a:r>
            <a:br>
              <a:rPr lang="en-US" smtClean="0"/>
            </a:br>
            <a:endParaRPr lang="en-US" smtClean="0"/>
          </a:p>
        </p:txBody>
      </p:sp>
      <p:pic>
        <p:nvPicPr>
          <p:cNvPr id="2052" name="Picture 5" descr="rav65819_CO_58"/>
          <p:cNvPicPr>
            <a:picLocks noChangeAspect="1" noChangeArrowheads="1"/>
          </p:cNvPicPr>
          <p:nvPr/>
        </p:nvPicPr>
        <p:blipFill>
          <a:blip r:embed="rId2" cstate="print"/>
          <a:srcRect/>
          <a:stretch>
            <a:fillRect/>
          </a:stretch>
        </p:blipFill>
        <p:spPr bwMode="auto">
          <a:xfrm>
            <a:off x="2184400" y="2338388"/>
            <a:ext cx="4749800" cy="4216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Number Placeholder 5"/>
          <p:cNvSpPr>
            <a:spLocks noGrp="1"/>
          </p:cNvSpPr>
          <p:nvPr>
            <p:ph type="sldNum" sz="quarter" idx="12"/>
          </p:nvPr>
        </p:nvSpPr>
        <p:spPr>
          <a:noFill/>
        </p:spPr>
        <p:txBody>
          <a:bodyPr/>
          <a:lstStyle/>
          <a:p>
            <a:fld id="{BCA087FC-479D-4167-ACCC-08CCF84FE85A}" type="slidenum">
              <a:rPr lang="en-US"/>
              <a:pPr/>
              <a:t>10</a:t>
            </a:fld>
            <a:endParaRPr lang="en-US"/>
          </a:p>
        </p:txBody>
      </p:sp>
      <p:sp>
        <p:nvSpPr>
          <p:cNvPr id="11267" name="Rectangle 2"/>
          <p:cNvSpPr>
            <a:spLocks noGrp="1" noChangeArrowheads="1"/>
          </p:cNvSpPr>
          <p:nvPr>
            <p:ph type="title"/>
          </p:nvPr>
        </p:nvSpPr>
        <p:spPr>
          <a:xfrm>
            <a:off x="685800" y="304800"/>
            <a:ext cx="7772400" cy="762000"/>
          </a:xfrm>
        </p:spPr>
        <p:txBody>
          <a:bodyPr/>
          <a:lstStyle/>
          <a:p>
            <a:pPr eaLnBrk="1" hangingPunct="1"/>
            <a:r>
              <a:rPr lang="en-US" smtClean="0"/>
              <a:t>Effects of Sun, Wind, Water</a:t>
            </a:r>
          </a:p>
        </p:txBody>
      </p:sp>
      <p:sp>
        <p:nvSpPr>
          <p:cNvPr id="11268" name="Rectangle 3"/>
          <p:cNvSpPr>
            <a:spLocks noGrp="1" noChangeArrowheads="1"/>
          </p:cNvSpPr>
          <p:nvPr>
            <p:ph type="body" idx="1"/>
          </p:nvPr>
        </p:nvSpPr>
        <p:spPr>
          <a:xfrm>
            <a:off x="762000" y="5334000"/>
            <a:ext cx="7772400" cy="1219200"/>
          </a:xfrm>
        </p:spPr>
        <p:txBody>
          <a:bodyPr/>
          <a:lstStyle/>
          <a:p>
            <a:pPr algn="ctr" eaLnBrk="1" hangingPunct="1">
              <a:buFontTx/>
              <a:buNone/>
            </a:pPr>
            <a:r>
              <a:rPr lang="en-US" smtClean="0"/>
              <a:t>Ocean currents are largely driven by winds</a:t>
            </a:r>
          </a:p>
        </p:txBody>
      </p:sp>
      <p:pic>
        <p:nvPicPr>
          <p:cNvPr id="11269" name="Picture 5" descr="rav65819_58_04"/>
          <p:cNvPicPr>
            <a:picLocks noChangeAspect="1" noChangeArrowheads="1"/>
          </p:cNvPicPr>
          <p:nvPr/>
        </p:nvPicPr>
        <p:blipFill>
          <a:blip r:embed="rId2" cstate="print"/>
          <a:srcRect/>
          <a:stretch>
            <a:fillRect/>
          </a:stretch>
        </p:blipFill>
        <p:spPr bwMode="auto">
          <a:xfrm>
            <a:off x="609600" y="1273175"/>
            <a:ext cx="7924800" cy="39846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Number Placeholder 5"/>
          <p:cNvSpPr>
            <a:spLocks noGrp="1"/>
          </p:cNvSpPr>
          <p:nvPr>
            <p:ph type="sldNum" sz="quarter" idx="12"/>
          </p:nvPr>
        </p:nvSpPr>
        <p:spPr>
          <a:noFill/>
        </p:spPr>
        <p:txBody>
          <a:bodyPr/>
          <a:lstStyle/>
          <a:p>
            <a:fld id="{4FEDDF76-ED2F-4811-99D1-95E2C0ACC418}" type="slidenum">
              <a:rPr lang="en-US"/>
              <a:pPr/>
              <a:t>11</a:t>
            </a:fld>
            <a:endParaRPr lang="en-US"/>
          </a:p>
        </p:txBody>
      </p:sp>
      <p:sp>
        <p:nvSpPr>
          <p:cNvPr id="12291" name="Rectangle 2"/>
          <p:cNvSpPr>
            <a:spLocks noGrp="1" noChangeArrowheads="1"/>
          </p:cNvSpPr>
          <p:nvPr>
            <p:ph type="title"/>
          </p:nvPr>
        </p:nvSpPr>
        <p:spPr/>
        <p:txBody>
          <a:bodyPr/>
          <a:lstStyle/>
          <a:p>
            <a:pPr eaLnBrk="1" hangingPunct="1"/>
            <a:r>
              <a:rPr lang="en-US" smtClean="0"/>
              <a:t>Effects of Sun, Wind, Water</a:t>
            </a:r>
          </a:p>
        </p:txBody>
      </p:sp>
      <p:sp>
        <p:nvSpPr>
          <p:cNvPr id="12292" name="Rectangle 3"/>
          <p:cNvSpPr>
            <a:spLocks noGrp="1" noChangeArrowheads="1"/>
          </p:cNvSpPr>
          <p:nvPr>
            <p:ph type="body" idx="1"/>
          </p:nvPr>
        </p:nvSpPr>
        <p:spPr>
          <a:xfrm>
            <a:off x="457200" y="1219200"/>
            <a:ext cx="4343400" cy="5334000"/>
          </a:xfrm>
        </p:spPr>
        <p:txBody>
          <a:bodyPr/>
          <a:lstStyle/>
          <a:p>
            <a:pPr eaLnBrk="1" hangingPunct="1"/>
            <a:r>
              <a:rPr lang="en-US" smtClean="0"/>
              <a:t>Regional and local differences affect terrestrial ecosystems</a:t>
            </a:r>
          </a:p>
          <a:p>
            <a:pPr eaLnBrk="1" hangingPunct="1"/>
            <a:r>
              <a:rPr lang="en-US" smtClean="0"/>
              <a:t>Rain shadows:</a:t>
            </a:r>
          </a:p>
          <a:p>
            <a:pPr lvl="1" eaLnBrk="1" hangingPunct="1"/>
            <a:r>
              <a:rPr lang="en-US" smtClean="0"/>
              <a:t>Rain falls as air rises</a:t>
            </a:r>
          </a:p>
          <a:p>
            <a:pPr lvl="1" eaLnBrk="1" hangingPunct="1"/>
            <a:r>
              <a:rPr lang="en-US" smtClean="0"/>
              <a:t>Remains dry on the leeward side of the mountain</a:t>
            </a:r>
          </a:p>
        </p:txBody>
      </p:sp>
      <p:pic>
        <p:nvPicPr>
          <p:cNvPr id="12293" name="Picture 5" descr="rav65819_58_05"/>
          <p:cNvPicPr>
            <a:picLocks noChangeAspect="1" noChangeArrowheads="1"/>
          </p:cNvPicPr>
          <p:nvPr/>
        </p:nvPicPr>
        <p:blipFill>
          <a:blip r:embed="rId2" cstate="print"/>
          <a:srcRect/>
          <a:stretch>
            <a:fillRect/>
          </a:stretch>
        </p:blipFill>
        <p:spPr bwMode="auto">
          <a:xfrm>
            <a:off x="4800600" y="1454150"/>
            <a:ext cx="4165600" cy="42608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Number Placeholder 5"/>
          <p:cNvSpPr>
            <a:spLocks noGrp="1"/>
          </p:cNvSpPr>
          <p:nvPr>
            <p:ph type="sldNum" sz="quarter" idx="12"/>
          </p:nvPr>
        </p:nvSpPr>
        <p:spPr>
          <a:noFill/>
        </p:spPr>
        <p:txBody>
          <a:bodyPr/>
          <a:lstStyle/>
          <a:p>
            <a:fld id="{469528FA-D802-49EE-AB86-467838D4EF77}" type="slidenum">
              <a:rPr lang="en-US"/>
              <a:pPr/>
              <a:t>12</a:t>
            </a:fld>
            <a:endParaRPr lang="en-US"/>
          </a:p>
        </p:txBody>
      </p:sp>
      <p:sp>
        <p:nvSpPr>
          <p:cNvPr id="13315" name="Rectangle 3"/>
          <p:cNvSpPr>
            <a:spLocks noGrp="1" noChangeArrowheads="1"/>
          </p:cNvSpPr>
          <p:nvPr>
            <p:ph type="body" idx="1"/>
          </p:nvPr>
        </p:nvSpPr>
        <p:spPr>
          <a:xfrm>
            <a:off x="457200" y="1600200"/>
            <a:ext cx="5105400" cy="4648200"/>
          </a:xfrm>
        </p:spPr>
        <p:txBody>
          <a:bodyPr>
            <a:normAutofit fontScale="92500"/>
          </a:bodyPr>
          <a:lstStyle/>
          <a:p>
            <a:pPr eaLnBrk="1" hangingPunct="1">
              <a:lnSpc>
                <a:spcPct val="90000"/>
              </a:lnSpc>
            </a:pPr>
            <a:r>
              <a:rPr lang="en-US" dirty="0" smtClean="0"/>
              <a:t>Monsoon winds  </a:t>
            </a:r>
          </a:p>
          <a:p>
            <a:pPr lvl="1" eaLnBrk="1" hangingPunct="1">
              <a:lnSpc>
                <a:spcPct val="90000"/>
              </a:lnSpc>
            </a:pPr>
            <a:r>
              <a:rPr lang="en-US" dirty="0" smtClean="0"/>
              <a:t>Heating and cooling of continent</a:t>
            </a:r>
          </a:p>
          <a:p>
            <a:pPr lvl="1" eaLnBrk="1" hangingPunct="1">
              <a:lnSpc>
                <a:spcPct val="90000"/>
              </a:lnSpc>
            </a:pPr>
            <a:r>
              <a:rPr lang="en-US" dirty="0" smtClean="0"/>
              <a:t>Winds blow off the water into the interior in the </a:t>
            </a:r>
            <a:r>
              <a:rPr lang="en-US" dirty="0" smtClean="0">
                <a:solidFill>
                  <a:srgbClr val="FF0000"/>
                </a:solidFill>
              </a:rPr>
              <a:t>summer</a:t>
            </a:r>
          </a:p>
          <a:p>
            <a:pPr lvl="1" eaLnBrk="1" hangingPunct="1">
              <a:lnSpc>
                <a:spcPct val="90000"/>
              </a:lnSpc>
            </a:pPr>
            <a:r>
              <a:rPr lang="en-US" dirty="0" smtClean="0"/>
              <a:t>Winds blow from the Himalayans toward the interior of India in the winter.</a:t>
            </a:r>
          </a:p>
          <a:p>
            <a:pPr lvl="1" eaLnBrk="1" hangingPunct="1">
              <a:lnSpc>
                <a:spcPct val="90000"/>
              </a:lnSpc>
            </a:pPr>
            <a:r>
              <a:rPr lang="en-US" dirty="0" smtClean="0"/>
              <a:t>Winds affect rainfall patterns</a:t>
            </a:r>
          </a:p>
          <a:p>
            <a:pPr lvl="2" eaLnBrk="1" hangingPunct="1">
              <a:lnSpc>
                <a:spcPct val="90000"/>
              </a:lnSpc>
            </a:pPr>
            <a:r>
              <a:rPr lang="en-US" dirty="0" smtClean="0"/>
              <a:t>Duration</a:t>
            </a:r>
          </a:p>
          <a:p>
            <a:pPr lvl="2" eaLnBrk="1" hangingPunct="1">
              <a:lnSpc>
                <a:spcPct val="90000"/>
              </a:lnSpc>
            </a:pPr>
            <a:r>
              <a:rPr lang="en-US" dirty="0" smtClean="0"/>
              <a:t>Strength</a:t>
            </a:r>
          </a:p>
        </p:txBody>
      </p:sp>
      <p:sp>
        <p:nvSpPr>
          <p:cNvPr id="13316" name="Rectangle 4"/>
          <p:cNvSpPr>
            <a:spLocks noGrp="1" noChangeArrowheads="1"/>
          </p:cNvSpPr>
          <p:nvPr>
            <p:ph type="title"/>
          </p:nvPr>
        </p:nvSpPr>
        <p:spPr>
          <a:noFill/>
        </p:spPr>
        <p:txBody>
          <a:bodyPr/>
          <a:lstStyle/>
          <a:p>
            <a:pPr eaLnBrk="1" hangingPunct="1"/>
            <a:r>
              <a:rPr lang="en-US" smtClean="0"/>
              <a:t>Effects of Sun, Wind, Water</a:t>
            </a:r>
          </a:p>
        </p:txBody>
      </p:sp>
      <p:pic>
        <p:nvPicPr>
          <p:cNvPr id="4098"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9800" y="1115186"/>
            <a:ext cx="2781300" cy="2809114"/>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Image result for monsoon wind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8800" y="4038600"/>
            <a:ext cx="3238500" cy="262992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Number Placeholder 5"/>
          <p:cNvSpPr>
            <a:spLocks noGrp="1"/>
          </p:cNvSpPr>
          <p:nvPr>
            <p:ph type="sldNum" sz="quarter" idx="12"/>
          </p:nvPr>
        </p:nvSpPr>
        <p:spPr>
          <a:noFill/>
        </p:spPr>
        <p:txBody>
          <a:bodyPr/>
          <a:lstStyle/>
          <a:p>
            <a:fld id="{38EC521D-F618-4402-9787-84FB5DDE7EF1}" type="slidenum">
              <a:rPr lang="en-US"/>
              <a:pPr/>
              <a:t>13</a:t>
            </a:fld>
            <a:endParaRPr lang="en-US"/>
          </a:p>
        </p:txBody>
      </p:sp>
      <p:sp>
        <p:nvSpPr>
          <p:cNvPr id="14339" name="Rectangle 3"/>
          <p:cNvSpPr>
            <a:spLocks noGrp="1" noChangeArrowheads="1"/>
          </p:cNvSpPr>
          <p:nvPr>
            <p:ph type="body" idx="1"/>
          </p:nvPr>
        </p:nvSpPr>
        <p:spPr>
          <a:xfrm>
            <a:off x="685800" y="1371600"/>
            <a:ext cx="4191000" cy="4724400"/>
          </a:xfrm>
        </p:spPr>
        <p:txBody>
          <a:bodyPr/>
          <a:lstStyle/>
          <a:p>
            <a:pPr eaLnBrk="1" hangingPunct="1"/>
            <a:r>
              <a:rPr lang="en-US" dirty="0" smtClean="0"/>
              <a:t>Elevation:  temperature and other conditions change with elevation</a:t>
            </a:r>
          </a:p>
          <a:p>
            <a:pPr eaLnBrk="1" hangingPunct="1"/>
            <a:r>
              <a:rPr lang="en-US" dirty="0" smtClean="0"/>
              <a:t>Air temperature falls about 6˚C/43</a:t>
            </a:r>
            <a:r>
              <a:rPr lang="en-US" baseline="30000" dirty="0" smtClean="0"/>
              <a:t>o</a:t>
            </a:r>
            <a:r>
              <a:rPr lang="en-US" dirty="0" smtClean="0"/>
              <a:t>F for every 1000m/3280ft increase in elevation</a:t>
            </a:r>
          </a:p>
        </p:txBody>
      </p:sp>
      <p:sp>
        <p:nvSpPr>
          <p:cNvPr id="14340" name="Rectangle 4"/>
          <p:cNvSpPr>
            <a:spLocks noGrp="1" noChangeArrowheads="1"/>
          </p:cNvSpPr>
          <p:nvPr>
            <p:ph type="title"/>
          </p:nvPr>
        </p:nvSpPr>
        <p:spPr>
          <a:noFill/>
        </p:spPr>
        <p:txBody>
          <a:bodyPr/>
          <a:lstStyle/>
          <a:p>
            <a:pPr eaLnBrk="1" hangingPunct="1"/>
            <a:r>
              <a:rPr lang="en-US" smtClean="0"/>
              <a:t>Effects of Sun, Wind, Water</a:t>
            </a:r>
          </a:p>
        </p:txBody>
      </p:sp>
      <p:pic>
        <p:nvPicPr>
          <p:cNvPr id="14341" name="Picture 6" descr="rav65819_58_06"/>
          <p:cNvPicPr>
            <a:picLocks noChangeAspect="1" noChangeArrowheads="1"/>
          </p:cNvPicPr>
          <p:nvPr/>
        </p:nvPicPr>
        <p:blipFill>
          <a:blip r:embed="rId2" cstate="print"/>
          <a:srcRect/>
          <a:stretch>
            <a:fillRect/>
          </a:stretch>
        </p:blipFill>
        <p:spPr bwMode="auto">
          <a:xfrm>
            <a:off x="4953000" y="1143000"/>
            <a:ext cx="3721100" cy="4876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Number Placeholder 5"/>
          <p:cNvSpPr>
            <a:spLocks noGrp="1"/>
          </p:cNvSpPr>
          <p:nvPr>
            <p:ph type="sldNum" sz="quarter" idx="12"/>
          </p:nvPr>
        </p:nvSpPr>
        <p:spPr>
          <a:noFill/>
        </p:spPr>
        <p:txBody>
          <a:bodyPr/>
          <a:lstStyle/>
          <a:p>
            <a:fld id="{4310E7A1-01DE-4ABE-BBCF-8B27AAD77EF1}" type="slidenum">
              <a:rPr lang="en-US"/>
              <a:pPr/>
              <a:t>14</a:t>
            </a:fld>
            <a:endParaRPr lang="en-US"/>
          </a:p>
        </p:txBody>
      </p:sp>
      <p:sp>
        <p:nvSpPr>
          <p:cNvPr id="15363" name="Rectangle 3"/>
          <p:cNvSpPr>
            <a:spLocks noGrp="1" noChangeArrowheads="1"/>
          </p:cNvSpPr>
          <p:nvPr>
            <p:ph type="body" idx="1"/>
          </p:nvPr>
        </p:nvSpPr>
        <p:spPr>
          <a:xfrm>
            <a:off x="685800" y="1371600"/>
            <a:ext cx="7772400" cy="3276600"/>
          </a:xfrm>
        </p:spPr>
        <p:txBody>
          <a:bodyPr>
            <a:normAutofit fontScale="92500"/>
          </a:bodyPr>
          <a:lstStyle/>
          <a:p>
            <a:pPr eaLnBrk="1" hangingPunct="1">
              <a:lnSpc>
                <a:spcPct val="90000"/>
              </a:lnSpc>
            </a:pPr>
            <a:r>
              <a:rPr lang="en-US" dirty="0" smtClean="0"/>
              <a:t>Presence of microclimate factors</a:t>
            </a:r>
          </a:p>
          <a:p>
            <a:pPr eaLnBrk="1" hangingPunct="1">
              <a:lnSpc>
                <a:spcPct val="90000"/>
              </a:lnSpc>
            </a:pPr>
            <a:r>
              <a:rPr lang="en-US" b="1" dirty="0" smtClean="0">
                <a:solidFill>
                  <a:srgbClr val="FF0000"/>
                </a:solidFill>
              </a:rPr>
              <a:t>Microclimates: </a:t>
            </a:r>
            <a:r>
              <a:rPr lang="en-US" dirty="0" smtClean="0"/>
              <a:t> highly localized sets of climatic conditions. Could be a few feet or many miles. </a:t>
            </a:r>
          </a:p>
          <a:p>
            <a:pPr lvl="1" eaLnBrk="1" hangingPunct="1">
              <a:lnSpc>
                <a:spcPct val="90000"/>
              </a:lnSpc>
            </a:pPr>
            <a:r>
              <a:rPr lang="en-US" dirty="0" smtClean="0"/>
              <a:t>Gaps in forest canopy</a:t>
            </a:r>
          </a:p>
          <a:p>
            <a:pPr lvl="2" eaLnBrk="1" hangingPunct="1">
              <a:lnSpc>
                <a:spcPct val="90000"/>
              </a:lnSpc>
            </a:pPr>
            <a:r>
              <a:rPr lang="en-US" dirty="0" smtClean="0"/>
              <a:t>High air temperature and low humidity</a:t>
            </a:r>
          </a:p>
          <a:p>
            <a:pPr lvl="1" eaLnBrk="1" hangingPunct="1">
              <a:lnSpc>
                <a:spcPct val="90000"/>
              </a:lnSpc>
            </a:pPr>
            <a:r>
              <a:rPr lang="en-US" dirty="0" smtClean="0"/>
              <a:t>Under a log in the forest</a:t>
            </a:r>
          </a:p>
          <a:p>
            <a:pPr lvl="2" eaLnBrk="1" hangingPunct="1">
              <a:lnSpc>
                <a:spcPct val="90000"/>
              </a:lnSpc>
            </a:pPr>
            <a:r>
              <a:rPr lang="en-US" dirty="0" smtClean="0"/>
              <a:t>Low air temperature and high humidity</a:t>
            </a:r>
          </a:p>
        </p:txBody>
      </p:sp>
      <p:sp>
        <p:nvSpPr>
          <p:cNvPr id="15364" name="Rectangle 4"/>
          <p:cNvSpPr>
            <a:spLocks noGrp="1" noChangeArrowheads="1"/>
          </p:cNvSpPr>
          <p:nvPr>
            <p:ph type="title"/>
          </p:nvPr>
        </p:nvSpPr>
        <p:spPr>
          <a:noFill/>
        </p:spPr>
        <p:txBody>
          <a:bodyPr/>
          <a:lstStyle/>
          <a:p>
            <a:pPr eaLnBrk="1" hangingPunct="1"/>
            <a:r>
              <a:rPr lang="en-US" smtClean="0"/>
              <a:t>Effects of Sun, Wind, Water</a:t>
            </a:r>
          </a:p>
        </p:txBody>
      </p:sp>
      <p:pic>
        <p:nvPicPr>
          <p:cNvPr id="5122" name="Picture 2" descr="Image result for microclimates exampl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1338" y="4718734"/>
            <a:ext cx="4187825" cy="2052855"/>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Image result for Duluth, MN microclimates exampl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95900" y="4411101"/>
            <a:ext cx="3276600" cy="246155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Number Placeholder 5"/>
          <p:cNvSpPr>
            <a:spLocks noGrp="1"/>
          </p:cNvSpPr>
          <p:nvPr>
            <p:ph type="sldNum" sz="quarter" idx="12"/>
          </p:nvPr>
        </p:nvSpPr>
        <p:spPr>
          <a:noFill/>
        </p:spPr>
        <p:txBody>
          <a:bodyPr/>
          <a:lstStyle/>
          <a:p>
            <a:fld id="{509E58BF-F87C-4572-B0D3-1F759734403E}" type="slidenum">
              <a:rPr lang="en-US"/>
              <a:pPr/>
              <a:t>15</a:t>
            </a:fld>
            <a:endParaRPr lang="en-US"/>
          </a:p>
        </p:txBody>
      </p:sp>
      <p:sp>
        <p:nvSpPr>
          <p:cNvPr id="16387" name="Rectangle 2"/>
          <p:cNvSpPr>
            <a:spLocks noGrp="1" noChangeArrowheads="1"/>
          </p:cNvSpPr>
          <p:nvPr>
            <p:ph type="title"/>
          </p:nvPr>
        </p:nvSpPr>
        <p:spPr/>
        <p:txBody>
          <a:bodyPr/>
          <a:lstStyle/>
          <a:p>
            <a:pPr eaLnBrk="1" hangingPunct="1"/>
            <a:r>
              <a:rPr lang="en-US" smtClean="0"/>
              <a:t>Biomes</a:t>
            </a:r>
          </a:p>
        </p:txBody>
      </p:sp>
      <p:sp>
        <p:nvSpPr>
          <p:cNvPr id="16388" name="Rectangle 3"/>
          <p:cNvSpPr>
            <a:spLocks noGrp="1" noChangeArrowheads="1"/>
          </p:cNvSpPr>
          <p:nvPr>
            <p:ph type="body" idx="1"/>
          </p:nvPr>
        </p:nvSpPr>
        <p:spPr/>
        <p:txBody>
          <a:bodyPr/>
          <a:lstStyle/>
          <a:p>
            <a:pPr eaLnBrk="1" hangingPunct="1"/>
            <a:r>
              <a:rPr lang="en-US" b="1" smtClean="0">
                <a:solidFill>
                  <a:srgbClr val="FF0000"/>
                </a:solidFill>
              </a:rPr>
              <a:t>Biomes:</a:t>
            </a:r>
            <a:r>
              <a:rPr lang="en-US" smtClean="0"/>
              <a:t>  a major type of ecosystem on land</a:t>
            </a:r>
          </a:p>
          <a:p>
            <a:pPr eaLnBrk="1" hangingPunct="1"/>
            <a:r>
              <a:rPr lang="en-US" smtClean="0"/>
              <a:t>Each biome has a characteristic appearance</a:t>
            </a:r>
          </a:p>
          <a:p>
            <a:pPr lvl="1" eaLnBrk="1" hangingPunct="1"/>
            <a:r>
              <a:rPr lang="en-US" smtClean="0"/>
              <a:t>Defined largely by sets of regional climatic conditions</a:t>
            </a:r>
          </a:p>
          <a:p>
            <a:pPr eaLnBrk="1" hangingPunct="1"/>
            <a:r>
              <a:rPr lang="en-US" smtClean="0"/>
              <a:t>Biomes are named according to their vegetational structures</a:t>
            </a:r>
          </a:p>
          <a:p>
            <a:pPr eaLnBrk="1" hangingPunct="1"/>
            <a:r>
              <a:rPr lang="en-US" smtClean="0"/>
              <a:t>Eight principle biomes</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Number Placeholder 5"/>
          <p:cNvSpPr>
            <a:spLocks noGrp="1"/>
          </p:cNvSpPr>
          <p:nvPr>
            <p:ph type="sldNum" sz="quarter" idx="12"/>
          </p:nvPr>
        </p:nvSpPr>
        <p:spPr>
          <a:noFill/>
        </p:spPr>
        <p:txBody>
          <a:bodyPr/>
          <a:lstStyle/>
          <a:p>
            <a:fld id="{6023028E-9B0C-41C0-99DE-386A8F0CF97E}" type="slidenum">
              <a:rPr lang="en-US"/>
              <a:pPr/>
              <a:t>16</a:t>
            </a:fld>
            <a:endParaRPr lang="en-US"/>
          </a:p>
        </p:txBody>
      </p:sp>
      <p:pic>
        <p:nvPicPr>
          <p:cNvPr id="17411" name="Picture 6" descr="rav65819_58_07"/>
          <p:cNvPicPr>
            <a:picLocks noChangeAspect="1" noChangeArrowheads="1"/>
          </p:cNvPicPr>
          <p:nvPr/>
        </p:nvPicPr>
        <p:blipFill>
          <a:blip r:embed="rId2" cstate="print"/>
          <a:srcRect/>
          <a:stretch>
            <a:fillRect/>
          </a:stretch>
        </p:blipFill>
        <p:spPr bwMode="auto">
          <a:xfrm>
            <a:off x="303213" y="533400"/>
            <a:ext cx="8537575" cy="55530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Number Placeholder 5"/>
          <p:cNvSpPr>
            <a:spLocks noGrp="1"/>
          </p:cNvSpPr>
          <p:nvPr>
            <p:ph type="sldNum" sz="quarter" idx="12"/>
          </p:nvPr>
        </p:nvSpPr>
        <p:spPr>
          <a:noFill/>
        </p:spPr>
        <p:txBody>
          <a:bodyPr/>
          <a:lstStyle/>
          <a:p>
            <a:fld id="{B97D24A0-7CC3-45E3-9165-125E83ACF576}" type="slidenum">
              <a:rPr lang="en-US"/>
              <a:pPr/>
              <a:t>17</a:t>
            </a:fld>
            <a:endParaRPr lang="en-US"/>
          </a:p>
        </p:txBody>
      </p:sp>
      <p:sp>
        <p:nvSpPr>
          <p:cNvPr id="19459" name="Rectangle 2"/>
          <p:cNvSpPr>
            <a:spLocks noGrp="1" noChangeArrowheads="1"/>
          </p:cNvSpPr>
          <p:nvPr>
            <p:ph type="title"/>
          </p:nvPr>
        </p:nvSpPr>
        <p:spPr/>
        <p:txBody>
          <a:bodyPr/>
          <a:lstStyle/>
          <a:p>
            <a:pPr eaLnBrk="1" hangingPunct="1"/>
            <a:r>
              <a:rPr lang="en-US" smtClean="0"/>
              <a:t>Biomes</a:t>
            </a:r>
          </a:p>
        </p:txBody>
      </p:sp>
      <p:sp>
        <p:nvSpPr>
          <p:cNvPr id="19460" name="Rectangle 3"/>
          <p:cNvSpPr>
            <a:spLocks noGrp="1" noChangeArrowheads="1"/>
          </p:cNvSpPr>
          <p:nvPr>
            <p:ph type="body" idx="1"/>
          </p:nvPr>
        </p:nvSpPr>
        <p:spPr/>
        <p:txBody>
          <a:bodyPr/>
          <a:lstStyle/>
          <a:p>
            <a:pPr eaLnBrk="1" hangingPunct="1"/>
            <a:r>
              <a:rPr lang="en-US" b="1" dirty="0" smtClean="0">
                <a:solidFill>
                  <a:srgbClr val="FF0000"/>
                </a:solidFill>
              </a:rPr>
              <a:t>Tropical rain forests</a:t>
            </a:r>
          </a:p>
          <a:p>
            <a:pPr lvl="1" eaLnBrk="1" hangingPunct="1"/>
            <a:r>
              <a:rPr lang="en-US" dirty="0" smtClean="0"/>
              <a:t>140-450 cm or 55- 177 inches rain/yr	</a:t>
            </a:r>
          </a:p>
          <a:p>
            <a:pPr lvl="1"/>
            <a:r>
              <a:rPr lang="en-US" dirty="0" smtClean="0"/>
              <a:t>Richest  ecosystems in Biodiversity on land.</a:t>
            </a:r>
          </a:p>
          <a:p>
            <a:pPr lvl="1" eaLnBrk="1" hangingPunct="1"/>
            <a:r>
              <a:rPr lang="en-US" dirty="0" smtClean="0"/>
              <a:t>High temperature and high rainfall</a:t>
            </a:r>
          </a:p>
          <a:p>
            <a:pPr lvl="1" eaLnBrk="1" hangingPunct="1"/>
            <a:r>
              <a:rPr lang="en-US" dirty="0" smtClean="0"/>
              <a:t>Very high diversity:  1200 species of butterflies in a single square mile</a:t>
            </a:r>
          </a:p>
        </p:txBody>
      </p:sp>
      <p:pic>
        <p:nvPicPr>
          <p:cNvPr id="19461" name="Picture 7" descr="rav65819_58_10_1a"/>
          <p:cNvPicPr>
            <a:picLocks noChangeAspect="1" noChangeArrowheads="1"/>
          </p:cNvPicPr>
          <p:nvPr/>
        </p:nvPicPr>
        <p:blipFill>
          <a:blip r:embed="rId2" cstate="print"/>
          <a:srcRect/>
          <a:stretch>
            <a:fillRect/>
          </a:stretch>
        </p:blipFill>
        <p:spPr bwMode="auto">
          <a:xfrm>
            <a:off x="381000" y="4800600"/>
            <a:ext cx="7991475" cy="1879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2" descr="E:\ImageLibrary40-55\50-EcologyAndTheBiosphere\50-25a1-HighlandRainforest.jpg"/>
          <p:cNvPicPr>
            <a:picLocks noChangeAspect="1" noChangeArrowheads="1"/>
          </p:cNvPicPr>
          <p:nvPr/>
        </p:nvPicPr>
        <p:blipFill>
          <a:blip r:embed="rId3" cstate="print"/>
          <a:srcRect/>
          <a:stretch>
            <a:fillRect/>
          </a:stretch>
        </p:blipFill>
        <p:spPr bwMode="auto">
          <a:xfrm>
            <a:off x="0" y="411163"/>
            <a:ext cx="9144000" cy="6035675"/>
          </a:xfrm>
          <a:prstGeom prst="rect">
            <a:avLst/>
          </a:prstGeom>
          <a:noFill/>
        </p:spPr>
      </p:pic>
      <p:sp>
        <p:nvSpPr>
          <p:cNvPr id="50179" name="Text Box 3"/>
          <p:cNvSpPr txBox="1">
            <a:spLocks noChangeArrowheads="1"/>
          </p:cNvSpPr>
          <p:nvPr/>
        </p:nvSpPr>
        <p:spPr bwMode="auto">
          <a:xfrm>
            <a:off x="304800" y="533400"/>
            <a:ext cx="8610600" cy="1187450"/>
          </a:xfrm>
          <a:prstGeom prst="rect">
            <a:avLst/>
          </a:prstGeom>
          <a:noFill/>
          <a:ln w="9525">
            <a:noFill/>
            <a:miter lim="800000"/>
            <a:headEnd/>
            <a:tailEnd/>
          </a:ln>
          <a:effectLst/>
        </p:spPr>
        <p:txBody>
          <a:bodyPr>
            <a:spAutoFit/>
          </a:bodyPr>
          <a:lstStyle/>
          <a:p>
            <a:r>
              <a:rPr lang="en-US" b="1">
                <a:latin typeface="Arial" charset="0"/>
              </a:rPr>
              <a:t>Tropical Forest:  Vertical stratification with trees in canopy blocking light to bottom strata.  Many trees covered by epiphytes (plants that grow on other plants).</a:t>
            </a:r>
            <a:r>
              <a:rPr lang="en-US">
                <a:latin typeface="Arial" charset="0"/>
              </a:rPr>
              <a:t>  </a:t>
            </a:r>
          </a:p>
        </p:txBody>
      </p:sp>
      <p:sp>
        <p:nvSpPr>
          <p:cNvPr id="2" name="SMARTInkShape-4"/>
          <p:cNvSpPr/>
          <p:nvPr>
            <p:custDataLst>
              <p:tags r:id="rId1"/>
            </p:custDataLst>
          </p:nvPr>
        </p:nvSpPr>
        <p:spPr>
          <a:xfrm>
            <a:off x="4526280" y="914401"/>
            <a:ext cx="1129937" cy="320040"/>
          </a:xfrm>
          <a:custGeom>
            <a:avLst/>
            <a:gdLst/>
            <a:ahLst/>
            <a:cxnLst/>
            <a:rect l="0" t="0" r="0" b="0"/>
            <a:pathLst>
              <a:path w="1129937" h="320040">
                <a:moveTo>
                  <a:pt x="0" y="320039"/>
                </a:moveTo>
                <a:lnTo>
                  <a:pt x="0" y="320039"/>
                </a:lnTo>
                <a:lnTo>
                  <a:pt x="3468" y="313104"/>
                </a:lnTo>
                <a:lnTo>
                  <a:pt x="5214" y="311062"/>
                </a:lnTo>
                <a:lnTo>
                  <a:pt x="22288" y="300579"/>
                </a:lnTo>
                <a:lnTo>
                  <a:pt x="27196" y="299083"/>
                </a:lnTo>
                <a:lnTo>
                  <a:pt x="59546" y="295741"/>
                </a:lnTo>
                <a:lnTo>
                  <a:pt x="91540" y="290687"/>
                </a:lnTo>
                <a:lnTo>
                  <a:pt x="118311" y="287309"/>
                </a:lnTo>
                <a:lnTo>
                  <a:pt x="150800" y="282341"/>
                </a:lnTo>
                <a:lnTo>
                  <a:pt x="176520" y="281292"/>
                </a:lnTo>
                <a:lnTo>
                  <a:pt x="204460" y="280981"/>
                </a:lnTo>
                <a:lnTo>
                  <a:pt x="233784" y="278954"/>
                </a:lnTo>
                <a:lnTo>
                  <a:pt x="266232" y="275235"/>
                </a:lnTo>
                <a:lnTo>
                  <a:pt x="293856" y="274590"/>
                </a:lnTo>
                <a:lnTo>
                  <a:pt x="325995" y="274373"/>
                </a:lnTo>
                <a:lnTo>
                  <a:pt x="350994" y="274335"/>
                </a:lnTo>
                <a:lnTo>
                  <a:pt x="376787" y="274324"/>
                </a:lnTo>
                <a:lnTo>
                  <a:pt x="402813" y="274320"/>
                </a:lnTo>
                <a:lnTo>
                  <a:pt x="428909" y="275045"/>
                </a:lnTo>
                <a:lnTo>
                  <a:pt x="455026" y="278808"/>
                </a:lnTo>
                <a:lnTo>
                  <a:pt x="481150" y="280245"/>
                </a:lnTo>
                <a:lnTo>
                  <a:pt x="507274" y="280671"/>
                </a:lnTo>
                <a:lnTo>
                  <a:pt x="532674" y="280797"/>
                </a:lnTo>
                <a:lnTo>
                  <a:pt x="563064" y="280840"/>
                </a:lnTo>
                <a:lnTo>
                  <a:pt x="593339" y="280848"/>
                </a:lnTo>
                <a:lnTo>
                  <a:pt x="624772" y="281576"/>
                </a:lnTo>
                <a:lnTo>
                  <a:pt x="654635" y="286020"/>
                </a:lnTo>
                <a:lnTo>
                  <a:pt x="679711" y="286978"/>
                </a:lnTo>
                <a:lnTo>
                  <a:pt x="705525" y="287262"/>
                </a:lnTo>
                <a:lnTo>
                  <a:pt x="736787" y="287358"/>
                </a:lnTo>
                <a:lnTo>
                  <a:pt x="768416" y="287377"/>
                </a:lnTo>
                <a:lnTo>
                  <a:pt x="796381" y="287381"/>
                </a:lnTo>
                <a:lnTo>
                  <a:pt x="824943" y="287382"/>
                </a:lnTo>
                <a:lnTo>
                  <a:pt x="855878" y="287382"/>
                </a:lnTo>
                <a:lnTo>
                  <a:pt x="886373" y="287382"/>
                </a:lnTo>
                <a:lnTo>
                  <a:pt x="918643" y="287382"/>
                </a:lnTo>
                <a:lnTo>
                  <a:pt x="949228" y="287382"/>
                </a:lnTo>
                <a:lnTo>
                  <a:pt x="962295" y="288107"/>
                </a:lnTo>
                <a:lnTo>
                  <a:pt x="988422" y="293308"/>
                </a:lnTo>
                <a:lnTo>
                  <a:pt x="1017634" y="293890"/>
                </a:lnTo>
                <a:lnTo>
                  <a:pt x="1042770" y="293186"/>
                </a:lnTo>
                <a:lnTo>
                  <a:pt x="1053632" y="288698"/>
                </a:lnTo>
                <a:lnTo>
                  <a:pt x="1063032" y="282027"/>
                </a:lnTo>
                <a:lnTo>
                  <a:pt x="1063915" y="279438"/>
                </a:lnTo>
                <a:lnTo>
                  <a:pt x="1064619" y="246917"/>
                </a:lnTo>
                <a:lnTo>
                  <a:pt x="1065348" y="226340"/>
                </a:lnTo>
                <a:lnTo>
                  <a:pt x="1069111" y="216883"/>
                </a:lnTo>
                <a:lnTo>
                  <a:pt x="1072000" y="200937"/>
                </a:lnTo>
                <a:lnTo>
                  <a:pt x="1084405" y="169090"/>
                </a:lnTo>
                <a:lnTo>
                  <a:pt x="1096242" y="153599"/>
                </a:lnTo>
                <a:lnTo>
                  <a:pt x="1108754" y="124407"/>
                </a:lnTo>
                <a:lnTo>
                  <a:pt x="1126417" y="99775"/>
                </a:lnTo>
                <a:lnTo>
                  <a:pt x="1129474" y="71222"/>
                </a:lnTo>
                <a:lnTo>
                  <a:pt x="1129920" y="40865"/>
                </a:lnTo>
                <a:lnTo>
                  <a:pt x="1129936" y="18422"/>
                </a:lnTo>
                <a:lnTo>
                  <a:pt x="1129211" y="16635"/>
                </a:lnTo>
                <a:lnTo>
                  <a:pt x="1128002" y="15444"/>
                </a:lnTo>
                <a:lnTo>
                  <a:pt x="1126470" y="14650"/>
                </a:lnTo>
                <a:lnTo>
                  <a:pt x="1125448" y="12669"/>
                </a:lnTo>
                <a:lnTo>
                  <a:pt x="1123285" y="4398"/>
                </a:lnTo>
                <a:lnTo>
                  <a:pt x="1121874" y="2932"/>
                </a:lnTo>
                <a:lnTo>
                  <a:pt x="1120207" y="1954"/>
                </a:lnTo>
                <a:lnTo>
                  <a:pt x="1102452" y="171"/>
                </a:lnTo>
                <a:lnTo>
                  <a:pt x="1071539" y="9"/>
                </a:lnTo>
                <a:lnTo>
                  <a:pt x="1041498" y="0"/>
                </a:lnTo>
                <a:lnTo>
                  <a:pt x="1018304" y="725"/>
                </a:lnTo>
                <a:lnTo>
                  <a:pt x="986250" y="5925"/>
                </a:lnTo>
                <a:lnTo>
                  <a:pt x="961277" y="6411"/>
                </a:lnTo>
                <a:lnTo>
                  <a:pt x="928981" y="6507"/>
                </a:lnTo>
                <a:lnTo>
                  <a:pt x="904675" y="6526"/>
                </a:lnTo>
                <a:lnTo>
                  <a:pt x="878780" y="6529"/>
                </a:lnTo>
                <a:lnTo>
                  <a:pt x="847856" y="6530"/>
                </a:lnTo>
                <a:lnTo>
                  <a:pt x="817476" y="6530"/>
                </a:lnTo>
                <a:lnTo>
                  <a:pt x="792821" y="7256"/>
                </a:lnTo>
                <a:lnTo>
                  <a:pt x="763230" y="11019"/>
                </a:lnTo>
                <a:lnTo>
                  <a:pt x="737529" y="12457"/>
                </a:lnTo>
                <a:lnTo>
                  <a:pt x="715322" y="12793"/>
                </a:lnTo>
                <a:lnTo>
                  <a:pt x="685274" y="12982"/>
                </a:lnTo>
                <a:lnTo>
                  <a:pt x="654329" y="13046"/>
                </a:lnTo>
                <a:lnTo>
                  <a:pt x="625316" y="11124"/>
                </a:lnTo>
                <a:lnTo>
                  <a:pt x="596517" y="7891"/>
                </a:lnTo>
                <a:lnTo>
                  <a:pt x="564277" y="6934"/>
                </a:lnTo>
                <a:lnTo>
                  <a:pt x="534405" y="8585"/>
                </a:lnTo>
                <a:lnTo>
                  <a:pt x="504508" y="11735"/>
                </a:lnTo>
                <a:lnTo>
                  <a:pt x="471867" y="12800"/>
                </a:lnTo>
                <a:lnTo>
                  <a:pt x="447676" y="12984"/>
                </a:lnTo>
                <a:lnTo>
                  <a:pt x="424906" y="13027"/>
                </a:lnTo>
                <a:lnTo>
                  <a:pt x="398579" y="13047"/>
                </a:lnTo>
                <a:lnTo>
                  <a:pt x="372364" y="13055"/>
                </a:lnTo>
                <a:lnTo>
                  <a:pt x="343526" y="13060"/>
                </a:lnTo>
                <a:lnTo>
                  <a:pt x="313552" y="13061"/>
                </a:lnTo>
                <a:lnTo>
                  <a:pt x="287476" y="13062"/>
                </a:lnTo>
                <a:lnTo>
                  <a:pt x="254995" y="12336"/>
                </a:lnTo>
                <a:lnTo>
                  <a:pt x="228438" y="8573"/>
                </a:lnTo>
                <a:lnTo>
                  <a:pt x="196137" y="6410"/>
                </a:lnTo>
                <a:lnTo>
                  <a:pt x="164614" y="1480"/>
                </a:lnTo>
                <a:lnTo>
                  <a:pt x="133955" y="292"/>
                </a:lnTo>
                <a:lnTo>
                  <a:pt x="103579" y="38"/>
                </a:lnTo>
                <a:lnTo>
                  <a:pt x="84635" y="1946"/>
                </a:lnTo>
                <a:lnTo>
                  <a:pt x="53887" y="6262"/>
                </a:lnTo>
                <a:lnTo>
                  <a:pt x="31722" y="6507"/>
                </a:lnTo>
                <a:lnTo>
                  <a:pt x="26678" y="8455"/>
                </a:lnTo>
                <a:lnTo>
                  <a:pt x="24317" y="9991"/>
                </a:lnTo>
                <a:lnTo>
                  <a:pt x="22743" y="11740"/>
                </a:lnTo>
                <a:lnTo>
                  <a:pt x="20994" y="15619"/>
                </a:lnTo>
                <a:lnTo>
                  <a:pt x="19605" y="46991"/>
                </a:lnTo>
                <a:lnTo>
                  <a:pt x="25219" y="79061"/>
                </a:lnTo>
                <a:lnTo>
                  <a:pt x="31176" y="109188"/>
                </a:lnTo>
                <a:lnTo>
                  <a:pt x="32599" y="141321"/>
                </a:lnTo>
                <a:lnTo>
                  <a:pt x="31914" y="160809"/>
                </a:lnTo>
                <a:lnTo>
                  <a:pt x="24593" y="189584"/>
                </a:lnTo>
                <a:lnTo>
                  <a:pt x="14263" y="222057"/>
                </a:lnTo>
                <a:lnTo>
                  <a:pt x="13077" y="254580"/>
                </a:lnTo>
                <a:lnTo>
                  <a:pt x="13065" y="263405"/>
                </a:lnTo>
                <a:lnTo>
                  <a:pt x="14999" y="267775"/>
                </a:lnTo>
                <a:lnTo>
                  <a:pt x="16531" y="269956"/>
                </a:lnTo>
                <a:lnTo>
                  <a:pt x="20168" y="272380"/>
                </a:lnTo>
                <a:lnTo>
                  <a:pt x="24203" y="274183"/>
                </a:lnTo>
                <a:lnTo>
                  <a:pt x="41523" y="284658"/>
                </a:lnTo>
                <a:lnTo>
                  <a:pt x="50927" y="286575"/>
                </a:lnTo>
                <a:lnTo>
                  <a:pt x="76744" y="287222"/>
                </a:lnTo>
                <a:lnTo>
                  <a:pt x="102084" y="289270"/>
                </a:lnTo>
                <a:lnTo>
                  <a:pt x="130151" y="292996"/>
                </a:lnTo>
                <a:lnTo>
                  <a:pt x="161874" y="293732"/>
                </a:lnTo>
                <a:lnTo>
                  <a:pt x="187461" y="293860"/>
                </a:lnTo>
                <a:lnTo>
                  <a:pt x="213427" y="293897"/>
                </a:lnTo>
                <a:lnTo>
                  <a:pt x="242409" y="294634"/>
                </a:lnTo>
                <a:lnTo>
                  <a:pt x="270781" y="297378"/>
                </a:lnTo>
                <a:lnTo>
                  <a:pt x="339634" y="30044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Number Placeholder 5"/>
          <p:cNvSpPr>
            <a:spLocks noGrp="1"/>
          </p:cNvSpPr>
          <p:nvPr>
            <p:ph type="sldNum" sz="quarter" idx="12"/>
          </p:nvPr>
        </p:nvSpPr>
        <p:spPr>
          <a:noFill/>
        </p:spPr>
        <p:txBody>
          <a:bodyPr/>
          <a:lstStyle/>
          <a:p>
            <a:fld id="{ED0DBE35-10B5-4173-9385-FCC81DAEE211}" type="slidenum">
              <a:rPr lang="en-US"/>
              <a:pPr/>
              <a:t>19</a:t>
            </a:fld>
            <a:endParaRPr lang="en-US"/>
          </a:p>
        </p:txBody>
      </p:sp>
      <p:sp>
        <p:nvSpPr>
          <p:cNvPr id="20483" name="Rectangle 3"/>
          <p:cNvSpPr>
            <a:spLocks noGrp="1" noChangeArrowheads="1"/>
          </p:cNvSpPr>
          <p:nvPr>
            <p:ph type="body" idx="1"/>
          </p:nvPr>
        </p:nvSpPr>
        <p:spPr>
          <a:xfrm>
            <a:off x="381000" y="1143000"/>
            <a:ext cx="8305800" cy="4876800"/>
          </a:xfrm>
        </p:spPr>
        <p:txBody>
          <a:bodyPr/>
          <a:lstStyle/>
          <a:p>
            <a:pPr eaLnBrk="1" hangingPunct="1"/>
            <a:r>
              <a:rPr lang="en-US" b="1" dirty="0" smtClean="0">
                <a:solidFill>
                  <a:srgbClr val="FF0000"/>
                </a:solidFill>
              </a:rPr>
              <a:t>Savanna</a:t>
            </a:r>
          </a:p>
          <a:p>
            <a:pPr lvl="1" eaLnBrk="1" hangingPunct="1"/>
            <a:r>
              <a:rPr lang="en-US" dirty="0" smtClean="0"/>
              <a:t>50-120 cm or 20- 47 inches rainfall/yr</a:t>
            </a:r>
          </a:p>
          <a:p>
            <a:pPr lvl="1" eaLnBrk="1" hangingPunct="1"/>
            <a:r>
              <a:rPr lang="en-US" dirty="0" smtClean="0"/>
              <a:t>Tropical or subtropical grasslands or tall and Short Grass Prairie.</a:t>
            </a:r>
          </a:p>
          <a:p>
            <a:pPr lvl="1" eaLnBrk="1" hangingPunct="1"/>
            <a:r>
              <a:rPr lang="en-US" dirty="0" smtClean="0"/>
              <a:t>Occur as a transition ecosystem between tropical rainforests and deserts</a:t>
            </a:r>
            <a:r>
              <a:rPr lang="en-US" dirty="0" smtClean="0"/>
              <a:t>.</a:t>
            </a:r>
            <a:endParaRPr lang="en-US" dirty="0" smtClean="0"/>
          </a:p>
          <a:p>
            <a:pPr lvl="1" eaLnBrk="1" hangingPunct="1"/>
            <a:r>
              <a:rPr lang="en-US" dirty="0" smtClean="0"/>
              <a:t> In Minnesota  transition of Deciduous and Prairie.</a:t>
            </a:r>
          </a:p>
          <a:p>
            <a:pPr lvl="1" eaLnBrk="1" hangingPunct="1"/>
            <a:r>
              <a:rPr lang="en-US" sz="2400" dirty="0" smtClean="0"/>
              <a:t>Serengeti of East Africa We live on the Red Oak Savanna</a:t>
            </a:r>
          </a:p>
        </p:txBody>
      </p:sp>
      <p:sp>
        <p:nvSpPr>
          <p:cNvPr id="20484" name="Rectangle 5"/>
          <p:cNvSpPr>
            <a:spLocks noGrp="1" noChangeArrowheads="1"/>
          </p:cNvSpPr>
          <p:nvPr>
            <p:ph type="title"/>
          </p:nvPr>
        </p:nvSpPr>
        <p:spPr>
          <a:noFill/>
        </p:spPr>
        <p:txBody>
          <a:bodyPr/>
          <a:lstStyle/>
          <a:p>
            <a:pPr eaLnBrk="1" hangingPunct="1"/>
            <a:r>
              <a:rPr lang="en-US" smtClean="0"/>
              <a:t>Biomes</a:t>
            </a:r>
          </a:p>
        </p:txBody>
      </p:sp>
      <p:pic>
        <p:nvPicPr>
          <p:cNvPr id="20485" name="Picture 9" descr="rav65819_58_10_1b"/>
          <p:cNvPicPr>
            <a:picLocks noChangeAspect="1" noChangeArrowheads="1"/>
          </p:cNvPicPr>
          <p:nvPr/>
        </p:nvPicPr>
        <p:blipFill>
          <a:blip r:embed="rId25" cstate="print"/>
          <a:srcRect/>
          <a:stretch>
            <a:fillRect/>
          </a:stretch>
        </p:blipFill>
        <p:spPr bwMode="auto">
          <a:xfrm>
            <a:off x="576263" y="4648200"/>
            <a:ext cx="7991475" cy="1879600"/>
          </a:xfrm>
          <a:prstGeom prst="rect">
            <a:avLst/>
          </a:prstGeom>
          <a:noFill/>
          <a:ln w="9525">
            <a:noFill/>
            <a:miter lim="800000"/>
            <a:headEnd/>
            <a:tailEnd/>
          </a:ln>
        </p:spPr>
      </p:pic>
      <p:grpSp>
        <p:nvGrpSpPr>
          <p:cNvPr id="13" name="SMARTInkShape-Group23"/>
          <p:cNvGrpSpPr/>
          <p:nvPr/>
        </p:nvGrpSpPr>
        <p:grpSpPr>
          <a:xfrm>
            <a:off x="2554312" y="1110754"/>
            <a:ext cx="1802152" cy="606737"/>
            <a:chOff x="2554312" y="1110754"/>
            <a:chExt cx="1802152" cy="606737"/>
          </a:xfrm>
        </p:grpSpPr>
        <p:sp>
          <p:nvSpPr>
            <p:cNvPr id="2" name="SMARTInkShape-5"/>
            <p:cNvSpPr/>
            <p:nvPr>
              <p:custDataLst>
                <p:tags r:id="rId13"/>
              </p:custDataLst>
            </p:nvPr>
          </p:nvSpPr>
          <p:spPr>
            <a:xfrm>
              <a:off x="3442063" y="1410789"/>
              <a:ext cx="6533" cy="13063"/>
            </a:xfrm>
            <a:custGeom>
              <a:avLst/>
              <a:gdLst/>
              <a:ahLst/>
              <a:cxnLst/>
              <a:rect l="0" t="0" r="0" b="0"/>
              <a:pathLst>
                <a:path w="6533" h="13063">
                  <a:moveTo>
                    <a:pt x="6532" y="13062"/>
                  </a:moveTo>
                  <a:lnTo>
                    <a:pt x="6532" y="13062"/>
                  </a:lnTo>
                  <a:lnTo>
                    <a:pt x="3064" y="9595"/>
                  </a:lnTo>
                  <a:lnTo>
                    <a:pt x="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 name="SMARTInkShape-6"/>
            <p:cNvSpPr/>
            <p:nvPr>
              <p:custDataLst>
                <p:tags r:id="rId14"/>
              </p:custDataLst>
            </p:nvPr>
          </p:nvSpPr>
          <p:spPr>
            <a:xfrm>
              <a:off x="3572692" y="1489166"/>
              <a:ext cx="163286" cy="89725"/>
            </a:xfrm>
            <a:custGeom>
              <a:avLst/>
              <a:gdLst/>
              <a:ahLst/>
              <a:cxnLst/>
              <a:rect l="0" t="0" r="0" b="0"/>
              <a:pathLst>
                <a:path w="163286" h="89725">
                  <a:moveTo>
                    <a:pt x="0" y="13062"/>
                  </a:moveTo>
                  <a:lnTo>
                    <a:pt x="0" y="13062"/>
                  </a:lnTo>
                  <a:lnTo>
                    <a:pt x="3467" y="44441"/>
                  </a:lnTo>
                  <a:lnTo>
                    <a:pt x="11885" y="75705"/>
                  </a:lnTo>
                  <a:lnTo>
                    <a:pt x="12959" y="89724"/>
                  </a:lnTo>
                  <a:lnTo>
                    <a:pt x="16499" y="83997"/>
                  </a:lnTo>
                  <a:lnTo>
                    <a:pt x="18677" y="76575"/>
                  </a:lnTo>
                  <a:lnTo>
                    <a:pt x="47747" y="49841"/>
                  </a:lnTo>
                  <a:lnTo>
                    <a:pt x="63092" y="36942"/>
                  </a:lnTo>
                  <a:lnTo>
                    <a:pt x="93876" y="21516"/>
                  </a:lnTo>
                  <a:lnTo>
                    <a:pt x="125672" y="6700"/>
                  </a:lnTo>
                  <a:lnTo>
                    <a:pt x="163285"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 name="SMARTInkShape-7"/>
            <p:cNvSpPr/>
            <p:nvPr>
              <p:custDataLst>
                <p:tags r:id="rId15"/>
              </p:custDataLst>
            </p:nvPr>
          </p:nvSpPr>
          <p:spPr>
            <a:xfrm>
              <a:off x="3423376" y="1528354"/>
              <a:ext cx="25220" cy="45721"/>
            </a:xfrm>
            <a:custGeom>
              <a:avLst/>
              <a:gdLst/>
              <a:ahLst/>
              <a:cxnLst/>
              <a:rect l="0" t="0" r="0" b="0"/>
              <a:pathLst>
                <a:path w="25220" h="45721">
                  <a:moveTo>
                    <a:pt x="5624" y="0"/>
                  </a:moveTo>
                  <a:lnTo>
                    <a:pt x="5624" y="0"/>
                  </a:lnTo>
                  <a:lnTo>
                    <a:pt x="0" y="5624"/>
                  </a:lnTo>
                  <a:lnTo>
                    <a:pt x="10287" y="32523"/>
                  </a:lnTo>
                  <a:lnTo>
                    <a:pt x="14470" y="39371"/>
                  </a:lnTo>
                  <a:lnTo>
                    <a:pt x="25219" y="4572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 name="SMARTInkShape-8"/>
            <p:cNvSpPr/>
            <p:nvPr>
              <p:custDataLst>
                <p:tags r:id="rId16"/>
              </p:custDataLst>
            </p:nvPr>
          </p:nvSpPr>
          <p:spPr>
            <a:xfrm>
              <a:off x="3853543" y="1515291"/>
              <a:ext cx="26127" cy="104504"/>
            </a:xfrm>
            <a:custGeom>
              <a:avLst/>
              <a:gdLst/>
              <a:ahLst/>
              <a:cxnLst/>
              <a:rect l="0" t="0" r="0" b="0"/>
              <a:pathLst>
                <a:path w="26127" h="104504">
                  <a:moveTo>
                    <a:pt x="0" y="0"/>
                  </a:moveTo>
                  <a:lnTo>
                    <a:pt x="0" y="0"/>
                  </a:lnTo>
                  <a:lnTo>
                    <a:pt x="0" y="30896"/>
                  </a:lnTo>
                  <a:lnTo>
                    <a:pt x="6652" y="61710"/>
                  </a:lnTo>
                  <a:lnTo>
                    <a:pt x="13517" y="81617"/>
                  </a:lnTo>
                  <a:lnTo>
                    <a:pt x="16893" y="87800"/>
                  </a:lnTo>
                  <a:lnTo>
                    <a:pt x="19519" y="95361"/>
                  </a:lnTo>
                  <a:lnTo>
                    <a:pt x="26126" y="104503"/>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SMARTInkShape-9"/>
            <p:cNvSpPr/>
            <p:nvPr>
              <p:custDataLst>
                <p:tags r:id="rId17"/>
              </p:custDataLst>
            </p:nvPr>
          </p:nvSpPr>
          <p:spPr>
            <a:xfrm>
              <a:off x="3853543" y="1541417"/>
              <a:ext cx="6532" cy="1"/>
            </a:xfrm>
            <a:custGeom>
              <a:avLst/>
              <a:gdLst/>
              <a:ahLst/>
              <a:cxnLst/>
              <a:rect l="0" t="0" r="0" b="0"/>
              <a:pathLst>
                <a:path w="6532" h="1">
                  <a:moveTo>
                    <a:pt x="0" y="0"/>
                  </a:moveTo>
                  <a:lnTo>
                    <a:pt x="0" y="0"/>
                  </a:lnTo>
                  <a:lnTo>
                    <a:pt x="6531"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SMARTInkShape-10"/>
            <p:cNvSpPr/>
            <p:nvPr>
              <p:custDataLst>
                <p:tags r:id="rId18"/>
              </p:custDataLst>
            </p:nvPr>
          </p:nvSpPr>
          <p:spPr>
            <a:xfrm>
              <a:off x="3964577" y="1503542"/>
              <a:ext cx="143693" cy="83596"/>
            </a:xfrm>
            <a:custGeom>
              <a:avLst/>
              <a:gdLst/>
              <a:ahLst/>
              <a:cxnLst/>
              <a:rect l="0" t="0" r="0" b="0"/>
              <a:pathLst>
                <a:path w="143693" h="83596">
                  <a:moveTo>
                    <a:pt x="0" y="57469"/>
                  </a:moveTo>
                  <a:lnTo>
                    <a:pt x="0" y="57469"/>
                  </a:lnTo>
                  <a:lnTo>
                    <a:pt x="28933" y="56744"/>
                  </a:lnTo>
                  <a:lnTo>
                    <a:pt x="56676" y="50365"/>
                  </a:lnTo>
                  <a:lnTo>
                    <a:pt x="86267" y="42116"/>
                  </a:lnTo>
                  <a:lnTo>
                    <a:pt x="97971" y="35664"/>
                  </a:lnTo>
                  <a:lnTo>
                    <a:pt x="106035" y="25689"/>
                  </a:lnTo>
                  <a:lnTo>
                    <a:pt x="106976" y="22494"/>
                  </a:lnTo>
                  <a:lnTo>
                    <a:pt x="106877" y="19638"/>
                  </a:lnTo>
                  <a:lnTo>
                    <a:pt x="104972" y="9840"/>
                  </a:lnTo>
                  <a:lnTo>
                    <a:pt x="102638" y="7574"/>
                  </a:lnTo>
                  <a:lnTo>
                    <a:pt x="94240" y="3120"/>
                  </a:lnTo>
                  <a:lnTo>
                    <a:pt x="80739" y="0"/>
                  </a:lnTo>
                  <a:lnTo>
                    <a:pt x="69993" y="3141"/>
                  </a:lnTo>
                  <a:lnTo>
                    <a:pt x="52289" y="13516"/>
                  </a:lnTo>
                  <a:lnTo>
                    <a:pt x="38040" y="27043"/>
                  </a:lnTo>
                  <a:lnTo>
                    <a:pt x="35050" y="32577"/>
                  </a:lnTo>
                  <a:lnTo>
                    <a:pt x="35656" y="39391"/>
                  </a:lnTo>
                  <a:lnTo>
                    <a:pt x="36833" y="43240"/>
                  </a:lnTo>
                  <a:lnTo>
                    <a:pt x="59295" y="59059"/>
                  </a:lnTo>
                  <a:lnTo>
                    <a:pt x="90977" y="73480"/>
                  </a:lnTo>
                  <a:lnTo>
                    <a:pt x="143692" y="8359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SMARTInkShape-11"/>
            <p:cNvSpPr/>
            <p:nvPr>
              <p:custDataLst>
                <p:tags r:id="rId19"/>
              </p:custDataLst>
            </p:nvPr>
          </p:nvSpPr>
          <p:spPr>
            <a:xfrm>
              <a:off x="3860074" y="1404257"/>
              <a:ext cx="6533" cy="6533"/>
            </a:xfrm>
            <a:custGeom>
              <a:avLst/>
              <a:gdLst/>
              <a:ahLst/>
              <a:cxnLst/>
              <a:rect l="0" t="0" r="0" b="0"/>
              <a:pathLst>
                <a:path w="6533" h="6533">
                  <a:moveTo>
                    <a:pt x="6532" y="6532"/>
                  </a:moveTo>
                  <a:lnTo>
                    <a:pt x="6532" y="6532"/>
                  </a:lnTo>
                  <a:lnTo>
                    <a:pt x="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SMARTInkShape-12"/>
            <p:cNvSpPr/>
            <p:nvPr>
              <p:custDataLst>
                <p:tags r:id="rId20"/>
              </p:custDataLst>
            </p:nvPr>
          </p:nvSpPr>
          <p:spPr>
            <a:xfrm>
              <a:off x="2612571" y="1698171"/>
              <a:ext cx="1743893" cy="19320"/>
            </a:xfrm>
            <a:custGeom>
              <a:avLst/>
              <a:gdLst/>
              <a:ahLst/>
              <a:cxnLst/>
              <a:rect l="0" t="0" r="0" b="0"/>
              <a:pathLst>
                <a:path w="1743893" h="19320">
                  <a:moveTo>
                    <a:pt x="1743892" y="0"/>
                  </a:moveTo>
                  <a:lnTo>
                    <a:pt x="1743892" y="0"/>
                  </a:lnTo>
                  <a:lnTo>
                    <a:pt x="1715508" y="0"/>
                  </a:lnTo>
                  <a:lnTo>
                    <a:pt x="1687109" y="0"/>
                  </a:lnTo>
                  <a:lnTo>
                    <a:pt x="1655705" y="1936"/>
                  </a:lnTo>
                  <a:lnTo>
                    <a:pt x="1631401" y="4489"/>
                  </a:lnTo>
                  <a:lnTo>
                    <a:pt x="1606084" y="5624"/>
                  </a:lnTo>
                  <a:lnTo>
                    <a:pt x="1578383" y="6128"/>
                  </a:lnTo>
                  <a:lnTo>
                    <a:pt x="1549139" y="7078"/>
                  </a:lnTo>
                  <a:lnTo>
                    <a:pt x="1519207" y="9919"/>
                  </a:lnTo>
                  <a:lnTo>
                    <a:pt x="1487036" y="11666"/>
                  </a:lnTo>
                  <a:lnTo>
                    <a:pt x="1470329" y="12132"/>
                  </a:lnTo>
                  <a:lnTo>
                    <a:pt x="1452659" y="12442"/>
                  </a:lnTo>
                  <a:lnTo>
                    <a:pt x="1434348" y="12649"/>
                  </a:lnTo>
                  <a:lnTo>
                    <a:pt x="1415609" y="12787"/>
                  </a:lnTo>
                  <a:lnTo>
                    <a:pt x="1396585" y="13605"/>
                  </a:lnTo>
                  <a:lnTo>
                    <a:pt x="1377372" y="14876"/>
                  </a:lnTo>
                  <a:lnTo>
                    <a:pt x="1358030" y="16449"/>
                  </a:lnTo>
                  <a:lnTo>
                    <a:pt x="1338605" y="17497"/>
                  </a:lnTo>
                  <a:lnTo>
                    <a:pt x="1319124" y="18196"/>
                  </a:lnTo>
                  <a:lnTo>
                    <a:pt x="1299605" y="18662"/>
                  </a:lnTo>
                  <a:lnTo>
                    <a:pt x="1279334" y="18973"/>
                  </a:lnTo>
                  <a:lnTo>
                    <a:pt x="1258564" y="19180"/>
                  </a:lnTo>
                  <a:lnTo>
                    <a:pt x="1237460" y="19319"/>
                  </a:lnTo>
                  <a:lnTo>
                    <a:pt x="1216133" y="18685"/>
                  </a:lnTo>
                  <a:lnTo>
                    <a:pt x="1194659" y="17537"/>
                  </a:lnTo>
                  <a:lnTo>
                    <a:pt x="1173085" y="16046"/>
                  </a:lnTo>
                  <a:lnTo>
                    <a:pt x="1150719" y="15052"/>
                  </a:lnTo>
                  <a:lnTo>
                    <a:pt x="1127827" y="14389"/>
                  </a:lnTo>
                  <a:lnTo>
                    <a:pt x="1104582" y="13947"/>
                  </a:lnTo>
                  <a:lnTo>
                    <a:pt x="1081102" y="13652"/>
                  </a:lnTo>
                  <a:lnTo>
                    <a:pt x="1057466" y="13456"/>
                  </a:lnTo>
                  <a:lnTo>
                    <a:pt x="1033727" y="13325"/>
                  </a:lnTo>
                  <a:lnTo>
                    <a:pt x="1009191" y="13238"/>
                  </a:lnTo>
                  <a:lnTo>
                    <a:pt x="984126" y="13180"/>
                  </a:lnTo>
                  <a:lnTo>
                    <a:pt x="958707" y="13141"/>
                  </a:lnTo>
                  <a:lnTo>
                    <a:pt x="932327" y="12389"/>
                  </a:lnTo>
                  <a:lnTo>
                    <a:pt x="905306" y="11162"/>
                  </a:lnTo>
                  <a:lnTo>
                    <a:pt x="877857" y="9619"/>
                  </a:lnTo>
                  <a:lnTo>
                    <a:pt x="850124" y="8590"/>
                  </a:lnTo>
                  <a:lnTo>
                    <a:pt x="822201" y="7904"/>
                  </a:lnTo>
                  <a:lnTo>
                    <a:pt x="794151" y="7447"/>
                  </a:lnTo>
                  <a:lnTo>
                    <a:pt x="765291" y="6416"/>
                  </a:lnTo>
                  <a:lnTo>
                    <a:pt x="735892" y="5003"/>
                  </a:lnTo>
                  <a:lnTo>
                    <a:pt x="706132" y="3336"/>
                  </a:lnTo>
                  <a:lnTo>
                    <a:pt x="675406" y="2224"/>
                  </a:lnTo>
                  <a:lnTo>
                    <a:pt x="644036" y="1483"/>
                  </a:lnTo>
                  <a:lnTo>
                    <a:pt x="612238" y="988"/>
                  </a:lnTo>
                  <a:lnTo>
                    <a:pt x="580153" y="659"/>
                  </a:lnTo>
                  <a:lnTo>
                    <a:pt x="547878" y="440"/>
                  </a:lnTo>
                  <a:lnTo>
                    <a:pt x="515475" y="293"/>
                  </a:lnTo>
                  <a:lnTo>
                    <a:pt x="482261" y="195"/>
                  </a:lnTo>
                  <a:lnTo>
                    <a:pt x="448508" y="131"/>
                  </a:lnTo>
                  <a:lnTo>
                    <a:pt x="414394" y="87"/>
                  </a:lnTo>
                  <a:lnTo>
                    <a:pt x="379314" y="58"/>
                  </a:lnTo>
                  <a:lnTo>
                    <a:pt x="343591" y="39"/>
                  </a:lnTo>
                  <a:lnTo>
                    <a:pt x="307438" y="26"/>
                  </a:lnTo>
                  <a:lnTo>
                    <a:pt x="271724" y="18"/>
                  </a:lnTo>
                  <a:lnTo>
                    <a:pt x="236304" y="12"/>
                  </a:lnTo>
                  <a:lnTo>
                    <a:pt x="201079" y="8"/>
                  </a:lnTo>
                  <a:lnTo>
                    <a:pt x="168887" y="5"/>
                  </a:lnTo>
                  <a:lnTo>
                    <a:pt x="138717" y="4"/>
                  </a:lnTo>
                  <a:lnTo>
                    <a:pt x="109895" y="3"/>
                  </a:lnTo>
                  <a:lnTo>
                    <a:pt x="84875" y="728"/>
                  </a:lnTo>
                  <a:lnTo>
                    <a:pt x="0" y="6532"/>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SMARTInkShape-13"/>
            <p:cNvSpPr/>
            <p:nvPr>
              <p:custDataLst>
                <p:tags r:id="rId21"/>
              </p:custDataLst>
            </p:nvPr>
          </p:nvSpPr>
          <p:spPr>
            <a:xfrm>
              <a:off x="2860766" y="1482634"/>
              <a:ext cx="195943" cy="101768"/>
            </a:xfrm>
            <a:custGeom>
              <a:avLst/>
              <a:gdLst/>
              <a:ahLst/>
              <a:cxnLst/>
              <a:rect l="0" t="0" r="0" b="0"/>
              <a:pathLst>
                <a:path w="195943" h="101768">
                  <a:moveTo>
                    <a:pt x="0" y="19594"/>
                  </a:moveTo>
                  <a:lnTo>
                    <a:pt x="0" y="19594"/>
                  </a:lnTo>
                  <a:lnTo>
                    <a:pt x="726" y="49679"/>
                  </a:lnTo>
                  <a:lnTo>
                    <a:pt x="5623" y="80959"/>
                  </a:lnTo>
                  <a:lnTo>
                    <a:pt x="6452" y="101767"/>
                  </a:lnTo>
                  <a:lnTo>
                    <a:pt x="6528" y="72761"/>
                  </a:lnTo>
                  <a:lnTo>
                    <a:pt x="6530" y="51142"/>
                  </a:lnTo>
                  <a:lnTo>
                    <a:pt x="8708" y="45706"/>
                  </a:lnTo>
                  <a:lnTo>
                    <a:pt x="16933" y="35796"/>
                  </a:lnTo>
                  <a:lnTo>
                    <a:pt x="40738" y="22057"/>
                  </a:lnTo>
                  <a:lnTo>
                    <a:pt x="67305" y="12261"/>
                  </a:lnTo>
                  <a:lnTo>
                    <a:pt x="97800" y="3175"/>
                  </a:lnTo>
                  <a:lnTo>
                    <a:pt x="123965" y="941"/>
                  </a:lnTo>
                  <a:lnTo>
                    <a:pt x="146536" y="418"/>
                  </a:lnTo>
                  <a:lnTo>
                    <a:pt x="195942"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SMARTInkShape-14"/>
            <p:cNvSpPr/>
            <p:nvPr>
              <p:custDataLst>
                <p:tags r:id="rId22"/>
              </p:custDataLst>
            </p:nvPr>
          </p:nvSpPr>
          <p:spPr>
            <a:xfrm>
              <a:off x="3071781" y="1489166"/>
              <a:ext cx="259248" cy="90455"/>
            </a:xfrm>
            <a:custGeom>
              <a:avLst/>
              <a:gdLst/>
              <a:ahLst/>
              <a:cxnLst/>
              <a:rect l="0" t="0" r="0" b="0"/>
              <a:pathLst>
                <a:path w="259248" h="90455">
                  <a:moveTo>
                    <a:pt x="187402" y="0"/>
                  </a:moveTo>
                  <a:lnTo>
                    <a:pt x="187402" y="0"/>
                  </a:lnTo>
                  <a:lnTo>
                    <a:pt x="160604" y="725"/>
                  </a:lnTo>
                  <a:lnTo>
                    <a:pt x="138480" y="3467"/>
                  </a:lnTo>
                  <a:lnTo>
                    <a:pt x="108479" y="5623"/>
                  </a:lnTo>
                  <a:lnTo>
                    <a:pt x="81206" y="9729"/>
                  </a:lnTo>
                  <a:lnTo>
                    <a:pt x="54739" y="19010"/>
                  </a:lnTo>
                  <a:lnTo>
                    <a:pt x="23347" y="32293"/>
                  </a:lnTo>
                  <a:lnTo>
                    <a:pt x="12163" y="37575"/>
                  </a:lnTo>
                  <a:lnTo>
                    <a:pt x="4773" y="44761"/>
                  </a:lnTo>
                  <a:lnTo>
                    <a:pt x="1005" y="50857"/>
                  </a:lnTo>
                  <a:lnTo>
                    <a:pt x="0" y="53499"/>
                  </a:lnTo>
                  <a:lnTo>
                    <a:pt x="1507" y="55260"/>
                  </a:lnTo>
                  <a:lnTo>
                    <a:pt x="8988" y="57217"/>
                  </a:lnTo>
                  <a:lnTo>
                    <a:pt x="32256" y="57748"/>
                  </a:lnTo>
                  <a:lnTo>
                    <a:pt x="57895" y="53476"/>
                  </a:lnTo>
                  <a:lnTo>
                    <a:pt x="82914" y="49651"/>
                  </a:lnTo>
                  <a:lnTo>
                    <a:pt x="115022" y="45045"/>
                  </a:lnTo>
                  <a:lnTo>
                    <a:pt x="137706" y="33599"/>
                  </a:lnTo>
                  <a:lnTo>
                    <a:pt x="146138" y="27602"/>
                  </a:lnTo>
                  <a:lnTo>
                    <a:pt x="146104" y="27109"/>
                  </a:lnTo>
                  <a:lnTo>
                    <a:pt x="145356" y="26781"/>
                  </a:lnTo>
                  <a:lnTo>
                    <a:pt x="144131" y="26563"/>
                  </a:lnTo>
                  <a:lnTo>
                    <a:pt x="140835" y="30190"/>
                  </a:lnTo>
                  <a:lnTo>
                    <a:pt x="137677" y="36641"/>
                  </a:lnTo>
                  <a:lnTo>
                    <a:pt x="135483" y="53376"/>
                  </a:lnTo>
                  <a:lnTo>
                    <a:pt x="139169" y="60250"/>
                  </a:lnTo>
                  <a:lnTo>
                    <a:pt x="145645" y="67418"/>
                  </a:lnTo>
                  <a:lnTo>
                    <a:pt x="153361" y="73022"/>
                  </a:lnTo>
                  <a:lnTo>
                    <a:pt x="179845" y="82534"/>
                  </a:lnTo>
                  <a:lnTo>
                    <a:pt x="209925" y="90123"/>
                  </a:lnTo>
                  <a:lnTo>
                    <a:pt x="241226" y="90454"/>
                  </a:lnTo>
                  <a:lnTo>
                    <a:pt x="259247" y="8490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SMARTInkShape-15"/>
            <p:cNvSpPr/>
            <p:nvPr>
              <p:custDataLst>
                <p:tags r:id="rId23"/>
              </p:custDataLst>
            </p:nvPr>
          </p:nvSpPr>
          <p:spPr>
            <a:xfrm>
              <a:off x="2554312" y="1110754"/>
              <a:ext cx="296840" cy="551475"/>
            </a:xfrm>
            <a:custGeom>
              <a:avLst/>
              <a:gdLst/>
              <a:ahLst/>
              <a:cxnLst/>
              <a:rect l="0" t="0" r="0" b="0"/>
              <a:pathLst>
                <a:path w="296840" h="551475">
                  <a:moveTo>
                    <a:pt x="12539" y="182469"/>
                  </a:moveTo>
                  <a:lnTo>
                    <a:pt x="12539" y="182469"/>
                  </a:lnTo>
                  <a:lnTo>
                    <a:pt x="12539" y="191560"/>
                  </a:lnTo>
                  <a:lnTo>
                    <a:pt x="11814" y="192884"/>
                  </a:lnTo>
                  <a:lnTo>
                    <a:pt x="10604" y="193766"/>
                  </a:lnTo>
                  <a:lnTo>
                    <a:pt x="9072" y="194355"/>
                  </a:lnTo>
                  <a:lnTo>
                    <a:pt x="3449" y="205585"/>
                  </a:lnTo>
                  <a:lnTo>
                    <a:pt x="0" y="228079"/>
                  </a:lnTo>
                  <a:lnTo>
                    <a:pt x="435" y="237574"/>
                  </a:lnTo>
                  <a:lnTo>
                    <a:pt x="5131" y="267753"/>
                  </a:lnTo>
                  <a:lnTo>
                    <a:pt x="14812" y="294303"/>
                  </a:lnTo>
                  <a:lnTo>
                    <a:pt x="22100" y="324813"/>
                  </a:lnTo>
                  <a:lnTo>
                    <a:pt x="33619" y="355487"/>
                  </a:lnTo>
                  <a:lnTo>
                    <a:pt x="43608" y="385011"/>
                  </a:lnTo>
                  <a:lnTo>
                    <a:pt x="53999" y="409557"/>
                  </a:lnTo>
                  <a:lnTo>
                    <a:pt x="62444" y="441922"/>
                  </a:lnTo>
                  <a:lnTo>
                    <a:pt x="67966" y="464721"/>
                  </a:lnTo>
                  <a:lnTo>
                    <a:pt x="74924" y="487926"/>
                  </a:lnTo>
                  <a:lnTo>
                    <a:pt x="78194" y="516689"/>
                  </a:lnTo>
                  <a:lnTo>
                    <a:pt x="90387" y="548999"/>
                  </a:lnTo>
                  <a:lnTo>
                    <a:pt x="90681" y="551474"/>
                  </a:lnTo>
                  <a:lnTo>
                    <a:pt x="90907" y="535840"/>
                  </a:lnTo>
                  <a:lnTo>
                    <a:pt x="84264" y="506049"/>
                  </a:lnTo>
                  <a:lnTo>
                    <a:pt x="78841" y="475989"/>
                  </a:lnTo>
                  <a:lnTo>
                    <a:pt x="73560" y="444965"/>
                  </a:lnTo>
                  <a:lnTo>
                    <a:pt x="70534" y="419499"/>
                  </a:lnTo>
                  <a:lnTo>
                    <a:pt x="61816" y="393569"/>
                  </a:lnTo>
                  <a:lnTo>
                    <a:pt x="54314" y="367502"/>
                  </a:lnTo>
                  <a:lnTo>
                    <a:pt x="47495" y="341393"/>
                  </a:lnTo>
                  <a:lnTo>
                    <a:pt x="41604" y="314547"/>
                  </a:lnTo>
                  <a:lnTo>
                    <a:pt x="38810" y="283934"/>
                  </a:lnTo>
                  <a:lnTo>
                    <a:pt x="33709" y="252608"/>
                  </a:lnTo>
                  <a:lnTo>
                    <a:pt x="28327" y="223893"/>
                  </a:lnTo>
                  <a:lnTo>
                    <a:pt x="26410" y="193453"/>
                  </a:lnTo>
                  <a:lnTo>
                    <a:pt x="25842" y="165000"/>
                  </a:lnTo>
                  <a:lnTo>
                    <a:pt x="25673" y="132460"/>
                  </a:lnTo>
                  <a:lnTo>
                    <a:pt x="25634" y="105572"/>
                  </a:lnTo>
                  <a:lnTo>
                    <a:pt x="27552" y="78624"/>
                  </a:lnTo>
                  <a:lnTo>
                    <a:pt x="32711" y="46713"/>
                  </a:lnTo>
                  <a:lnTo>
                    <a:pt x="34696" y="39714"/>
                  </a:lnTo>
                  <a:lnTo>
                    <a:pt x="44642" y="26131"/>
                  </a:lnTo>
                  <a:lnTo>
                    <a:pt x="58739" y="14288"/>
                  </a:lnTo>
                  <a:lnTo>
                    <a:pt x="82995" y="4267"/>
                  </a:lnTo>
                  <a:lnTo>
                    <a:pt x="109293" y="975"/>
                  </a:lnTo>
                  <a:lnTo>
                    <a:pt x="139017" y="0"/>
                  </a:lnTo>
                  <a:lnTo>
                    <a:pt x="166532" y="1162"/>
                  </a:lnTo>
                  <a:lnTo>
                    <a:pt x="192343" y="10054"/>
                  </a:lnTo>
                  <a:lnTo>
                    <a:pt x="220938" y="26061"/>
                  </a:lnTo>
                  <a:lnTo>
                    <a:pt x="233612" y="35303"/>
                  </a:lnTo>
                  <a:lnTo>
                    <a:pt x="258139" y="65306"/>
                  </a:lnTo>
                  <a:lnTo>
                    <a:pt x="271403" y="91834"/>
                  </a:lnTo>
                  <a:lnTo>
                    <a:pt x="285311" y="122340"/>
                  </a:lnTo>
                  <a:lnTo>
                    <a:pt x="290997" y="144817"/>
                  </a:lnTo>
                  <a:lnTo>
                    <a:pt x="294617" y="169861"/>
                  </a:lnTo>
                  <a:lnTo>
                    <a:pt x="296839" y="187026"/>
                  </a:lnTo>
                  <a:lnTo>
                    <a:pt x="294009" y="212283"/>
                  </a:lnTo>
                  <a:lnTo>
                    <a:pt x="286551" y="240690"/>
                  </a:lnTo>
                  <a:lnTo>
                    <a:pt x="274623" y="267267"/>
                  </a:lnTo>
                  <a:lnTo>
                    <a:pt x="249729" y="297465"/>
                  </a:lnTo>
                  <a:lnTo>
                    <a:pt x="233283" y="307337"/>
                  </a:lnTo>
                  <a:lnTo>
                    <a:pt x="202281" y="316448"/>
                  </a:lnTo>
                  <a:lnTo>
                    <a:pt x="173181" y="319412"/>
                  </a:lnTo>
                  <a:lnTo>
                    <a:pt x="145126" y="323838"/>
                  </a:lnTo>
                  <a:lnTo>
                    <a:pt x="115607" y="324747"/>
                  </a:lnTo>
                  <a:lnTo>
                    <a:pt x="83456" y="320855"/>
                  </a:lnTo>
                  <a:lnTo>
                    <a:pt x="57984" y="318057"/>
                  </a:lnTo>
                  <a:lnTo>
                    <a:pt x="19071" y="313097"/>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6" name="SMARTInkShape-Group24"/>
          <p:cNvGrpSpPr/>
          <p:nvPr/>
        </p:nvGrpSpPr>
        <p:grpSpPr>
          <a:xfrm>
            <a:off x="4578531" y="1220241"/>
            <a:ext cx="2031276" cy="569371"/>
            <a:chOff x="4578531" y="1220241"/>
            <a:chExt cx="2031276" cy="569371"/>
          </a:xfrm>
        </p:grpSpPr>
        <p:sp>
          <p:nvSpPr>
            <p:cNvPr id="14" name="SMARTInkShape-16"/>
            <p:cNvSpPr/>
            <p:nvPr>
              <p:custDataLst>
                <p:tags r:id="rId1"/>
              </p:custDataLst>
            </p:nvPr>
          </p:nvSpPr>
          <p:spPr>
            <a:xfrm>
              <a:off x="5911105" y="1541417"/>
              <a:ext cx="123936" cy="71847"/>
            </a:xfrm>
            <a:custGeom>
              <a:avLst/>
              <a:gdLst/>
              <a:ahLst/>
              <a:cxnLst/>
              <a:rect l="0" t="0" r="0" b="0"/>
              <a:pathLst>
                <a:path w="123936" h="71847">
                  <a:moveTo>
                    <a:pt x="71683" y="0"/>
                  </a:moveTo>
                  <a:lnTo>
                    <a:pt x="71683" y="0"/>
                  </a:lnTo>
                  <a:lnTo>
                    <a:pt x="65017" y="726"/>
                  </a:lnTo>
                  <a:lnTo>
                    <a:pt x="49388" y="6666"/>
                  </a:lnTo>
                  <a:lnTo>
                    <a:pt x="17016" y="30068"/>
                  </a:lnTo>
                  <a:lnTo>
                    <a:pt x="6056" y="39954"/>
                  </a:lnTo>
                  <a:lnTo>
                    <a:pt x="2602" y="47028"/>
                  </a:lnTo>
                  <a:lnTo>
                    <a:pt x="0" y="67186"/>
                  </a:lnTo>
                  <a:lnTo>
                    <a:pt x="1398" y="68739"/>
                  </a:lnTo>
                  <a:lnTo>
                    <a:pt x="6821" y="70465"/>
                  </a:lnTo>
                  <a:lnTo>
                    <a:pt x="21501" y="67969"/>
                  </a:lnTo>
                  <a:lnTo>
                    <a:pt x="49711" y="50833"/>
                  </a:lnTo>
                  <a:lnTo>
                    <a:pt x="52681" y="46952"/>
                  </a:lnTo>
                  <a:lnTo>
                    <a:pt x="57839" y="29298"/>
                  </a:lnTo>
                  <a:lnTo>
                    <a:pt x="58099" y="28967"/>
                  </a:lnTo>
                  <a:lnTo>
                    <a:pt x="62020" y="42430"/>
                  </a:lnTo>
                  <a:lnTo>
                    <a:pt x="67631" y="49822"/>
                  </a:lnTo>
                  <a:lnTo>
                    <a:pt x="83059" y="60480"/>
                  </a:lnTo>
                  <a:lnTo>
                    <a:pt x="123935" y="71846"/>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SMARTInkShape-17"/>
            <p:cNvSpPr/>
            <p:nvPr>
              <p:custDataLst>
                <p:tags r:id="rId2"/>
              </p:custDataLst>
            </p:nvPr>
          </p:nvSpPr>
          <p:spPr>
            <a:xfrm>
              <a:off x="5832566" y="1306286"/>
              <a:ext cx="31274" cy="293915"/>
            </a:xfrm>
            <a:custGeom>
              <a:avLst/>
              <a:gdLst/>
              <a:ahLst/>
              <a:cxnLst/>
              <a:rect l="0" t="0" r="0" b="0"/>
              <a:pathLst>
                <a:path w="31274" h="293915">
                  <a:moveTo>
                    <a:pt x="19594" y="0"/>
                  </a:moveTo>
                  <a:lnTo>
                    <a:pt x="19594" y="0"/>
                  </a:lnTo>
                  <a:lnTo>
                    <a:pt x="19594" y="32017"/>
                  </a:lnTo>
                  <a:lnTo>
                    <a:pt x="24083" y="60108"/>
                  </a:lnTo>
                  <a:lnTo>
                    <a:pt x="26246" y="88042"/>
                  </a:lnTo>
                  <a:lnTo>
                    <a:pt x="30435" y="115752"/>
                  </a:lnTo>
                  <a:lnTo>
                    <a:pt x="31273" y="145896"/>
                  </a:lnTo>
                  <a:lnTo>
                    <a:pt x="27973" y="173534"/>
                  </a:lnTo>
                  <a:lnTo>
                    <a:pt x="26673" y="200108"/>
                  </a:lnTo>
                  <a:lnTo>
                    <a:pt x="25562" y="225641"/>
                  </a:lnTo>
                  <a:lnTo>
                    <a:pt x="17056" y="257400"/>
                  </a:lnTo>
                  <a:lnTo>
                    <a:pt x="0" y="293914"/>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 name="SMARTInkShape-18"/>
            <p:cNvSpPr/>
            <p:nvPr>
              <p:custDataLst>
                <p:tags r:id="rId3"/>
              </p:custDataLst>
            </p:nvPr>
          </p:nvSpPr>
          <p:spPr>
            <a:xfrm>
              <a:off x="6113417" y="1549135"/>
              <a:ext cx="137161" cy="52236"/>
            </a:xfrm>
            <a:custGeom>
              <a:avLst/>
              <a:gdLst/>
              <a:ahLst/>
              <a:cxnLst/>
              <a:rect l="0" t="0" r="0" b="0"/>
              <a:pathLst>
                <a:path w="137161" h="52236">
                  <a:moveTo>
                    <a:pt x="0" y="5345"/>
                  </a:moveTo>
                  <a:lnTo>
                    <a:pt x="0" y="5345"/>
                  </a:lnTo>
                  <a:lnTo>
                    <a:pt x="0" y="35416"/>
                  </a:lnTo>
                  <a:lnTo>
                    <a:pt x="0" y="48717"/>
                  </a:lnTo>
                  <a:lnTo>
                    <a:pt x="726" y="48774"/>
                  </a:lnTo>
                  <a:lnTo>
                    <a:pt x="3468" y="46902"/>
                  </a:lnTo>
                  <a:lnTo>
                    <a:pt x="17493" y="26154"/>
                  </a:lnTo>
                  <a:lnTo>
                    <a:pt x="25998" y="6733"/>
                  </a:lnTo>
                  <a:lnTo>
                    <a:pt x="31637" y="0"/>
                  </a:lnTo>
                  <a:lnTo>
                    <a:pt x="39290" y="2632"/>
                  </a:lnTo>
                  <a:lnTo>
                    <a:pt x="68961" y="23288"/>
                  </a:lnTo>
                  <a:lnTo>
                    <a:pt x="95633" y="46621"/>
                  </a:lnTo>
                  <a:lnTo>
                    <a:pt x="109511" y="52235"/>
                  </a:lnTo>
                  <a:lnTo>
                    <a:pt x="137160" y="5106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 name="SMARTInkShape-19"/>
            <p:cNvSpPr/>
            <p:nvPr>
              <p:custDataLst>
                <p:tags r:id="rId4"/>
              </p:custDataLst>
            </p:nvPr>
          </p:nvSpPr>
          <p:spPr>
            <a:xfrm>
              <a:off x="6305751" y="1319349"/>
              <a:ext cx="171917" cy="300446"/>
            </a:xfrm>
            <a:custGeom>
              <a:avLst/>
              <a:gdLst/>
              <a:ahLst/>
              <a:cxnLst/>
              <a:rect l="0" t="0" r="0" b="0"/>
              <a:pathLst>
                <a:path w="171917" h="300446">
                  <a:moveTo>
                    <a:pt x="42798" y="0"/>
                  </a:moveTo>
                  <a:lnTo>
                    <a:pt x="42798" y="0"/>
                  </a:lnTo>
                  <a:lnTo>
                    <a:pt x="52527" y="29189"/>
                  </a:lnTo>
                  <a:lnTo>
                    <a:pt x="61142" y="58071"/>
                  </a:lnTo>
                  <a:lnTo>
                    <a:pt x="71295" y="83165"/>
                  </a:lnTo>
                  <a:lnTo>
                    <a:pt x="79947" y="109711"/>
                  </a:lnTo>
                  <a:lnTo>
                    <a:pt x="90655" y="139509"/>
                  </a:lnTo>
                  <a:lnTo>
                    <a:pt x="99472" y="167046"/>
                  </a:lnTo>
                  <a:lnTo>
                    <a:pt x="110229" y="193589"/>
                  </a:lnTo>
                  <a:lnTo>
                    <a:pt x="118334" y="219113"/>
                  </a:lnTo>
                  <a:lnTo>
                    <a:pt x="129510" y="247610"/>
                  </a:lnTo>
                  <a:lnTo>
                    <a:pt x="150119" y="278291"/>
                  </a:lnTo>
                  <a:lnTo>
                    <a:pt x="151357" y="281322"/>
                  </a:lnTo>
                  <a:lnTo>
                    <a:pt x="156602" y="286624"/>
                  </a:lnTo>
                  <a:lnTo>
                    <a:pt x="171916" y="299111"/>
                  </a:lnTo>
                  <a:lnTo>
                    <a:pt x="140247" y="267268"/>
                  </a:lnTo>
                  <a:lnTo>
                    <a:pt x="131103" y="259574"/>
                  </a:lnTo>
                  <a:lnTo>
                    <a:pt x="101167" y="246369"/>
                  </a:lnTo>
                  <a:lnTo>
                    <a:pt x="78410" y="238103"/>
                  </a:lnTo>
                  <a:lnTo>
                    <a:pt x="53511" y="236737"/>
                  </a:lnTo>
                  <a:lnTo>
                    <a:pt x="41270" y="238990"/>
                  </a:lnTo>
                  <a:lnTo>
                    <a:pt x="22750" y="247805"/>
                  </a:lnTo>
                  <a:lnTo>
                    <a:pt x="6942" y="263077"/>
                  </a:lnTo>
                  <a:lnTo>
                    <a:pt x="1462" y="273193"/>
                  </a:lnTo>
                  <a:lnTo>
                    <a:pt x="0" y="277923"/>
                  </a:lnTo>
                  <a:lnTo>
                    <a:pt x="312" y="287049"/>
                  </a:lnTo>
                  <a:lnTo>
                    <a:pt x="2869" y="294491"/>
                  </a:lnTo>
                  <a:lnTo>
                    <a:pt x="4567" y="296476"/>
                  </a:lnTo>
                  <a:lnTo>
                    <a:pt x="6425" y="297799"/>
                  </a:lnTo>
                  <a:lnTo>
                    <a:pt x="30990" y="299923"/>
                  </a:lnTo>
                  <a:lnTo>
                    <a:pt x="68923" y="30044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 name="SMARTInkShape-20"/>
            <p:cNvSpPr/>
            <p:nvPr>
              <p:custDataLst>
                <p:tags r:id="rId5"/>
              </p:custDataLst>
            </p:nvPr>
          </p:nvSpPr>
          <p:spPr>
            <a:xfrm>
              <a:off x="5029572" y="1528354"/>
              <a:ext cx="182509" cy="70407"/>
            </a:xfrm>
            <a:custGeom>
              <a:avLst/>
              <a:gdLst/>
              <a:ahLst/>
              <a:cxnLst/>
              <a:rect l="0" t="0" r="0" b="0"/>
              <a:pathLst>
                <a:path w="182509" h="70407">
                  <a:moveTo>
                    <a:pt x="19222" y="32657"/>
                  </a:moveTo>
                  <a:lnTo>
                    <a:pt x="19222" y="32657"/>
                  </a:lnTo>
                  <a:lnTo>
                    <a:pt x="18497" y="39323"/>
                  </a:lnTo>
                  <a:lnTo>
                    <a:pt x="14008" y="52775"/>
                  </a:lnTo>
                  <a:lnTo>
                    <a:pt x="885" y="70406"/>
                  </a:lnTo>
                  <a:lnTo>
                    <a:pt x="466" y="70160"/>
                  </a:lnTo>
                  <a:lnTo>
                    <a:pt x="0" y="67952"/>
                  </a:lnTo>
                  <a:lnTo>
                    <a:pt x="427" y="54681"/>
                  </a:lnTo>
                  <a:lnTo>
                    <a:pt x="5590" y="38699"/>
                  </a:lnTo>
                  <a:lnTo>
                    <a:pt x="15989" y="25174"/>
                  </a:lnTo>
                  <a:lnTo>
                    <a:pt x="24075" y="18930"/>
                  </a:lnTo>
                  <a:lnTo>
                    <a:pt x="50656" y="11334"/>
                  </a:lnTo>
                  <a:lnTo>
                    <a:pt x="75708" y="4487"/>
                  </a:lnTo>
                  <a:lnTo>
                    <a:pt x="100386" y="1330"/>
                  </a:lnTo>
                  <a:lnTo>
                    <a:pt x="133018" y="394"/>
                  </a:lnTo>
                  <a:lnTo>
                    <a:pt x="182508"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 name="SMARTInkShape-21"/>
            <p:cNvSpPr/>
            <p:nvPr>
              <p:custDataLst>
                <p:tags r:id="rId6"/>
              </p:custDataLst>
            </p:nvPr>
          </p:nvSpPr>
          <p:spPr>
            <a:xfrm>
              <a:off x="4611363" y="1220241"/>
              <a:ext cx="298793" cy="451789"/>
            </a:xfrm>
            <a:custGeom>
              <a:avLst/>
              <a:gdLst/>
              <a:ahLst/>
              <a:cxnLst/>
              <a:rect l="0" t="0" r="0" b="0"/>
              <a:pathLst>
                <a:path w="298793" h="451789">
                  <a:moveTo>
                    <a:pt x="234957" y="1136"/>
                  </a:moveTo>
                  <a:lnTo>
                    <a:pt x="234957" y="1136"/>
                  </a:lnTo>
                  <a:lnTo>
                    <a:pt x="234957" y="4603"/>
                  </a:lnTo>
                  <a:lnTo>
                    <a:pt x="238424" y="13694"/>
                  </a:lnTo>
                  <a:lnTo>
                    <a:pt x="247515" y="25580"/>
                  </a:lnTo>
                  <a:lnTo>
                    <a:pt x="255294" y="30143"/>
                  </a:lnTo>
                  <a:lnTo>
                    <a:pt x="259401" y="31360"/>
                  </a:lnTo>
                  <a:lnTo>
                    <a:pt x="275582" y="29605"/>
                  </a:lnTo>
                  <a:lnTo>
                    <a:pt x="287231" y="24489"/>
                  </a:lnTo>
                  <a:lnTo>
                    <a:pt x="295279" y="18377"/>
                  </a:lnTo>
                  <a:lnTo>
                    <a:pt x="298052" y="14120"/>
                  </a:lnTo>
                  <a:lnTo>
                    <a:pt x="298792" y="11970"/>
                  </a:lnTo>
                  <a:lnTo>
                    <a:pt x="298559" y="10535"/>
                  </a:lnTo>
                  <a:lnTo>
                    <a:pt x="297678" y="9580"/>
                  </a:lnTo>
                  <a:lnTo>
                    <a:pt x="280649" y="1111"/>
                  </a:lnTo>
                  <a:lnTo>
                    <a:pt x="250672" y="0"/>
                  </a:lnTo>
                  <a:lnTo>
                    <a:pt x="224615" y="799"/>
                  </a:lnTo>
                  <a:lnTo>
                    <a:pt x="199639" y="4504"/>
                  </a:lnTo>
                  <a:lnTo>
                    <a:pt x="169682" y="16746"/>
                  </a:lnTo>
                  <a:lnTo>
                    <a:pt x="140434" y="28840"/>
                  </a:lnTo>
                  <a:lnTo>
                    <a:pt x="110454" y="53730"/>
                  </a:lnTo>
                  <a:lnTo>
                    <a:pt x="78149" y="84029"/>
                  </a:lnTo>
                  <a:lnTo>
                    <a:pt x="52792" y="111772"/>
                  </a:lnTo>
                  <a:lnTo>
                    <a:pt x="33054" y="140153"/>
                  </a:lnTo>
                  <a:lnTo>
                    <a:pt x="21524" y="164972"/>
                  </a:lnTo>
                  <a:lnTo>
                    <a:pt x="13512" y="190710"/>
                  </a:lnTo>
                  <a:lnTo>
                    <a:pt x="6542" y="218657"/>
                  </a:lnTo>
                  <a:lnTo>
                    <a:pt x="2810" y="240778"/>
                  </a:lnTo>
                  <a:lnTo>
                    <a:pt x="1152" y="267542"/>
                  </a:lnTo>
                  <a:lnTo>
                    <a:pt x="415" y="290566"/>
                  </a:lnTo>
                  <a:lnTo>
                    <a:pt x="0" y="317912"/>
                  </a:lnTo>
                  <a:lnTo>
                    <a:pt x="1812" y="345609"/>
                  </a:lnTo>
                  <a:lnTo>
                    <a:pt x="6945" y="375587"/>
                  </a:lnTo>
                  <a:lnTo>
                    <a:pt x="15182" y="401754"/>
                  </a:lnTo>
                  <a:lnTo>
                    <a:pt x="33071" y="425395"/>
                  </a:lnTo>
                  <a:lnTo>
                    <a:pt x="45720" y="436723"/>
                  </a:lnTo>
                  <a:lnTo>
                    <a:pt x="66465" y="447052"/>
                  </a:lnTo>
                  <a:lnTo>
                    <a:pt x="98996" y="450396"/>
                  </a:lnTo>
                  <a:lnTo>
                    <a:pt x="122520" y="451179"/>
                  </a:lnTo>
                  <a:lnTo>
                    <a:pt x="154229" y="451619"/>
                  </a:lnTo>
                  <a:lnTo>
                    <a:pt x="182009" y="451750"/>
                  </a:lnTo>
                  <a:lnTo>
                    <a:pt x="208625" y="451788"/>
                  </a:lnTo>
                  <a:lnTo>
                    <a:pt x="234895" y="449865"/>
                  </a:lnTo>
                  <a:lnTo>
                    <a:pt x="250895" y="445862"/>
                  </a:lnTo>
                  <a:lnTo>
                    <a:pt x="277732" y="430828"/>
                  </a:lnTo>
                  <a:lnTo>
                    <a:pt x="291335" y="413335"/>
                  </a:lnTo>
                  <a:lnTo>
                    <a:pt x="294364" y="401808"/>
                  </a:lnTo>
                  <a:lnTo>
                    <a:pt x="294156" y="396702"/>
                  </a:lnTo>
                  <a:lnTo>
                    <a:pt x="286184" y="385223"/>
                  </a:lnTo>
                  <a:lnTo>
                    <a:pt x="253690" y="355118"/>
                  </a:lnTo>
                  <a:lnTo>
                    <a:pt x="223229" y="341884"/>
                  </a:lnTo>
                  <a:lnTo>
                    <a:pt x="192565" y="332282"/>
                  </a:lnTo>
                  <a:lnTo>
                    <a:pt x="167162" y="325596"/>
                  </a:lnTo>
                  <a:lnTo>
                    <a:pt x="137785" y="321323"/>
                  </a:lnTo>
                  <a:lnTo>
                    <a:pt x="107901" y="315668"/>
                  </a:lnTo>
                  <a:lnTo>
                    <a:pt x="100353" y="317035"/>
                  </a:lnTo>
                  <a:lnTo>
                    <a:pt x="97324" y="318415"/>
                  </a:lnTo>
                  <a:lnTo>
                    <a:pt x="95304" y="320061"/>
                  </a:lnTo>
                  <a:lnTo>
                    <a:pt x="93061" y="323825"/>
                  </a:lnTo>
                  <a:lnTo>
                    <a:pt x="94639" y="325120"/>
                  </a:lnTo>
                  <a:lnTo>
                    <a:pt x="125864" y="332726"/>
                  </a:lnTo>
                  <a:lnTo>
                    <a:pt x="149898" y="333791"/>
                  </a:lnTo>
                  <a:lnTo>
                    <a:pt x="176855" y="334106"/>
                  </a:lnTo>
                  <a:lnTo>
                    <a:pt x="208921" y="333496"/>
                  </a:lnTo>
                  <a:lnTo>
                    <a:pt x="241500" y="328613"/>
                  </a:lnTo>
                  <a:lnTo>
                    <a:pt x="280677" y="32770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 name="SMARTInkShape-22"/>
            <p:cNvSpPr/>
            <p:nvPr>
              <p:custDataLst>
                <p:tags r:id="rId7"/>
              </p:custDataLst>
            </p:nvPr>
          </p:nvSpPr>
          <p:spPr>
            <a:xfrm>
              <a:off x="5174301" y="1547949"/>
              <a:ext cx="155346" cy="65315"/>
            </a:xfrm>
            <a:custGeom>
              <a:avLst/>
              <a:gdLst/>
              <a:ahLst/>
              <a:cxnLst/>
              <a:rect l="0" t="0" r="0" b="0"/>
              <a:pathLst>
                <a:path w="155346" h="65315">
                  <a:moveTo>
                    <a:pt x="76968" y="0"/>
                  </a:moveTo>
                  <a:lnTo>
                    <a:pt x="76968" y="0"/>
                  </a:lnTo>
                  <a:lnTo>
                    <a:pt x="73500" y="0"/>
                  </a:lnTo>
                  <a:lnTo>
                    <a:pt x="43846" y="11140"/>
                  </a:lnTo>
                  <a:lnTo>
                    <a:pt x="29578" y="18218"/>
                  </a:lnTo>
                  <a:lnTo>
                    <a:pt x="10833" y="33936"/>
                  </a:lnTo>
                  <a:lnTo>
                    <a:pt x="0" y="49974"/>
                  </a:lnTo>
                  <a:lnTo>
                    <a:pt x="256" y="50007"/>
                  </a:lnTo>
                  <a:lnTo>
                    <a:pt x="2475" y="48109"/>
                  </a:lnTo>
                  <a:lnTo>
                    <a:pt x="7816" y="46782"/>
                  </a:lnTo>
                  <a:lnTo>
                    <a:pt x="16479" y="44740"/>
                  </a:lnTo>
                  <a:lnTo>
                    <a:pt x="43758" y="31603"/>
                  </a:lnTo>
                  <a:lnTo>
                    <a:pt x="54951" y="24206"/>
                  </a:lnTo>
                  <a:lnTo>
                    <a:pt x="61977" y="16687"/>
                  </a:lnTo>
                  <a:lnTo>
                    <a:pt x="66881" y="14136"/>
                  </a:lnTo>
                  <a:lnTo>
                    <a:pt x="66615" y="13778"/>
                  </a:lnTo>
                  <a:lnTo>
                    <a:pt x="65711" y="13540"/>
                  </a:lnTo>
                  <a:lnTo>
                    <a:pt x="65109" y="14106"/>
                  </a:lnTo>
                  <a:lnTo>
                    <a:pt x="64440" y="16671"/>
                  </a:lnTo>
                  <a:lnTo>
                    <a:pt x="64064" y="22195"/>
                  </a:lnTo>
                  <a:lnTo>
                    <a:pt x="67846" y="28249"/>
                  </a:lnTo>
                  <a:lnTo>
                    <a:pt x="82432" y="47451"/>
                  </a:lnTo>
                  <a:lnTo>
                    <a:pt x="106877" y="60614"/>
                  </a:lnTo>
                  <a:lnTo>
                    <a:pt x="129967" y="64385"/>
                  </a:lnTo>
                  <a:lnTo>
                    <a:pt x="155345" y="65314"/>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 name="SMARTInkShape-23"/>
            <p:cNvSpPr/>
            <p:nvPr>
              <p:custDataLst>
                <p:tags r:id="rId8"/>
              </p:custDataLst>
            </p:nvPr>
          </p:nvSpPr>
          <p:spPr>
            <a:xfrm>
              <a:off x="5564777" y="1497207"/>
              <a:ext cx="169818" cy="156698"/>
            </a:xfrm>
            <a:custGeom>
              <a:avLst/>
              <a:gdLst/>
              <a:ahLst/>
              <a:cxnLst/>
              <a:rect l="0" t="0" r="0" b="0"/>
              <a:pathLst>
                <a:path w="169818" h="156698">
                  <a:moveTo>
                    <a:pt x="169817" y="11553"/>
                  </a:moveTo>
                  <a:lnTo>
                    <a:pt x="169817" y="11553"/>
                  </a:lnTo>
                  <a:lnTo>
                    <a:pt x="140762" y="4448"/>
                  </a:lnTo>
                  <a:lnTo>
                    <a:pt x="117715" y="1138"/>
                  </a:lnTo>
                  <a:lnTo>
                    <a:pt x="89146" y="0"/>
                  </a:lnTo>
                  <a:lnTo>
                    <a:pt x="59620" y="3815"/>
                  </a:lnTo>
                  <a:lnTo>
                    <a:pt x="47544" y="5211"/>
                  </a:lnTo>
                  <a:lnTo>
                    <a:pt x="36665" y="10077"/>
                  </a:lnTo>
                  <a:lnTo>
                    <a:pt x="31294" y="14042"/>
                  </a:lnTo>
                  <a:lnTo>
                    <a:pt x="31023" y="16841"/>
                  </a:lnTo>
                  <a:lnTo>
                    <a:pt x="34592" y="23821"/>
                  </a:lnTo>
                  <a:lnTo>
                    <a:pt x="63378" y="47799"/>
                  </a:lnTo>
                  <a:lnTo>
                    <a:pt x="89012" y="64868"/>
                  </a:lnTo>
                  <a:lnTo>
                    <a:pt x="113863" y="84439"/>
                  </a:lnTo>
                  <a:lnTo>
                    <a:pt x="132128" y="110886"/>
                  </a:lnTo>
                  <a:lnTo>
                    <a:pt x="134924" y="118838"/>
                  </a:lnTo>
                  <a:lnTo>
                    <a:pt x="136166" y="127210"/>
                  </a:lnTo>
                  <a:lnTo>
                    <a:pt x="133398" y="143551"/>
                  </a:lnTo>
                  <a:lnTo>
                    <a:pt x="127989" y="151983"/>
                  </a:lnTo>
                  <a:lnTo>
                    <a:pt x="124514" y="155247"/>
                  </a:lnTo>
                  <a:lnTo>
                    <a:pt x="120747" y="156697"/>
                  </a:lnTo>
                  <a:lnTo>
                    <a:pt x="112690" y="156374"/>
                  </a:lnTo>
                  <a:lnTo>
                    <a:pt x="83572" y="146253"/>
                  </a:lnTo>
                  <a:lnTo>
                    <a:pt x="58519" y="131831"/>
                  </a:lnTo>
                  <a:lnTo>
                    <a:pt x="32606" y="112640"/>
                  </a:lnTo>
                  <a:lnTo>
                    <a:pt x="0" y="8993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 name="SMARTInkShape-24"/>
            <p:cNvSpPr/>
            <p:nvPr>
              <p:custDataLst>
                <p:tags r:id="rId9"/>
              </p:custDataLst>
            </p:nvPr>
          </p:nvSpPr>
          <p:spPr>
            <a:xfrm>
              <a:off x="5380708" y="1465988"/>
              <a:ext cx="126582" cy="171706"/>
            </a:xfrm>
            <a:custGeom>
              <a:avLst/>
              <a:gdLst/>
              <a:ahLst/>
              <a:cxnLst/>
              <a:rect l="0" t="0" r="0" b="0"/>
              <a:pathLst>
                <a:path w="126582" h="171706">
                  <a:moveTo>
                    <a:pt x="112223" y="10115"/>
                  </a:moveTo>
                  <a:lnTo>
                    <a:pt x="112223" y="10115"/>
                  </a:lnTo>
                  <a:lnTo>
                    <a:pt x="83290" y="3463"/>
                  </a:lnTo>
                  <a:lnTo>
                    <a:pt x="65672" y="0"/>
                  </a:lnTo>
                  <a:lnTo>
                    <a:pt x="33737" y="2968"/>
                  </a:lnTo>
                  <a:lnTo>
                    <a:pt x="14219" y="6868"/>
                  </a:lnTo>
                  <a:lnTo>
                    <a:pt x="5045" y="12542"/>
                  </a:lnTo>
                  <a:lnTo>
                    <a:pt x="1583" y="16088"/>
                  </a:lnTo>
                  <a:lnTo>
                    <a:pt x="0" y="20628"/>
                  </a:lnTo>
                  <a:lnTo>
                    <a:pt x="176" y="31479"/>
                  </a:lnTo>
                  <a:lnTo>
                    <a:pt x="6545" y="41623"/>
                  </a:lnTo>
                  <a:lnTo>
                    <a:pt x="35277" y="64392"/>
                  </a:lnTo>
                  <a:lnTo>
                    <a:pt x="67216" y="79995"/>
                  </a:lnTo>
                  <a:lnTo>
                    <a:pt x="94544" y="90281"/>
                  </a:lnTo>
                  <a:lnTo>
                    <a:pt x="117682" y="104515"/>
                  </a:lnTo>
                  <a:lnTo>
                    <a:pt x="125051" y="112789"/>
                  </a:lnTo>
                  <a:lnTo>
                    <a:pt x="126581" y="117753"/>
                  </a:lnTo>
                  <a:lnTo>
                    <a:pt x="126345" y="129074"/>
                  </a:lnTo>
                  <a:lnTo>
                    <a:pt x="121886" y="139427"/>
                  </a:lnTo>
                  <a:lnTo>
                    <a:pt x="107198" y="157900"/>
                  </a:lnTo>
                  <a:lnTo>
                    <a:pt x="94607" y="167679"/>
                  </a:lnTo>
                  <a:lnTo>
                    <a:pt x="86009" y="170858"/>
                  </a:lnTo>
                  <a:lnTo>
                    <a:pt x="81684" y="171705"/>
                  </a:lnTo>
                  <a:lnTo>
                    <a:pt x="54794" y="165964"/>
                  </a:lnTo>
                  <a:lnTo>
                    <a:pt x="14252" y="14727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 name="SMARTInkShape-25"/>
            <p:cNvSpPr/>
            <p:nvPr>
              <p:custDataLst>
                <p:tags r:id="rId10"/>
              </p:custDataLst>
            </p:nvPr>
          </p:nvSpPr>
          <p:spPr>
            <a:xfrm>
              <a:off x="5388428" y="1613263"/>
              <a:ext cx="6533" cy="1"/>
            </a:xfrm>
            <a:custGeom>
              <a:avLst/>
              <a:gdLst/>
              <a:ahLst/>
              <a:cxnLst/>
              <a:rect l="0" t="0" r="0" b="0"/>
              <a:pathLst>
                <a:path w="6533" h="1">
                  <a:moveTo>
                    <a:pt x="0" y="0"/>
                  </a:moveTo>
                  <a:lnTo>
                    <a:pt x="0" y="0"/>
                  </a:lnTo>
                  <a:lnTo>
                    <a:pt x="6532"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SMARTInkShape-26"/>
            <p:cNvSpPr/>
            <p:nvPr>
              <p:custDataLst>
                <p:tags r:id="rId11"/>
              </p:custDataLst>
            </p:nvPr>
          </p:nvSpPr>
          <p:spPr>
            <a:xfrm>
              <a:off x="6479177" y="1482903"/>
              <a:ext cx="130630" cy="141868"/>
            </a:xfrm>
            <a:custGeom>
              <a:avLst/>
              <a:gdLst/>
              <a:ahLst/>
              <a:cxnLst/>
              <a:rect l="0" t="0" r="0" b="0"/>
              <a:pathLst>
                <a:path w="130630" h="141868">
                  <a:moveTo>
                    <a:pt x="130629" y="6263"/>
                  </a:moveTo>
                  <a:lnTo>
                    <a:pt x="130629" y="6263"/>
                  </a:lnTo>
                  <a:lnTo>
                    <a:pt x="113534" y="1774"/>
                  </a:lnTo>
                  <a:lnTo>
                    <a:pt x="86052" y="336"/>
                  </a:lnTo>
                  <a:lnTo>
                    <a:pt x="62920" y="0"/>
                  </a:lnTo>
                  <a:lnTo>
                    <a:pt x="32351" y="3278"/>
                  </a:lnTo>
                  <a:lnTo>
                    <a:pt x="15310" y="8846"/>
                  </a:lnTo>
                  <a:lnTo>
                    <a:pt x="10433" y="12974"/>
                  </a:lnTo>
                  <a:lnTo>
                    <a:pt x="9132" y="15091"/>
                  </a:lnTo>
                  <a:lnTo>
                    <a:pt x="9623" y="23249"/>
                  </a:lnTo>
                  <a:lnTo>
                    <a:pt x="10769" y="28473"/>
                  </a:lnTo>
                  <a:lnTo>
                    <a:pt x="13711" y="32681"/>
                  </a:lnTo>
                  <a:lnTo>
                    <a:pt x="40134" y="50561"/>
                  </a:lnTo>
                  <a:lnTo>
                    <a:pt x="70715" y="67372"/>
                  </a:lnTo>
                  <a:lnTo>
                    <a:pt x="100839" y="82734"/>
                  </a:lnTo>
                  <a:lnTo>
                    <a:pt x="110857" y="88873"/>
                  </a:lnTo>
                  <a:lnTo>
                    <a:pt x="117729" y="96439"/>
                  </a:lnTo>
                  <a:lnTo>
                    <a:pt x="127328" y="121375"/>
                  </a:lnTo>
                  <a:lnTo>
                    <a:pt x="129161" y="129511"/>
                  </a:lnTo>
                  <a:lnTo>
                    <a:pt x="126748" y="132697"/>
                  </a:lnTo>
                  <a:lnTo>
                    <a:pt x="116324" y="138172"/>
                  </a:lnTo>
                  <a:lnTo>
                    <a:pt x="97605" y="141867"/>
                  </a:lnTo>
                  <a:lnTo>
                    <a:pt x="67867" y="139494"/>
                  </a:lnTo>
                  <a:lnTo>
                    <a:pt x="41879" y="137663"/>
                  </a:lnTo>
                  <a:lnTo>
                    <a:pt x="11283" y="137044"/>
                  </a:lnTo>
                  <a:lnTo>
                    <a:pt x="0" y="136891"/>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5" name="SMARTInkShape-27"/>
            <p:cNvSpPr/>
            <p:nvPr>
              <p:custDataLst>
                <p:tags r:id="rId12"/>
              </p:custDataLst>
            </p:nvPr>
          </p:nvSpPr>
          <p:spPr>
            <a:xfrm>
              <a:off x="4578531" y="1730828"/>
              <a:ext cx="1959430" cy="58784"/>
            </a:xfrm>
            <a:custGeom>
              <a:avLst/>
              <a:gdLst/>
              <a:ahLst/>
              <a:cxnLst/>
              <a:rect l="0" t="0" r="0" b="0"/>
              <a:pathLst>
                <a:path w="1959430" h="58784">
                  <a:moveTo>
                    <a:pt x="1959429" y="0"/>
                  </a:moveTo>
                  <a:lnTo>
                    <a:pt x="1959429" y="0"/>
                  </a:lnTo>
                  <a:lnTo>
                    <a:pt x="1928689" y="0"/>
                  </a:lnTo>
                  <a:lnTo>
                    <a:pt x="1906820" y="0"/>
                  </a:lnTo>
                  <a:lnTo>
                    <a:pt x="1881619" y="0"/>
                  </a:lnTo>
                  <a:lnTo>
                    <a:pt x="1858323" y="0"/>
                  </a:lnTo>
                  <a:lnTo>
                    <a:pt x="1835874" y="1936"/>
                  </a:lnTo>
                  <a:lnTo>
                    <a:pt x="1813075" y="4489"/>
                  </a:lnTo>
                  <a:lnTo>
                    <a:pt x="1788428" y="5624"/>
                  </a:lnTo>
                  <a:lnTo>
                    <a:pt x="1762960" y="8064"/>
                  </a:lnTo>
                  <a:lnTo>
                    <a:pt x="1737852" y="10841"/>
                  </a:lnTo>
                  <a:lnTo>
                    <a:pt x="1714598" y="12076"/>
                  </a:lnTo>
                  <a:lnTo>
                    <a:pt x="1688297" y="14560"/>
                  </a:lnTo>
                  <a:lnTo>
                    <a:pt x="1661126" y="17357"/>
                  </a:lnTo>
                  <a:lnTo>
                    <a:pt x="1636955" y="18600"/>
                  </a:lnTo>
                  <a:lnTo>
                    <a:pt x="1612181" y="19153"/>
                  </a:lnTo>
                  <a:lnTo>
                    <a:pt x="1586657" y="19398"/>
                  </a:lnTo>
                  <a:lnTo>
                    <a:pt x="1560798" y="19507"/>
                  </a:lnTo>
                  <a:lnTo>
                    <a:pt x="1532856" y="21491"/>
                  </a:lnTo>
                  <a:lnTo>
                    <a:pt x="1502778" y="24066"/>
                  </a:lnTo>
                  <a:lnTo>
                    <a:pt x="1486629" y="24753"/>
                  </a:lnTo>
                  <a:lnTo>
                    <a:pt x="1470057" y="25211"/>
                  </a:lnTo>
                  <a:lnTo>
                    <a:pt x="1438098" y="25719"/>
                  </a:lnTo>
                  <a:lnTo>
                    <a:pt x="1405509" y="26671"/>
                  </a:lnTo>
                  <a:lnTo>
                    <a:pt x="1387675" y="27941"/>
                  </a:lnTo>
                  <a:lnTo>
                    <a:pt x="1369254" y="29513"/>
                  </a:lnTo>
                  <a:lnTo>
                    <a:pt x="1351168" y="30561"/>
                  </a:lnTo>
                  <a:lnTo>
                    <a:pt x="1333304" y="31260"/>
                  </a:lnTo>
                  <a:lnTo>
                    <a:pt x="1315589" y="31726"/>
                  </a:lnTo>
                  <a:lnTo>
                    <a:pt x="1297974" y="32036"/>
                  </a:lnTo>
                  <a:lnTo>
                    <a:pt x="1280425" y="32244"/>
                  </a:lnTo>
                  <a:lnTo>
                    <a:pt x="1262919" y="32382"/>
                  </a:lnTo>
                  <a:lnTo>
                    <a:pt x="1244717" y="32474"/>
                  </a:lnTo>
                  <a:lnTo>
                    <a:pt x="1226052" y="32535"/>
                  </a:lnTo>
                  <a:lnTo>
                    <a:pt x="1207077" y="32576"/>
                  </a:lnTo>
                  <a:lnTo>
                    <a:pt x="1187895" y="32603"/>
                  </a:lnTo>
                  <a:lnTo>
                    <a:pt x="1168576" y="32621"/>
                  </a:lnTo>
                  <a:lnTo>
                    <a:pt x="1149165" y="32633"/>
                  </a:lnTo>
                  <a:lnTo>
                    <a:pt x="1129693" y="31916"/>
                  </a:lnTo>
                  <a:lnTo>
                    <a:pt x="1110181" y="30712"/>
                  </a:lnTo>
                  <a:lnTo>
                    <a:pt x="1090640" y="29183"/>
                  </a:lnTo>
                  <a:lnTo>
                    <a:pt x="1070357" y="28164"/>
                  </a:lnTo>
                  <a:lnTo>
                    <a:pt x="1049577" y="27485"/>
                  </a:lnTo>
                  <a:lnTo>
                    <a:pt x="1028466" y="27032"/>
                  </a:lnTo>
                  <a:lnTo>
                    <a:pt x="1007862" y="26730"/>
                  </a:lnTo>
                  <a:lnTo>
                    <a:pt x="987593" y="26529"/>
                  </a:lnTo>
                  <a:lnTo>
                    <a:pt x="967550" y="26395"/>
                  </a:lnTo>
                  <a:lnTo>
                    <a:pt x="946205" y="26305"/>
                  </a:lnTo>
                  <a:lnTo>
                    <a:pt x="923992" y="26245"/>
                  </a:lnTo>
                  <a:lnTo>
                    <a:pt x="901201" y="26206"/>
                  </a:lnTo>
                  <a:lnTo>
                    <a:pt x="878749" y="26179"/>
                  </a:lnTo>
                  <a:lnTo>
                    <a:pt x="856524" y="26162"/>
                  </a:lnTo>
                  <a:lnTo>
                    <a:pt x="834450" y="26150"/>
                  </a:lnTo>
                  <a:lnTo>
                    <a:pt x="812478" y="26142"/>
                  </a:lnTo>
                  <a:lnTo>
                    <a:pt x="790572" y="26137"/>
                  </a:lnTo>
                  <a:lnTo>
                    <a:pt x="768711" y="26133"/>
                  </a:lnTo>
                  <a:lnTo>
                    <a:pt x="746880" y="26131"/>
                  </a:lnTo>
                  <a:lnTo>
                    <a:pt x="725069" y="26129"/>
                  </a:lnTo>
                  <a:lnTo>
                    <a:pt x="703271" y="26128"/>
                  </a:lnTo>
                  <a:lnTo>
                    <a:pt x="681482" y="26853"/>
                  </a:lnTo>
                  <a:lnTo>
                    <a:pt x="659698" y="28063"/>
                  </a:lnTo>
                  <a:lnTo>
                    <a:pt x="637919" y="29594"/>
                  </a:lnTo>
                  <a:lnTo>
                    <a:pt x="616142" y="31341"/>
                  </a:lnTo>
                  <a:lnTo>
                    <a:pt x="594368" y="33231"/>
                  </a:lnTo>
                  <a:lnTo>
                    <a:pt x="572593" y="35217"/>
                  </a:lnTo>
                  <a:lnTo>
                    <a:pt x="550095" y="36541"/>
                  </a:lnTo>
                  <a:lnTo>
                    <a:pt x="527112" y="37424"/>
                  </a:lnTo>
                  <a:lnTo>
                    <a:pt x="503809" y="38012"/>
                  </a:lnTo>
                  <a:lnTo>
                    <a:pt x="481015" y="39130"/>
                  </a:lnTo>
                  <a:lnTo>
                    <a:pt x="458563" y="40601"/>
                  </a:lnTo>
                  <a:lnTo>
                    <a:pt x="436337" y="42308"/>
                  </a:lnTo>
                  <a:lnTo>
                    <a:pt x="414989" y="44171"/>
                  </a:lnTo>
                  <a:lnTo>
                    <a:pt x="394225" y="46139"/>
                  </a:lnTo>
                  <a:lnTo>
                    <a:pt x="373851" y="48177"/>
                  </a:lnTo>
                  <a:lnTo>
                    <a:pt x="353737" y="49535"/>
                  </a:lnTo>
                  <a:lnTo>
                    <a:pt x="333796" y="50441"/>
                  </a:lnTo>
                  <a:lnTo>
                    <a:pt x="313971" y="51044"/>
                  </a:lnTo>
                  <a:lnTo>
                    <a:pt x="294223" y="51447"/>
                  </a:lnTo>
                  <a:lnTo>
                    <a:pt x="274526" y="51715"/>
                  </a:lnTo>
                  <a:lnTo>
                    <a:pt x="254863" y="51894"/>
                  </a:lnTo>
                  <a:lnTo>
                    <a:pt x="235223" y="52739"/>
                  </a:lnTo>
                  <a:lnTo>
                    <a:pt x="215598" y="54028"/>
                  </a:lnTo>
                  <a:lnTo>
                    <a:pt x="195984" y="55613"/>
                  </a:lnTo>
                  <a:lnTo>
                    <a:pt x="177102" y="56670"/>
                  </a:lnTo>
                  <a:lnTo>
                    <a:pt x="158708" y="57374"/>
                  </a:lnTo>
                  <a:lnTo>
                    <a:pt x="140640" y="57844"/>
                  </a:lnTo>
                  <a:lnTo>
                    <a:pt x="123514" y="58157"/>
                  </a:lnTo>
                  <a:lnTo>
                    <a:pt x="90939" y="58505"/>
                  </a:lnTo>
                  <a:lnTo>
                    <a:pt x="0" y="58783"/>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Slide Number Placeholder 5"/>
          <p:cNvSpPr>
            <a:spLocks noGrp="1"/>
          </p:cNvSpPr>
          <p:nvPr>
            <p:ph type="sldNum" sz="quarter" idx="12"/>
          </p:nvPr>
        </p:nvSpPr>
        <p:spPr>
          <a:noFill/>
        </p:spPr>
        <p:txBody>
          <a:bodyPr/>
          <a:lstStyle/>
          <a:p>
            <a:fld id="{861E4CC4-884B-4F61-96DB-3C29AA76A247}" type="slidenum">
              <a:rPr lang="en-US"/>
              <a:pPr/>
              <a:t>2</a:t>
            </a:fld>
            <a:endParaRPr lang="en-US"/>
          </a:p>
        </p:txBody>
      </p:sp>
      <p:sp>
        <p:nvSpPr>
          <p:cNvPr id="3075" name="Rectangle 2"/>
          <p:cNvSpPr>
            <a:spLocks noGrp="1" noChangeArrowheads="1"/>
          </p:cNvSpPr>
          <p:nvPr>
            <p:ph type="title"/>
          </p:nvPr>
        </p:nvSpPr>
        <p:spPr/>
        <p:txBody>
          <a:bodyPr/>
          <a:lstStyle/>
          <a:p>
            <a:pPr eaLnBrk="1" hangingPunct="1"/>
            <a:r>
              <a:rPr lang="en-US" smtClean="0"/>
              <a:t>Effects of Sun, Wind, Water</a:t>
            </a:r>
          </a:p>
        </p:txBody>
      </p:sp>
      <p:sp>
        <p:nvSpPr>
          <p:cNvPr id="3076" name="Rectangle 3"/>
          <p:cNvSpPr>
            <a:spLocks noGrp="1" noChangeArrowheads="1"/>
          </p:cNvSpPr>
          <p:nvPr>
            <p:ph type="body" idx="1"/>
          </p:nvPr>
        </p:nvSpPr>
        <p:spPr>
          <a:xfrm>
            <a:off x="152400" y="1524000"/>
            <a:ext cx="4876800" cy="5029200"/>
          </a:xfrm>
        </p:spPr>
        <p:txBody>
          <a:bodyPr>
            <a:noAutofit/>
          </a:bodyPr>
          <a:lstStyle/>
          <a:p>
            <a:pPr marL="609600" indent="-609600" eaLnBrk="1" hangingPunct="1"/>
            <a:r>
              <a:rPr lang="en-US" sz="2800" b="1" dirty="0" smtClean="0">
                <a:solidFill>
                  <a:srgbClr val="FF0000"/>
                </a:solidFill>
              </a:rPr>
              <a:t>Biosphere:</a:t>
            </a:r>
            <a:r>
              <a:rPr lang="en-US" sz="2800" dirty="0" smtClean="0"/>
              <a:t>  includes all living communities on Earth</a:t>
            </a:r>
          </a:p>
          <a:p>
            <a:pPr marL="609600" indent="-609600" eaLnBrk="1" hangingPunct="1"/>
            <a:r>
              <a:rPr lang="en-US" sz="2800" dirty="0" smtClean="0"/>
              <a:t>Global patterns of life on Earth are influenced by</a:t>
            </a:r>
          </a:p>
          <a:p>
            <a:pPr marL="1066800" lvl="1" indent="-609600" eaLnBrk="1" hangingPunct="1">
              <a:buFontTx/>
              <a:buAutoNum type="arabicPeriod"/>
            </a:pPr>
            <a:r>
              <a:rPr lang="en-US" dirty="0" smtClean="0"/>
              <a:t>The amount of solar radiation that reaches different areas</a:t>
            </a:r>
          </a:p>
          <a:p>
            <a:pPr marL="1066800" lvl="1" indent="-609600" eaLnBrk="1" hangingPunct="1">
              <a:buFontTx/>
              <a:buAutoNum type="arabicPeriod"/>
            </a:pPr>
            <a:r>
              <a:rPr lang="en-US" dirty="0" smtClean="0"/>
              <a:t>Patterns of global atmospheric circulation which influence oceanic circulation</a:t>
            </a:r>
          </a:p>
        </p:txBody>
      </p:sp>
      <p:pic>
        <p:nvPicPr>
          <p:cNvPr id="1026" name="Picture 2" descr="Image result for global patterns solar amount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4400" y="2401094"/>
            <a:ext cx="4313901" cy="29718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Number Placeholder 5"/>
          <p:cNvSpPr>
            <a:spLocks noGrp="1"/>
          </p:cNvSpPr>
          <p:nvPr>
            <p:ph type="sldNum" sz="quarter" idx="12"/>
          </p:nvPr>
        </p:nvSpPr>
        <p:spPr>
          <a:noFill/>
        </p:spPr>
        <p:txBody>
          <a:bodyPr/>
          <a:lstStyle/>
          <a:p>
            <a:fld id="{58062095-96C5-4671-9137-B05023E76803}" type="slidenum">
              <a:rPr lang="en-US"/>
              <a:pPr/>
              <a:t>20</a:t>
            </a:fld>
            <a:endParaRPr lang="en-US"/>
          </a:p>
        </p:txBody>
      </p:sp>
      <p:sp>
        <p:nvSpPr>
          <p:cNvPr id="21507" name="Rectangle 3"/>
          <p:cNvSpPr>
            <a:spLocks noGrp="1" noChangeArrowheads="1"/>
          </p:cNvSpPr>
          <p:nvPr>
            <p:ph type="body" idx="1"/>
          </p:nvPr>
        </p:nvSpPr>
        <p:spPr>
          <a:xfrm>
            <a:off x="685800" y="1066800"/>
            <a:ext cx="7772400" cy="4876800"/>
          </a:xfrm>
        </p:spPr>
        <p:txBody>
          <a:bodyPr/>
          <a:lstStyle/>
          <a:p>
            <a:pPr eaLnBrk="1" hangingPunct="1"/>
            <a:r>
              <a:rPr lang="en-US" dirty="0" smtClean="0"/>
              <a:t>Deserts</a:t>
            </a:r>
          </a:p>
          <a:p>
            <a:pPr lvl="1" eaLnBrk="1" hangingPunct="1"/>
            <a:r>
              <a:rPr lang="en-US" dirty="0" smtClean="0"/>
              <a:t>25-40cm  or 10-16 inches rainfall/yr; unpredictable</a:t>
            </a:r>
          </a:p>
          <a:p>
            <a:pPr lvl="2" eaLnBrk="1" hangingPunct="1"/>
            <a:r>
              <a:rPr lang="en-US" dirty="0" smtClean="0"/>
              <a:t>Plants and animals cannot depend on any rainfall</a:t>
            </a:r>
          </a:p>
          <a:p>
            <a:pPr lvl="1" eaLnBrk="1" hangingPunct="1"/>
            <a:r>
              <a:rPr lang="en-US" dirty="0" smtClean="0"/>
              <a:t>30˚N and S latitudes, </a:t>
            </a:r>
            <a:r>
              <a:rPr lang="en-US" dirty="0" err="1" smtClean="0"/>
              <a:t>rainshadows</a:t>
            </a:r>
            <a:endParaRPr lang="en-US" dirty="0" smtClean="0"/>
          </a:p>
          <a:p>
            <a:pPr lvl="1" eaLnBrk="1" hangingPunct="1"/>
            <a:r>
              <a:rPr lang="en-US" dirty="0" smtClean="0"/>
              <a:t>Vegetation sparse, animals adapted to little water availability</a:t>
            </a:r>
          </a:p>
        </p:txBody>
      </p:sp>
      <p:sp>
        <p:nvSpPr>
          <p:cNvPr id="21508" name="Rectangle 4"/>
          <p:cNvSpPr>
            <a:spLocks noGrp="1" noChangeArrowheads="1"/>
          </p:cNvSpPr>
          <p:nvPr>
            <p:ph type="title"/>
          </p:nvPr>
        </p:nvSpPr>
        <p:spPr>
          <a:noFill/>
        </p:spPr>
        <p:txBody>
          <a:bodyPr/>
          <a:lstStyle/>
          <a:p>
            <a:pPr eaLnBrk="1" hangingPunct="1"/>
            <a:r>
              <a:rPr lang="en-US" smtClean="0"/>
              <a:t>Biomes</a:t>
            </a:r>
          </a:p>
        </p:txBody>
      </p:sp>
      <p:pic>
        <p:nvPicPr>
          <p:cNvPr id="21509" name="Picture 9" descr="rav65819_58_10_1c"/>
          <p:cNvPicPr>
            <a:picLocks noChangeAspect="1" noChangeArrowheads="1"/>
          </p:cNvPicPr>
          <p:nvPr/>
        </p:nvPicPr>
        <p:blipFill>
          <a:blip r:embed="rId2" cstate="print"/>
          <a:srcRect/>
          <a:stretch>
            <a:fillRect/>
          </a:stretch>
        </p:blipFill>
        <p:spPr bwMode="auto">
          <a:xfrm>
            <a:off x="576263" y="4921250"/>
            <a:ext cx="7991475" cy="18557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descr="E:\ImageLibrary40-55\50-EcologyAndTheBiosphere\50-24-TerrestrialBiomes-L.gif"/>
          <p:cNvPicPr>
            <a:picLocks noChangeAspect="1" noChangeArrowheads="1"/>
          </p:cNvPicPr>
          <p:nvPr/>
        </p:nvPicPr>
        <p:blipFill>
          <a:blip r:embed="rId2" cstate="print"/>
          <a:srcRect/>
          <a:stretch>
            <a:fillRect/>
          </a:stretch>
        </p:blipFill>
        <p:spPr bwMode="auto">
          <a:xfrm>
            <a:off x="762000" y="828675"/>
            <a:ext cx="7620000" cy="5200650"/>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Number Placeholder 5"/>
          <p:cNvSpPr>
            <a:spLocks noGrp="1"/>
          </p:cNvSpPr>
          <p:nvPr>
            <p:ph type="sldNum" sz="quarter" idx="12"/>
          </p:nvPr>
        </p:nvSpPr>
        <p:spPr>
          <a:noFill/>
        </p:spPr>
        <p:txBody>
          <a:bodyPr/>
          <a:lstStyle/>
          <a:p>
            <a:fld id="{677CD7F6-E0CB-4ECC-8C6C-0BEAC0EF99EE}" type="slidenum">
              <a:rPr lang="en-US"/>
              <a:pPr/>
              <a:t>22</a:t>
            </a:fld>
            <a:endParaRPr lang="en-US"/>
          </a:p>
        </p:txBody>
      </p:sp>
      <p:sp>
        <p:nvSpPr>
          <p:cNvPr id="22531" name="Rectangle 3"/>
          <p:cNvSpPr>
            <a:spLocks noGrp="1" noChangeArrowheads="1"/>
          </p:cNvSpPr>
          <p:nvPr>
            <p:ph type="body" idx="1"/>
          </p:nvPr>
        </p:nvSpPr>
        <p:spPr>
          <a:xfrm>
            <a:off x="609600" y="1143000"/>
            <a:ext cx="8001000" cy="4876800"/>
          </a:xfrm>
        </p:spPr>
        <p:txBody>
          <a:bodyPr/>
          <a:lstStyle/>
          <a:p>
            <a:pPr eaLnBrk="1" hangingPunct="1"/>
            <a:r>
              <a:rPr lang="en-US" b="1" dirty="0" smtClean="0">
                <a:solidFill>
                  <a:srgbClr val="FF0000"/>
                </a:solidFill>
              </a:rPr>
              <a:t>Temperate grasslands or Prairies</a:t>
            </a:r>
          </a:p>
          <a:p>
            <a:pPr lvl="1" eaLnBrk="1" hangingPunct="1"/>
            <a:r>
              <a:rPr lang="en-US" dirty="0" smtClean="0"/>
              <a:t>Rich soils</a:t>
            </a:r>
          </a:p>
          <a:p>
            <a:pPr lvl="1" eaLnBrk="1" hangingPunct="1"/>
            <a:r>
              <a:rPr lang="en-US" dirty="0" smtClean="0"/>
              <a:t>Grasses with roots that penetrate deep into the soil</a:t>
            </a:r>
          </a:p>
          <a:p>
            <a:pPr lvl="1" eaLnBrk="1" hangingPunct="1"/>
            <a:r>
              <a:rPr lang="en-US" dirty="0" smtClean="0"/>
              <a:t>In North America converted to agricultural use</a:t>
            </a:r>
          </a:p>
          <a:p>
            <a:pPr lvl="1" eaLnBrk="1" hangingPunct="1"/>
            <a:r>
              <a:rPr lang="en-US" dirty="0" smtClean="0"/>
              <a:t>Adapted to periodic fire</a:t>
            </a:r>
          </a:p>
        </p:txBody>
      </p:sp>
      <p:sp>
        <p:nvSpPr>
          <p:cNvPr id="22532" name="Rectangle 7"/>
          <p:cNvSpPr>
            <a:spLocks noGrp="1" noChangeArrowheads="1"/>
          </p:cNvSpPr>
          <p:nvPr>
            <p:ph type="title"/>
          </p:nvPr>
        </p:nvSpPr>
        <p:spPr>
          <a:noFill/>
        </p:spPr>
        <p:txBody>
          <a:bodyPr/>
          <a:lstStyle/>
          <a:p>
            <a:pPr eaLnBrk="1" hangingPunct="1"/>
            <a:r>
              <a:rPr lang="en-US" dirty="0" smtClean="0"/>
              <a:t>Biomes</a:t>
            </a:r>
          </a:p>
        </p:txBody>
      </p:sp>
      <p:pic>
        <p:nvPicPr>
          <p:cNvPr id="22533" name="Picture 8" descr="rav65819_58_10_1d"/>
          <p:cNvPicPr>
            <a:picLocks noChangeAspect="1" noChangeArrowheads="1"/>
          </p:cNvPicPr>
          <p:nvPr/>
        </p:nvPicPr>
        <p:blipFill>
          <a:blip r:embed="rId2" cstate="print"/>
          <a:srcRect/>
          <a:stretch>
            <a:fillRect/>
          </a:stretch>
        </p:blipFill>
        <p:spPr bwMode="auto">
          <a:xfrm>
            <a:off x="987425" y="5029200"/>
            <a:ext cx="7162800" cy="17113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2" descr="E:\ImageLibrary40-55\50-EcologyAndTheBiosphere\50-25e-TempGrasslands.jpg"/>
          <p:cNvPicPr>
            <a:picLocks noChangeAspect="1" noChangeArrowheads="1"/>
          </p:cNvPicPr>
          <p:nvPr/>
        </p:nvPicPr>
        <p:blipFill>
          <a:blip r:embed="rId2" cstate="print"/>
          <a:srcRect/>
          <a:stretch>
            <a:fillRect/>
          </a:stretch>
        </p:blipFill>
        <p:spPr bwMode="auto">
          <a:xfrm>
            <a:off x="0" y="381000"/>
            <a:ext cx="9144000" cy="6057900"/>
          </a:xfrm>
          <a:prstGeom prst="rect">
            <a:avLst/>
          </a:prstGeom>
          <a:noFill/>
        </p:spPr>
      </p:pic>
      <p:sp>
        <p:nvSpPr>
          <p:cNvPr id="57347" name="Text Box 3"/>
          <p:cNvSpPr txBox="1">
            <a:spLocks noChangeArrowheads="1"/>
          </p:cNvSpPr>
          <p:nvPr/>
        </p:nvSpPr>
        <p:spPr bwMode="auto">
          <a:xfrm>
            <a:off x="0" y="609600"/>
            <a:ext cx="8915400" cy="1200329"/>
          </a:xfrm>
          <a:prstGeom prst="rect">
            <a:avLst/>
          </a:prstGeom>
          <a:noFill/>
          <a:ln w="9525">
            <a:noFill/>
            <a:miter lim="800000"/>
            <a:headEnd/>
            <a:tailEnd/>
          </a:ln>
          <a:effectLst/>
        </p:spPr>
        <p:txBody>
          <a:bodyPr>
            <a:spAutoFit/>
          </a:bodyPr>
          <a:lstStyle/>
          <a:p>
            <a:r>
              <a:rPr lang="en-US" b="1" dirty="0">
                <a:latin typeface="Arial" charset="0"/>
              </a:rPr>
              <a:t>Temperate Grassland:  Marked by seasonal drought and fires, and grazing by large animals.  Rich habitat for agriculture, very little prairie exists in US today</a:t>
            </a:r>
            <a:r>
              <a:rPr lang="en-US" b="1" dirty="0" smtClean="0">
                <a:latin typeface="Arial" charset="0"/>
              </a:rPr>
              <a:t>.</a:t>
            </a:r>
          </a:p>
          <a:p>
            <a:r>
              <a:rPr lang="en-US" b="1" dirty="0" smtClean="0">
                <a:latin typeface="Arial" charset="0"/>
              </a:rPr>
              <a:t>Precipitation: 19.6 inches to 25.1 inches.</a:t>
            </a:r>
          </a:p>
          <a:p>
            <a:r>
              <a:rPr lang="en-US" b="1" dirty="0" smtClean="0">
                <a:latin typeface="Arial" charset="0"/>
              </a:rPr>
              <a:t>Ave Temp: 64 to </a:t>
            </a:r>
            <a:r>
              <a:rPr lang="en-US" b="1" smtClean="0">
                <a:latin typeface="Arial" charset="0"/>
              </a:rPr>
              <a:t>70 degrees F</a:t>
            </a:r>
            <a:endParaRPr lang="en-US" b="1" dirty="0">
              <a:latin typeface="Arial"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M:\Terrestrial Ecology\prairie\prairie burn copy\Adam Keyes buring"/>
          <p:cNvPicPr>
            <a:picLocks noChangeAspect="1" noChangeArrowheads="1"/>
          </p:cNvPicPr>
          <p:nvPr/>
        </p:nvPicPr>
        <p:blipFill>
          <a:blip r:embed="rId2" cstate="print"/>
          <a:srcRect/>
          <a:stretch>
            <a:fillRect/>
          </a:stretch>
        </p:blipFill>
        <p:spPr bwMode="auto">
          <a:xfrm>
            <a:off x="1371600" y="1600200"/>
            <a:ext cx="6096000" cy="4572000"/>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M:\Terrestrial Ecology\Wild  flowers\big blue stem 2"/>
          <p:cNvPicPr>
            <a:picLocks noChangeAspect="1" noChangeArrowheads="1"/>
          </p:cNvPicPr>
          <p:nvPr/>
        </p:nvPicPr>
        <p:blipFill>
          <a:blip r:embed="rId2" cstate="print"/>
          <a:srcRect/>
          <a:stretch>
            <a:fillRect/>
          </a:stretch>
        </p:blipFill>
        <p:spPr bwMode="auto">
          <a:xfrm>
            <a:off x="1676400" y="1676400"/>
            <a:ext cx="6096000" cy="4572000"/>
          </a:xfrm>
          <a:prstGeom prst="rect">
            <a:avLst/>
          </a:prstGeo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Deciduous Forest</a:t>
            </a:r>
            <a:endParaRPr lang="en-US" dirty="0"/>
          </a:p>
        </p:txBody>
      </p:sp>
      <p:sp>
        <p:nvSpPr>
          <p:cNvPr id="3" name="Content Placeholder 2"/>
          <p:cNvSpPr>
            <a:spLocks noGrp="1"/>
          </p:cNvSpPr>
          <p:nvPr>
            <p:ph idx="1"/>
          </p:nvPr>
        </p:nvSpPr>
        <p:spPr/>
        <p:txBody>
          <a:bodyPr>
            <a:normAutofit fontScale="77500" lnSpcReduction="20000"/>
          </a:bodyPr>
          <a:lstStyle/>
          <a:p>
            <a:r>
              <a:rPr lang="en-US" b="1" dirty="0" smtClean="0">
                <a:solidFill>
                  <a:srgbClr val="FF0000"/>
                </a:solidFill>
              </a:rPr>
              <a:t>Deciduous</a:t>
            </a:r>
            <a:r>
              <a:rPr lang="en-US" dirty="0" smtClean="0"/>
              <a:t> : Comes from the Latin term that means to fall off.</a:t>
            </a:r>
          </a:p>
          <a:p>
            <a:pPr>
              <a:buNone/>
            </a:pPr>
            <a:r>
              <a:rPr lang="en-US" dirty="0" smtClean="0"/>
              <a:t> </a:t>
            </a:r>
          </a:p>
          <a:p>
            <a:r>
              <a:rPr lang="en-US" dirty="0" smtClean="0"/>
              <a:t>The reason for the leaf fall is due to the lack of sunlight .</a:t>
            </a:r>
          </a:p>
          <a:p>
            <a:pPr>
              <a:buNone/>
            </a:pPr>
            <a:endParaRPr lang="en-US" dirty="0" smtClean="0"/>
          </a:p>
          <a:p>
            <a:r>
              <a:rPr lang="en-US" dirty="0" smtClean="0"/>
              <a:t>The </a:t>
            </a:r>
            <a:r>
              <a:rPr lang="en-US" dirty="0" err="1" smtClean="0"/>
              <a:t>absision</a:t>
            </a:r>
            <a:r>
              <a:rPr lang="en-US" dirty="0" smtClean="0"/>
              <a:t> layer these cells cut off the flow of nutrients from the roots to the leaves. </a:t>
            </a:r>
          </a:p>
          <a:p>
            <a:pPr>
              <a:buNone/>
            </a:pPr>
            <a:endParaRPr lang="en-US" dirty="0" smtClean="0"/>
          </a:p>
          <a:p>
            <a:r>
              <a:rPr lang="en-US" dirty="0" smtClean="0"/>
              <a:t>The chlorophyll breaks down into a colorless compound. The other secondary pigments then come out.</a:t>
            </a:r>
          </a:p>
          <a:p>
            <a:pPr>
              <a:buNone/>
            </a:pPr>
            <a:r>
              <a:rPr lang="en-US" dirty="0" smtClean="0"/>
              <a:t> </a:t>
            </a:r>
          </a:p>
          <a:p>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2" descr="E:\ImageLibrary40-55\50-EcologyAndTheBiosphere\50-25f-TempForest.jpg"/>
          <p:cNvPicPr>
            <a:picLocks noChangeAspect="1" noChangeArrowheads="1"/>
          </p:cNvPicPr>
          <p:nvPr/>
        </p:nvPicPr>
        <p:blipFill>
          <a:blip r:embed="rId2" cstate="print"/>
          <a:srcRect/>
          <a:stretch>
            <a:fillRect/>
          </a:stretch>
        </p:blipFill>
        <p:spPr bwMode="auto">
          <a:xfrm>
            <a:off x="0" y="400050"/>
            <a:ext cx="9144000" cy="6057900"/>
          </a:xfrm>
          <a:prstGeom prst="rect">
            <a:avLst/>
          </a:prstGeom>
          <a:noFill/>
        </p:spPr>
      </p:pic>
      <p:sp>
        <p:nvSpPr>
          <p:cNvPr id="58371" name="Text Box 3"/>
          <p:cNvSpPr txBox="1">
            <a:spLocks noChangeArrowheads="1"/>
          </p:cNvSpPr>
          <p:nvPr/>
        </p:nvSpPr>
        <p:spPr bwMode="auto">
          <a:xfrm>
            <a:off x="87313" y="685800"/>
            <a:ext cx="8828087" cy="2282825"/>
          </a:xfrm>
          <a:prstGeom prst="rect">
            <a:avLst/>
          </a:prstGeom>
          <a:noFill/>
          <a:ln w="9525">
            <a:noFill/>
            <a:miter lim="800000"/>
            <a:headEnd/>
            <a:tailEnd/>
          </a:ln>
          <a:effectLst/>
        </p:spPr>
        <p:txBody>
          <a:bodyPr>
            <a:spAutoFit/>
          </a:bodyPr>
          <a:lstStyle/>
          <a:p>
            <a:r>
              <a:rPr lang="en-US" b="1">
                <a:solidFill>
                  <a:schemeClr val="bg1"/>
                </a:solidFill>
                <a:latin typeface="Arial" charset="0"/>
              </a:rPr>
              <a:t>Temperate Deciduous Forest:  Mid-latitudes with moderate amounts of moisture, distinct vertical strata: trees, understory shrubs, herbaceous sub-stratum.  Loss of leaves in cold, many animals hibernate or migrate then.  Original forests lost from North America by logging and clearing.</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rPr>
              <a:t>Deciduous</a:t>
            </a:r>
            <a:endParaRPr lang="en-US" b="1" dirty="0">
              <a:solidFill>
                <a:srgbClr val="FF0000"/>
              </a:solidFill>
            </a:endParaRPr>
          </a:p>
        </p:txBody>
      </p:sp>
      <p:sp>
        <p:nvSpPr>
          <p:cNvPr id="3" name="Content Placeholder 2"/>
          <p:cNvSpPr>
            <a:spLocks noGrp="1"/>
          </p:cNvSpPr>
          <p:nvPr>
            <p:ph idx="1"/>
          </p:nvPr>
        </p:nvSpPr>
        <p:spPr>
          <a:xfrm>
            <a:off x="304800" y="3569677"/>
            <a:ext cx="8229600" cy="3276600"/>
          </a:xfrm>
        </p:spPr>
        <p:txBody>
          <a:bodyPr>
            <a:normAutofit lnSpcReduction="10000"/>
          </a:bodyPr>
          <a:lstStyle/>
          <a:p>
            <a:r>
              <a:rPr lang="en-US" b="1" dirty="0" smtClean="0">
                <a:solidFill>
                  <a:srgbClr val="FF0000"/>
                </a:solidFill>
              </a:rPr>
              <a:t>Climate</a:t>
            </a:r>
            <a:r>
              <a:rPr lang="en-US" dirty="0" smtClean="0"/>
              <a:t>: In Minnesota</a:t>
            </a:r>
          </a:p>
          <a:p>
            <a:r>
              <a:rPr lang="en-US" dirty="0" smtClean="0"/>
              <a:t>The temperature range: is from 37</a:t>
            </a:r>
            <a:r>
              <a:rPr lang="en-US" baseline="30000" dirty="0" smtClean="0"/>
              <a:t>o</a:t>
            </a:r>
            <a:r>
              <a:rPr lang="en-US" dirty="0" smtClean="0"/>
              <a:t>F in NW to 45</a:t>
            </a:r>
            <a:r>
              <a:rPr lang="en-US" baseline="30000" dirty="0" smtClean="0"/>
              <a:t>o</a:t>
            </a:r>
            <a:r>
              <a:rPr lang="en-US" dirty="0" smtClean="0"/>
              <a:t>F</a:t>
            </a:r>
            <a:r>
              <a:rPr lang="en-US" dirty="0"/>
              <a:t> </a:t>
            </a:r>
            <a:r>
              <a:rPr lang="en-US" dirty="0" smtClean="0"/>
              <a:t>in SE</a:t>
            </a:r>
          </a:p>
          <a:p>
            <a:r>
              <a:rPr lang="en-US" dirty="0" smtClean="0"/>
              <a:t> Precipitation: 20” in NW to 32+” in the SE.</a:t>
            </a:r>
          </a:p>
          <a:p>
            <a:r>
              <a:rPr lang="en-US" dirty="0" smtClean="0"/>
              <a:t>Frost free days: 100 in the northwest; 160 in the southeast.</a:t>
            </a:r>
          </a:p>
          <a:p>
            <a:endParaRPr lang="en-US" dirty="0"/>
          </a:p>
        </p:txBody>
      </p:sp>
      <p:pic>
        <p:nvPicPr>
          <p:cNvPr id="6146" name="Picture 2" descr="Related ima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685398"/>
            <a:ext cx="2438400" cy="2884279"/>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Related imag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178669" y="1066800"/>
            <a:ext cx="3505200" cy="2628900"/>
          </a:xfrm>
          <a:prstGeom prst="rect">
            <a:avLst/>
          </a:prstGeom>
          <a:noFill/>
          <a:extLst>
            <a:ext uri="{909E8E84-426E-40DD-AFC4-6F175D3DCCD1}">
              <a14:hiddenFill xmlns:a14="http://schemas.microsoft.com/office/drawing/2010/main">
                <a:solidFill>
                  <a:srgbClr val="FFFFFF"/>
                </a:solidFill>
              </a14:hiddenFill>
            </a:ext>
          </a:extLst>
        </p:spPr>
      </p:pic>
      <p:sp>
        <p:nvSpPr>
          <p:cNvPr id="4" name="SMARTInkShape-28"/>
          <p:cNvSpPr/>
          <p:nvPr>
            <p:custDataLst>
              <p:tags r:id="rId1"/>
            </p:custDataLst>
          </p:nvPr>
        </p:nvSpPr>
        <p:spPr>
          <a:xfrm>
            <a:off x="431074" y="1482634"/>
            <a:ext cx="1162596" cy="1188721"/>
          </a:xfrm>
          <a:custGeom>
            <a:avLst/>
            <a:gdLst/>
            <a:ahLst/>
            <a:cxnLst/>
            <a:rect l="0" t="0" r="0" b="0"/>
            <a:pathLst>
              <a:path w="1162596" h="1188721">
                <a:moveTo>
                  <a:pt x="143692" y="104503"/>
                </a:moveTo>
                <a:lnTo>
                  <a:pt x="143692" y="104503"/>
                </a:lnTo>
                <a:lnTo>
                  <a:pt x="149315" y="110127"/>
                </a:lnTo>
                <a:lnTo>
                  <a:pt x="156751" y="111034"/>
                </a:lnTo>
                <a:lnTo>
                  <a:pt x="156755" y="111035"/>
                </a:lnTo>
                <a:lnTo>
                  <a:pt x="146513" y="111035"/>
                </a:lnTo>
                <a:lnTo>
                  <a:pt x="150222" y="111035"/>
                </a:lnTo>
                <a:lnTo>
                  <a:pt x="150223" y="117297"/>
                </a:lnTo>
                <a:lnTo>
                  <a:pt x="144600" y="117542"/>
                </a:lnTo>
                <a:lnTo>
                  <a:pt x="137453" y="123828"/>
                </a:lnTo>
                <a:lnTo>
                  <a:pt x="133780" y="124018"/>
                </a:lnTo>
                <a:lnTo>
                  <a:pt x="132730" y="124770"/>
                </a:lnTo>
                <a:lnTo>
                  <a:pt x="132029" y="125997"/>
                </a:lnTo>
                <a:lnTo>
                  <a:pt x="131044" y="131192"/>
                </a:lnTo>
                <a:lnTo>
                  <a:pt x="130711" y="135981"/>
                </a:lnTo>
                <a:lnTo>
                  <a:pt x="129958" y="136374"/>
                </a:lnTo>
                <a:lnTo>
                  <a:pt x="113122" y="142753"/>
                </a:lnTo>
                <a:lnTo>
                  <a:pt x="112426" y="143792"/>
                </a:lnTo>
                <a:lnTo>
                  <a:pt x="110721" y="148721"/>
                </a:lnTo>
                <a:lnTo>
                  <a:pt x="98964" y="162273"/>
                </a:lnTo>
                <a:lnTo>
                  <a:pt x="98266" y="166453"/>
                </a:lnTo>
                <a:lnTo>
                  <a:pt x="97442" y="167574"/>
                </a:lnTo>
                <a:lnTo>
                  <a:pt x="94592" y="168821"/>
                </a:lnTo>
                <a:lnTo>
                  <a:pt x="80484" y="170485"/>
                </a:lnTo>
                <a:lnTo>
                  <a:pt x="65311" y="181112"/>
                </a:lnTo>
                <a:lnTo>
                  <a:pt x="59165" y="182777"/>
                </a:lnTo>
                <a:lnTo>
                  <a:pt x="53644" y="178371"/>
                </a:lnTo>
                <a:lnTo>
                  <a:pt x="47665" y="176948"/>
                </a:lnTo>
                <a:lnTo>
                  <a:pt x="36981" y="176428"/>
                </a:lnTo>
                <a:lnTo>
                  <a:pt x="32644" y="174449"/>
                </a:lnTo>
                <a:lnTo>
                  <a:pt x="4135" y="147825"/>
                </a:lnTo>
                <a:lnTo>
                  <a:pt x="1838" y="143593"/>
                </a:lnTo>
                <a:lnTo>
                  <a:pt x="108" y="131913"/>
                </a:lnTo>
                <a:lnTo>
                  <a:pt x="1" y="101582"/>
                </a:lnTo>
                <a:lnTo>
                  <a:pt x="0" y="96431"/>
                </a:lnTo>
                <a:lnTo>
                  <a:pt x="1452" y="94042"/>
                </a:lnTo>
                <a:lnTo>
                  <a:pt x="11247" y="86255"/>
                </a:lnTo>
                <a:lnTo>
                  <a:pt x="22408" y="80686"/>
                </a:lnTo>
                <a:lnTo>
                  <a:pt x="30024" y="78336"/>
                </a:lnTo>
                <a:lnTo>
                  <a:pt x="41306" y="69377"/>
                </a:lnTo>
                <a:lnTo>
                  <a:pt x="43758" y="65185"/>
                </a:lnTo>
                <a:lnTo>
                  <a:pt x="44412" y="63051"/>
                </a:lnTo>
                <a:lnTo>
                  <a:pt x="49010" y="58745"/>
                </a:lnTo>
                <a:lnTo>
                  <a:pt x="65030" y="47652"/>
                </a:lnTo>
                <a:lnTo>
                  <a:pt x="96811" y="36024"/>
                </a:lnTo>
                <a:lnTo>
                  <a:pt x="110595" y="25996"/>
                </a:lnTo>
                <a:lnTo>
                  <a:pt x="115194" y="22440"/>
                </a:lnTo>
                <a:lnTo>
                  <a:pt x="138422" y="14082"/>
                </a:lnTo>
                <a:lnTo>
                  <a:pt x="147865" y="12539"/>
                </a:lnTo>
                <a:lnTo>
                  <a:pt x="155250" y="8634"/>
                </a:lnTo>
                <a:lnTo>
                  <a:pt x="181112" y="4720"/>
                </a:lnTo>
                <a:lnTo>
                  <a:pt x="187772" y="932"/>
                </a:lnTo>
                <a:lnTo>
                  <a:pt x="219580" y="16"/>
                </a:lnTo>
                <a:lnTo>
                  <a:pt x="250738" y="0"/>
                </a:lnTo>
                <a:lnTo>
                  <a:pt x="257012" y="0"/>
                </a:lnTo>
                <a:lnTo>
                  <a:pt x="285375" y="6452"/>
                </a:lnTo>
                <a:lnTo>
                  <a:pt x="305895" y="6531"/>
                </a:lnTo>
                <a:lnTo>
                  <a:pt x="322543" y="16947"/>
                </a:lnTo>
                <a:lnTo>
                  <a:pt x="331569" y="19246"/>
                </a:lnTo>
                <a:lnTo>
                  <a:pt x="332081" y="20088"/>
                </a:lnTo>
                <a:lnTo>
                  <a:pt x="333063" y="25848"/>
                </a:lnTo>
                <a:lnTo>
                  <a:pt x="333091" y="29511"/>
                </a:lnTo>
                <a:lnTo>
                  <a:pt x="331163" y="33194"/>
                </a:lnTo>
                <a:lnTo>
                  <a:pt x="329632" y="35192"/>
                </a:lnTo>
                <a:lnTo>
                  <a:pt x="329338" y="36525"/>
                </a:lnTo>
                <a:lnTo>
                  <a:pt x="329867" y="37413"/>
                </a:lnTo>
                <a:lnTo>
                  <a:pt x="330946" y="38005"/>
                </a:lnTo>
                <a:lnTo>
                  <a:pt x="331665" y="39125"/>
                </a:lnTo>
                <a:lnTo>
                  <a:pt x="332677" y="44169"/>
                </a:lnTo>
                <a:lnTo>
                  <a:pt x="333103" y="68424"/>
                </a:lnTo>
                <a:lnTo>
                  <a:pt x="331652" y="70290"/>
                </a:lnTo>
                <a:lnTo>
                  <a:pt x="317111" y="81487"/>
                </a:lnTo>
                <a:lnTo>
                  <a:pt x="311240" y="83388"/>
                </a:lnTo>
                <a:lnTo>
                  <a:pt x="304517" y="84958"/>
                </a:lnTo>
                <a:lnTo>
                  <a:pt x="299111" y="88076"/>
                </a:lnTo>
                <a:lnTo>
                  <a:pt x="296224" y="91880"/>
                </a:lnTo>
                <a:lnTo>
                  <a:pt x="294215" y="95990"/>
                </a:lnTo>
                <a:lnTo>
                  <a:pt x="264021" y="127865"/>
                </a:lnTo>
                <a:lnTo>
                  <a:pt x="251576" y="140311"/>
                </a:lnTo>
                <a:lnTo>
                  <a:pt x="249697" y="144124"/>
                </a:lnTo>
                <a:lnTo>
                  <a:pt x="247528" y="161126"/>
                </a:lnTo>
                <a:lnTo>
                  <a:pt x="237355" y="179266"/>
                </a:lnTo>
                <a:lnTo>
                  <a:pt x="235425" y="191399"/>
                </a:lnTo>
                <a:lnTo>
                  <a:pt x="235158" y="201168"/>
                </a:lnTo>
                <a:lnTo>
                  <a:pt x="229511" y="217074"/>
                </a:lnTo>
                <a:lnTo>
                  <a:pt x="228616" y="246553"/>
                </a:lnTo>
                <a:lnTo>
                  <a:pt x="228602" y="262502"/>
                </a:lnTo>
                <a:lnTo>
                  <a:pt x="230537" y="267374"/>
                </a:lnTo>
                <a:lnTo>
                  <a:pt x="233090" y="271959"/>
                </a:lnTo>
                <a:lnTo>
                  <a:pt x="234224" y="276415"/>
                </a:lnTo>
                <a:lnTo>
                  <a:pt x="229429" y="295177"/>
                </a:lnTo>
                <a:lnTo>
                  <a:pt x="227033" y="300039"/>
                </a:lnTo>
                <a:lnTo>
                  <a:pt x="224275" y="304620"/>
                </a:lnTo>
                <a:lnTo>
                  <a:pt x="222723" y="312004"/>
                </a:lnTo>
                <a:lnTo>
                  <a:pt x="222155" y="327834"/>
                </a:lnTo>
                <a:lnTo>
                  <a:pt x="221401" y="329590"/>
                </a:lnTo>
                <a:lnTo>
                  <a:pt x="220172" y="330761"/>
                </a:lnTo>
                <a:lnTo>
                  <a:pt x="218627" y="331542"/>
                </a:lnTo>
                <a:lnTo>
                  <a:pt x="217597" y="333514"/>
                </a:lnTo>
                <a:lnTo>
                  <a:pt x="214993" y="350078"/>
                </a:lnTo>
                <a:lnTo>
                  <a:pt x="208468" y="359142"/>
                </a:lnTo>
                <a:lnTo>
                  <a:pt x="205139" y="363544"/>
                </a:lnTo>
                <a:lnTo>
                  <a:pt x="203659" y="367920"/>
                </a:lnTo>
                <a:lnTo>
                  <a:pt x="202484" y="400515"/>
                </a:lnTo>
                <a:lnTo>
                  <a:pt x="202475" y="432889"/>
                </a:lnTo>
                <a:lnTo>
                  <a:pt x="202475" y="462396"/>
                </a:lnTo>
                <a:lnTo>
                  <a:pt x="203200" y="480839"/>
                </a:lnTo>
                <a:lnTo>
                  <a:pt x="205942" y="488510"/>
                </a:lnTo>
                <a:lnTo>
                  <a:pt x="207689" y="491136"/>
                </a:lnTo>
                <a:lnTo>
                  <a:pt x="212890" y="495558"/>
                </a:lnTo>
                <a:lnTo>
                  <a:pt x="225158" y="519767"/>
                </a:lnTo>
                <a:lnTo>
                  <a:pt x="224854" y="522135"/>
                </a:lnTo>
                <a:lnTo>
                  <a:pt x="223926" y="524438"/>
                </a:lnTo>
                <a:lnTo>
                  <a:pt x="224829" y="530868"/>
                </a:lnTo>
                <a:lnTo>
                  <a:pt x="226086" y="534615"/>
                </a:lnTo>
                <a:lnTo>
                  <a:pt x="231353" y="540714"/>
                </a:lnTo>
                <a:lnTo>
                  <a:pt x="237081" y="545843"/>
                </a:lnTo>
                <a:lnTo>
                  <a:pt x="263226" y="576667"/>
                </a:lnTo>
                <a:lnTo>
                  <a:pt x="282779" y="594349"/>
                </a:lnTo>
                <a:lnTo>
                  <a:pt x="313181" y="610508"/>
                </a:lnTo>
                <a:lnTo>
                  <a:pt x="335268" y="624168"/>
                </a:lnTo>
                <a:lnTo>
                  <a:pt x="367254" y="635031"/>
                </a:lnTo>
                <a:lnTo>
                  <a:pt x="377331" y="640519"/>
                </a:lnTo>
                <a:lnTo>
                  <a:pt x="393275" y="651024"/>
                </a:lnTo>
                <a:lnTo>
                  <a:pt x="396132" y="655346"/>
                </a:lnTo>
                <a:lnTo>
                  <a:pt x="398345" y="656789"/>
                </a:lnTo>
                <a:lnTo>
                  <a:pt x="410391" y="659105"/>
                </a:lnTo>
                <a:lnTo>
                  <a:pt x="412931" y="659295"/>
                </a:lnTo>
                <a:lnTo>
                  <a:pt x="414625" y="660147"/>
                </a:lnTo>
                <a:lnTo>
                  <a:pt x="415754" y="661441"/>
                </a:lnTo>
                <a:lnTo>
                  <a:pt x="416506" y="663029"/>
                </a:lnTo>
                <a:lnTo>
                  <a:pt x="447547" y="689218"/>
                </a:lnTo>
                <a:lnTo>
                  <a:pt x="452910" y="695302"/>
                </a:lnTo>
                <a:lnTo>
                  <a:pt x="462038" y="709627"/>
                </a:lnTo>
                <a:lnTo>
                  <a:pt x="480436" y="729340"/>
                </a:lnTo>
                <a:lnTo>
                  <a:pt x="484690" y="738051"/>
                </a:lnTo>
                <a:lnTo>
                  <a:pt x="489012" y="742406"/>
                </a:lnTo>
                <a:lnTo>
                  <a:pt x="495771" y="746760"/>
                </a:lnTo>
                <a:lnTo>
                  <a:pt x="498154" y="749663"/>
                </a:lnTo>
                <a:lnTo>
                  <a:pt x="500802" y="756759"/>
                </a:lnTo>
                <a:lnTo>
                  <a:pt x="502960" y="759232"/>
                </a:lnTo>
                <a:lnTo>
                  <a:pt x="511479" y="763438"/>
                </a:lnTo>
                <a:lnTo>
                  <a:pt x="512981" y="765136"/>
                </a:lnTo>
                <a:lnTo>
                  <a:pt x="513981" y="766993"/>
                </a:lnTo>
                <a:lnTo>
                  <a:pt x="526059" y="777324"/>
                </a:lnTo>
                <a:lnTo>
                  <a:pt x="528871" y="783394"/>
                </a:lnTo>
                <a:lnTo>
                  <a:pt x="559570" y="783771"/>
                </a:lnTo>
                <a:lnTo>
                  <a:pt x="563900" y="783771"/>
                </a:lnTo>
                <a:lnTo>
                  <a:pt x="565345" y="783046"/>
                </a:lnTo>
                <a:lnTo>
                  <a:pt x="566308" y="781836"/>
                </a:lnTo>
                <a:lnTo>
                  <a:pt x="566950" y="780304"/>
                </a:lnTo>
                <a:lnTo>
                  <a:pt x="568104" y="779283"/>
                </a:lnTo>
                <a:lnTo>
                  <a:pt x="571321" y="778148"/>
                </a:lnTo>
                <a:lnTo>
                  <a:pt x="572470" y="777120"/>
                </a:lnTo>
                <a:lnTo>
                  <a:pt x="586833" y="753036"/>
                </a:lnTo>
                <a:lnTo>
                  <a:pt x="587742" y="742192"/>
                </a:lnTo>
                <a:lnTo>
                  <a:pt x="588496" y="740812"/>
                </a:lnTo>
                <a:lnTo>
                  <a:pt x="589725" y="739892"/>
                </a:lnTo>
                <a:lnTo>
                  <a:pt x="593026" y="738144"/>
                </a:lnTo>
                <a:lnTo>
                  <a:pt x="596912" y="734948"/>
                </a:lnTo>
                <a:lnTo>
                  <a:pt x="599123" y="731108"/>
                </a:lnTo>
                <a:lnTo>
                  <a:pt x="600542" y="722730"/>
                </a:lnTo>
                <a:lnTo>
                  <a:pt x="601385" y="721306"/>
                </a:lnTo>
                <a:lnTo>
                  <a:pt x="602672" y="720357"/>
                </a:lnTo>
                <a:lnTo>
                  <a:pt x="606037" y="718576"/>
                </a:lnTo>
                <a:lnTo>
                  <a:pt x="612769" y="712945"/>
                </a:lnTo>
                <a:lnTo>
                  <a:pt x="613428" y="710443"/>
                </a:lnTo>
                <a:lnTo>
                  <a:pt x="613603" y="708761"/>
                </a:lnTo>
                <a:lnTo>
                  <a:pt x="615734" y="704955"/>
                </a:lnTo>
                <a:lnTo>
                  <a:pt x="619547" y="700066"/>
                </a:lnTo>
                <a:lnTo>
                  <a:pt x="636454" y="698894"/>
                </a:lnTo>
                <a:lnTo>
                  <a:pt x="637663" y="699610"/>
                </a:lnTo>
                <a:lnTo>
                  <a:pt x="638469" y="700812"/>
                </a:lnTo>
                <a:lnTo>
                  <a:pt x="639762" y="704489"/>
                </a:lnTo>
                <a:lnTo>
                  <a:pt x="644506" y="710430"/>
                </a:lnTo>
                <a:lnTo>
                  <a:pt x="645988" y="716482"/>
                </a:lnTo>
                <a:lnTo>
                  <a:pt x="646334" y="720724"/>
                </a:lnTo>
                <a:lnTo>
                  <a:pt x="648424" y="725029"/>
                </a:lnTo>
                <a:lnTo>
                  <a:pt x="649997" y="727192"/>
                </a:lnTo>
                <a:lnTo>
                  <a:pt x="652211" y="737173"/>
                </a:lnTo>
                <a:lnTo>
                  <a:pt x="650794" y="743225"/>
                </a:lnTo>
                <a:lnTo>
                  <a:pt x="649400" y="745855"/>
                </a:lnTo>
                <a:lnTo>
                  <a:pt x="649196" y="749059"/>
                </a:lnTo>
                <a:lnTo>
                  <a:pt x="653085" y="777174"/>
                </a:lnTo>
                <a:lnTo>
                  <a:pt x="651182" y="782775"/>
                </a:lnTo>
                <a:lnTo>
                  <a:pt x="648643" y="787683"/>
                </a:lnTo>
                <a:lnTo>
                  <a:pt x="646488" y="794526"/>
                </a:lnTo>
                <a:lnTo>
                  <a:pt x="642301" y="801150"/>
                </a:lnTo>
                <a:lnTo>
                  <a:pt x="640013" y="807709"/>
                </a:lnTo>
                <a:lnTo>
                  <a:pt x="635787" y="814248"/>
                </a:lnTo>
                <a:lnTo>
                  <a:pt x="634212" y="820782"/>
                </a:lnTo>
                <a:lnTo>
                  <a:pt x="633557" y="846888"/>
                </a:lnTo>
                <a:lnTo>
                  <a:pt x="634280" y="847621"/>
                </a:lnTo>
                <a:lnTo>
                  <a:pt x="638765" y="849378"/>
                </a:lnTo>
                <a:lnTo>
                  <a:pt x="651042" y="859463"/>
                </a:lnTo>
                <a:lnTo>
                  <a:pt x="659690" y="863553"/>
                </a:lnTo>
                <a:lnTo>
                  <a:pt x="664036" y="866402"/>
                </a:lnTo>
                <a:lnTo>
                  <a:pt x="671288" y="868005"/>
                </a:lnTo>
                <a:lnTo>
                  <a:pt x="683603" y="868591"/>
                </a:lnTo>
                <a:lnTo>
                  <a:pt x="692616" y="873838"/>
                </a:lnTo>
                <a:lnTo>
                  <a:pt x="697629" y="874940"/>
                </a:lnTo>
                <a:lnTo>
                  <a:pt x="703834" y="879647"/>
                </a:lnTo>
                <a:lnTo>
                  <a:pt x="708480" y="881122"/>
                </a:lnTo>
                <a:lnTo>
                  <a:pt x="708177" y="881329"/>
                </a:lnTo>
                <a:lnTo>
                  <a:pt x="707250" y="881467"/>
                </a:lnTo>
                <a:lnTo>
                  <a:pt x="706631" y="882285"/>
                </a:lnTo>
                <a:lnTo>
                  <a:pt x="705761" y="886903"/>
                </a:lnTo>
                <a:lnTo>
                  <a:pt x="705558" y="890810"/>
                </a:lnTo>
                <a:lnTo>
                  <a:pt x="707402" y="894965"/>
                </a:lnTo>
                <a:lnTo>
                  <a:pt x="708910" y="897089"/>
                </a:lnTo>
                <a:lnTo>
                  <a:pt x="711033" y="907013"/>
                </a:lnTo>
                <a:lnTo>
                  <a:pt x="712600" y="925834"/>
                </a:lnTo>
                <a:lnTo>
                  <a:pt x="717543" y="938304"/>
                </a:lnTo>
                <a:lnTo>
                  <a:pt x="717122" y="939771"/>
                </a:lnTo>
                <a:lnTo>
                  <a:pt x="713788" y="945302"/>
                </a:lnTo>
                <a:lnTo>
                  <a:pt x="712478" y="952262"/>
                </a:lnTo>
                <a:lnTo>
                  <a:pt x="711364" y="962469"/>
                </a:lnTo>
                <a:lnTo>
                  <a:pt x="706760" y="970412"/>
                </a:lnTo>
                <a:lnTo>
                  <a:pt x="701526" y="977361"/>
                </a:lnTo>
                <a:lnTo>
                  <a:pt x="700047" y="981813"/>
                </a:lnTo>
                <a:lnTo>
                  <a:pt x="700378" y="984017"/>
                </a:lnTo>
                <a:lnTo>
                  <a:pt x="702681" y="988400"/>
                </a:lnTo>
                <a:lnTo>
                  <a:pt x="702860" y="990585"/>
                </a:lnTo>
                <a:lnTo>
                  <a:pt x="699161" y="1005839"/>
                </a:lnTo>
                <a:lnTo>
                  <a:pt x="698881" y="1017613"/>
                </a:lnTo>
                <a:lnTo>
                  <a:pt x="720479" y="1034223"/>
                </a:lnTo>
                <a:lnTo>
                  <a:pt x="722708" y="1034922"/>
                </a:lnTo>
                <a:lnTo>
                  <a:pt x="724920" y="1034662"/>
                </a:lnTo>
                <a:lnTo>
                  <a:pt x="731500" y="1032765"/>
                </a:lnTo>
                <a:lnTo>
                  <a:pt x="762532" y="1031972"/>
                </a:lnTo>
                <a:lnTo>
                  <a:pt x="791158" y="1031240"/>
                </a:lnTo>
                <a:lnTo>
                  <a:pt x="807413" y="1026040"/>
                </a:lnTo>
                <a:lnTo>
                  <a:pt x="839159" y="1019524"/>
                </a:lnTo>
                <a:lnTo>
                  <a:pt x="868917" y="1014430"/>
                </a:lnTo>
                <a:lnTo>
                  <a:pt x="900611" y="1006499"/>
                </a:lnTo>
                <a:lnTo>
                  <a:pt x="931762" y="1005844"/>
                </a:lnTo>
                <a:lnTo>
                  <a:pt x="962406" y="1006566"/>
                </a:lnTo>
                <a:lnTo>
                  <a:pt x="974710" y="1011010"/>
                </a:lnTo>
                <a:lnTo>
                  <a:pt x="981845" y="1012492"/>
                </a:lnTo>
                <a:lnTo>
                  <a:pt x="992338" y="1017422"/>
                </a:lnTo>
                <a:lnTo>
                  <a:pt x="994662" y="1017915"/>
                </a:lnTo>
                <a:lnTo>
                  <a:pt x="1001399" y="1022078"/>
                </a:lnTo>
                <a:lnTo>
                  <a:pt x="1003867" y="1025878"/>
                </a:lnTo>
                <a:lnTo>
                  <a:pt x="1004525" y="1027907"/>
                </a:lnTo>
                <a:lnTo>
                  <a:pt x="1005689" y="1029260"/>
                </a:lnTo>
                <a:lnTo>
                  <a:pt x="1018822" y="1038548"/>
                </a:lnTo>
                <a:lnTo>
                  <a:pt x="1036381" y="1055980"/>
                </a:lnTo>
                <a:lnTo>
                  <a:pt x="1037557" y="1059088"/>
                </a:lnTo>
                <a:lnTo>
                  <a:pt x="1037870" y="1060933"/>
                </a:lnTo>
                <a:lnTo>
                  <a:pt x="1052007" y="1083267"/>
                </a:lnTo>
                <a:lnTo>
                  <a:pt x="1063359" y="1095935"/>
                </a:lnTo>
                <a:lnTo>
                  <a:pt x="1064061" y="1098617"/>
                </a:lnTo>
                <a:lnTo>
                  <a:pt x="1065275" y="1112105"/>
                </a:lnTo>
                <a:lnTo>
                  <a:pt x="1066509" y="1113695"/>
                </a:lnTo>
                <a:lnTo>
                  <a:pt x="1068058" y="1114755"/>
                </a:lnTo>
                <a:lnTo>
                  <a:pt x="1069090" y="1116187"/>
                </a:lnTo>
                <a:lnTo>
                  <a:pt x="1070237" y="1119714"/>
                </a:lnTo>
                <a:lnTo>
                  <a:pt x="1070883" y="1125779"/>
                </a:lnTo>
                <a:lnTo>
                  <a:pt x="1072425" y="1127891"/>
                </a:lnTo>
                <a:lnTo>
                  <a:pt x="1082378" y="1135196"/>
                </a:lnTo>
                <a:lnTo>
                  <a:pt x="1083400" y="1137838"/>
                </a:lnTo>
                <a:lnTo>
                  <a:pt x="1083672" y="1139559"/>
                </a:lnTo>
                <a:lnTo>
                  <a:pt x="1084580" y="1140706"/>
                </a:lnTo>
                <a:lnTo>
                  <a:pt x="1087523" y="1141981"/>
                </a:lnTo>
                <a:lnTo>
                  <a:pt x="1088599" y="1143046"/>
                </a:lnTo>
                <a:lnTo>
                  <a:pt x="1089793" y="1146165"/>
                </a:lnTo>
                <a:lnTo>
                  <a:pt x="1090466" y="1152002"/>
                </a:lnTo>
                <a:lnTo>
                  <a:pt x="1091286" y="1153355"/>
                </a:lnTo>
                <a:lnTo>
                  <a:pt x="1092558" y="1154258"/>
                </a:lnTo>
                <a:lnTo>
                  <a:pt x="1095907" y="1155987"/>
                </a:lnTo>
                <a:lnTo>
                  <a:pt x="1101873" y="1160314"/>
                </a:lnTo>
                <a:lnTo>
                  <a:pt x="1124485" y="1168711"/>
                </a:lnTo>
                <a:lnTo>
                  <a:pt x="1128966" y="1169667"/>
                </a:lnTo>
                <a:lnTo>
                  <a:pt x="1140866" y="1174725"/>
                </a:lnTo>
                <a:lnTo>
                  <a:pt x="1147793" y="1179962"/>
                </a:lnTo>
                <a:lnTo>
                  <a:pt x="1154016" y="1181529"/>
                </a:lnTo>
                <a:lnTo>
                  <a:pt x="1158298" y="1181896"/>
                </a:lnTo>
                <a:lnTo>
                  <a:pt x="1159730" y="1182719"/>
                </a:lnTo>
                <a:lnTo>
                  <a:pt x="1162595" y="118872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 name="SMARTInkShape-29"/>
          <p:cNvSpPr/>
          <p:nvPr>
            <p:custDataLst>
              <p:tags r:id="rId2"/>
            </p:custDataLst>
          </p:nvPr>
        </p:nvSpPr>
        <p:spPr>
          <a:xfrm>
            <a:off x="440381" y="1587217"/>
            <a:ext cx="924689" cy="1828721"/>
          </a:xfrm>
          <a:custGeom>
            <a:avLst/>
            <a:gdLst/>
            <a:ahLst/>
            <a:cxnLst/>
            <a:rect l="0" t="0" r="0" b="0"/>
            <a:pathLst>
              <a:path w="924689" h="1828721">
                <a:moveTo>
                  <a:pt x="147448" y="12983"/>
                </a:moveTo>
                <a:lnTo>
                  <a:pt x="147448" y="12983"/>
                </a:lnTo>
                <a:lnTo>
                  <a:pt x="147448" y="7359"/>
                </a:lnTo>
                <a:lnTo>
                  <a:pt x="148173" y="7057"/>
                </a:lnTo>
                <a:lnTo>
                  <a:pt x="153710" y="6475"/>
                </a:lnTo>
                <a:lnTo>
                  <a:pt x="159579" y="830"/>
                </a:lnTo>
                <a:lnTo>
                  <a:pt x="166052" y="0"/>
                </a:lnTo>
                <a:lnTo>
                  <a:pt x="173279" y="6185"/>
                </a:lnTo>
                <a:lnTo>
                  <a:pt x="178004" y="16102"/>
                </a:lnTo>
                <a:lnTo>
                  <a:pt x="183295" y="31528"/>
                </a:lnTo>
                <a:lnTo>
                  <a:pt x="190465" y="44277"/>
                </a:lnTo>
                <a:lnTo>
                  <a:pt x="194569" y="62385"/>
                </a:lnTo>
                <a:lnTo>
                  <a:pt x="198179" y="70922"/>
                </a:lnTo>
                <a:lnTo>
                  <a:pt x="198686" y="73380"/>
                </a:lnTo>
                <a:lnTo>
                  <a:pt x="197313" y="79982"/>
                </a:lnTo>
                <a:lnTo>
                  <a:pt x="191597" y="97466"/>
                </a:lnTo>
                <a:lnTo>
                  <a:pt x="187616" y="103049"/>
                </a:lnTo>
                <a:lnTo>
                  <a:pt x="186104" y="118343"/>
                </a:lnTo>
                <a:lnTo>
                  <a:pt x="178585" y="136875"/>
                </a:lnTo>
                <a:lnTo>
                  <a:pt x="176914" y="139121"/>
                </a:lnTo>
                <a:lnTo>
                  <a:pt x="173123" y="141616"/>
                </a:lnTo>
                <a:lnTo>
                  <a:pt x="171096" y="142281"/>
                </a:lnTo>
                <a:lnTo>
                  <a:pt x="166909" y="146891"/>
                </a:lnTo>
                <a:lnTo>
                  <a:pt x="163354" y="153052"/>
                </a:lnTo>
                <a:lnTo>
                  <a:pt x="154998" y="174014"/>
                </a:lnTo>
                <a:lnTo>
                  <a:pt x="153313" y="199130"/>
                </a:lnTo>
                <a:lnTo>
                  <a:pt x="148782" y="206426"/>
                </a:lnTo>
                <a:lnTo>
                  <a:pt x="144896" y="210960"/>
                </a:lnTo>
                <a:lnTo>
                  <a:pt x="142685" y="217329"/>
                </a:lnTo>
                <a:lnTo>
                  <a:pt x="142095" y="221059"/>
                </a:lnTo>
                <a:lnTo>
                  <a:pt x="140977" y="223546"/>
                </a:lnTo>
                <a:lnTo>
                  <a:pt x="139505" y="225204"/>
                </a:lnTo>
                <a:lnTo>
                  <a:pt x="137798" y="226310"/>
                </a:lnTo>
                <a:lnTo>
                  <a:pt x="136660" y="227772"/>
                </a:lnTo>
                <a:lnTo>
                  <a:pt x="135396" y="231332"/>
                </a:lnTo>
                <a:lnTo>
                  <a:pt x="132583" y="243602"/>
                </a:lnTo>
                <a:lnTo>
                  <a:pt x="129255" y="253309"/>
                </a:lnTo>
                <a:lnTo>
                  <a:pt x="128788" y="255932"/>
                </a:lnTo>
                <a:lnTo>
                  <a:pt x="127751" y="257680"/>
                </a:lnTo>
                <a:lnTo>
                  <a:pt x="126333" y="258846"/>
                </a:lnTo>
                <a:lnTo>
                  <a:pt x="124663" y="259623"/>
                </a:lnTo>
                <a:lnTo>
                  <a:pt x="123549" y="260867"/>
                </a:lnTo>
                <a:lnTo>
                  <a:pt x="122312" y="264184"/>
                </a:lnTo>
                <a:lnTo>
                  <a:pt x="120530" y="265359"/>
                </a:lnTo>
                <a:lnTo>
                  <a:pt x="109178" y="269180"/>
                </a:lnTo>
                <a:lnTo>
                  <a:pt x="89880" y="286100"/>
                </a:lnTo>
                <a:lnTo>
                  <a:pt x="89205" y="288704"/>
                </a:lnTo>
                <a:lnTo>
                  <a:pt x="89025" y="290414"/>
                </a:lnTo>
                <a:lnTo>
                  <a:pt x="86890" y="294249"/>
                </a:lnTo>
                <a:lnTo>
                  <a:pt x="85304" y="296288"/>
                </a:lnTo>
                <a:lnTo>
                  <a:pt x="81607" y="298554"/>
                </a:lnTo>
                <a:lnTo>
                  <a:pt x="75667" y="300127"/>
                </a:lnTo>
                <a:lnTo>
                  <a:pt x="72486" y="300260"/>
                </a:lnTo>
                <a:lnTo>
                  <a:pt x="58123" y="305980"/>
                </a:lnTo>
                <a:lnTo>
                  <a:pt x="57418" y="307011"/>
                </a:lnTo>
                <a:lnTo>
                  <a:pt x="56063" y="313136"/>
                </a:lnTo>
                <a:lnTo>
                  <a:pt x="29973" y="313428"/>
                </a:lnTo>
                <a:lnTo>
                  <a:pt x="18643" y="307805"/>
                </a:lnTo>
                <a:lnTo>
                  <a:pt x="7888" y="306977"/>
                </a:lnTo>
                <a:lnTo>
                  <a:pt x="6511" y="307676"/>
                </a:lnTo>
                <a:lnTo>
                  <a:pt x="5593" y="308868"/>
                </a:lnTo>
                <a:lnTo>
                  <a:pt x="4119" y="312528"/>
                </a:lnTo>
                <a:lnTo>
                  <a:pt x="3788" y="318973"/>
                </a:lnTo>
                <a:lnTo>
                  <a:pt x="298" y="323135"/>
                </a:lnTo>
                <a:lnTo>
                  <a:pt x="0" y="324979"/>
                </a:lnTo>
                <a:lnTo>
                  <a:pt x="526" y="326935"/>
                </a:lnTo>
                <a:lnTo>
                  <a:pt x="2321" y="331043"/>
                </a:lnTo>
                <a:lnTo>
                  <a:pt x="4479" y="363377"/>
                </a:lnTo>
                <a:lnTo>
                  <a:pt x="21249" y="389020"/>
                </a:lnTo>
                <a:lnTo>
                  <a:pt x="28602" y="396967"/>
                </a:lnTo>
                <a:lnTo>
                  <a:pt x="30355" y="407770"/>
                </a:lnTo>
                <a:lnTo>
                  <a:pt x="35021" y="415324"/>
                </a:lnTo>
                <a:lnTo>
                  <a:pt x="40275" y="422158"/>
                </a:lnTo>
                <a:lnTo>
                  <a:pt x="53290" y="453729"/>
                </a:lnTo>
                <a:lnTo>
                  <a:pt x="55928" y="461115"/>
                </a:lnTo>
                <a:lnTo>
                  <a:pt x="60258" y="467899"/>
                </a:lnTo>
                <a:lnTo>
                  <a:pt x="72895" y="498012"/>
                </a:lnTo>
                <a:lnTo>
                  <a:pt x="85946" y="530603"/>
                </a:lnTo>
                <a:lnTo>
                  <a:pt x="87457" y="536467"/>
                </a:lnTo>
                <a:lnTo>
                  <a:pt x="88585" y="538321"/>
                </a:lnTo>
                <a:lnTo>
                  <a:pt x="90063" y="539557"/>
                </a:lnTo>
                <a:lnTo>
                  <a:pt x="91774" y="540381"/>
                </a:lnTo>
                <a:lnTo>
                  <a:pt x="92189" y="542382"/>
                </a:lnTo>
                <a:lnTo>
                  <a:pt x="89272" y="556598"/>
                </a:lnTo>
                <a:lnTo>
                  <a:pt x="90870" y="561325"/>
                </a:lnTo>
                <a:lnTo>
                  <a:pt x="93273" y="565845"/>
                </a:lnTo>
                <a:lnTo>
                  <a:pt x="94627" y="573921"/>
                </a:lnTo>
                <a:lnTo>
                  <a:pt x="95753" y="588006"/>
                </a:lnTo>
                <a:lnTo>
                  <a:pt x="111376" y="620110"/>
                </a:lnTo>
                <a:lnTo>
                  <a:pt x="125955" y="639903"/>
                </a:lnTo>
                <a:lnTo>
                  <a:pt x="126588" y="642113"/>
                </a:lnTo>
                <a:lnTo>
                  <a:pt x="127735" y="643586"/>
                </a:lnTo>
                <a:lnTo>
                  <a:pt x="158170" y="670354"/>
                </a:lnTo>
                <a:lnTo>
                  <a:pt x="162615" y="674778"/>
                </a:lnTo>
                <a:lnTo>
                  <a:pt x="168945" y="677228"/>
                </a:lnTo>
                <a:lnTo>
                  <a:pt x="172665" y="677882"/>
                </a:lnTo>
                <a:lnTo>
                  <a:pt x="175145" y="679043"/>
                </a:lnTo>
                <a:lnTo>
                  <a:pt x="176798" y="680543"/>
                </a:lnTo>
                <a:lnTo>
                  <a:pt x="177900" y="682269"/>
                </a:lnTo>
                <a:lnTo>
                  <a:pt x="179361" y="683419"/>
                </a:lnTo>
                <a:lnTo>
                  <a:pt x="210758" y="697787"/>
                </a:lnTo>
                <a:lnTo>
                  <a:pt x="218210" y="704319"/>
                </a:lnTo>
                <a:lnTo>
                  <a:pt x="218812" y="706807"/>
                </a:lnTo>
                <a:lnTo>
                  <a:pt x="219293" y="721568"/>
                </a:lnTo>
                <a:lnTo>
                  <a:pt x="221228" y="725359"/>
                </a:lnTo>
                <a:lnTo>
                  <a:pt x="222760" y="727386"/>
                </a:lnTo>
                <a:lnTo>
                  <a:pt x="223056" y="729463"/>
                </a:lnTo>
                <a:lnTo>
                  <a:pt x="219483" y="737597"/>
                </a:lnTo>
                <a:lnTo>
                  <a:pt x="215882" y="741328"/>
                </a:lnTo>
                <a:lnTo>
                  <a:pt x="212213" y="743092"/>
                </a:lnTo>
                <a:lnTo>
                  <a:pt x="210219" y="743562"/>
                </a:lnTo>
                <a:lnTo>
                  <a:pt x="208890" y="744602"/>
                </a:lnTo>
                <a:lnTo>
                  <a:pt x="202867" y="754208"/>
                </a:lnTo>
                <a:lnTo>
                  <a:pt x="199172" y="756073"/>
                </a:lnTo>
                <a:lnTo>
                  <a:pt x="194354" y="757271"/>
                </a:lnTo>
                <a:lnTo>
                  <a:pt x="193958" y="758095"/>
                </a:lnTo>
                <a:lnTo>
                  <a:pt x="193519" y="760946"/>
                </a:lnTo>
                <a:lnTo>
                  <a:pt x="192676" y="761996"/>
                </a:lnTo>
                <a:lnTo>
                  <a:pt x="181291" y="769639"/>
                </a:lnTo>
                <a:lnTo>
                  <a:pt x="181621" y="770695"/>
                </a:lnTo>
                <a:lnTo>
                  <a:pt x="184828" y="775647"/>
                </a:lnTo>
                <a:lnTo>
                  <a:pt x="186826" y="781711"/>
                </a:lnTo>
                <a:lnTo>
                  <a:pt x="192189" y="788959"/>
                </a:lnTo>
                <a:lnTo>
                  <a:pt x="194668" y="789661"/>
                </a:lnTo>
                <a:lnTo>
                  <a:pt x="198914" y="790699"/>
                </a:lnTo>
                <a:lnTo>
                  <a:pt x="211532" y="797279"/>
                </a:lnTo>
                <a:lnTo>
                  <a:pt x="216570" y="800616"/>
                </a:lnTo>
                <a:lnTo>
                  <a:pt x="225717" y="804694"/>
                </a:lnTo>
                <a:lnTo>
                  <a:pt x="227930" y="806401"/>
                </a:lnTo>
                <a:lnTo>
                  <a:pt x="234260" y="808299"/>
                </a:lnTo>
                <a:lnTo>
                  <a:pt x="254955" y="809791"/>
                </a:lnTo>
                <a:lnTo>
                  <a:pt x="256131" y="809074"/>
                </a:lnTo>
                <a:lnTo>
                  <a:pt x="256915" y="807870"/>
                </a:lnTo>
                <a:lnTo>
                  <a:pt x="258511" y="804598"/>
                </a:lnTo>
                <a:lnTo>
                  <a:pt x="261640" y="800724"/>
                </a:lnTo>
                <a:lnTo>
                  <a:pt x="265449" y="798519"/>
                </a:lnTo>
                <a:lnTo>
                  <a:pt x="273808" y="797103"/>
                </a:lnTo>
                <a:lnTo>
                  <a:pt x="298656" y="796049"/>
                </a:lnTo>
                <a:lnTo>
                  <a:pt x="300505" y="794833"/>
                </a:lnTo>
                <a:lnTo>
                  <a:pt x="301737" y="793296"/>
                </a:lnTo>
                <a:lnTo>
                  <a:pt x="306977" y="791589"/>
                </a:lnTo>
                <a:lnTo>
                  <a:pt x="313418" y="790104"/>
                </a:lnTo>
                <a:lnTo>
                  <a:pt x="318700" y="787025"/>
                </a:lnTo>
                <a:lnTo>
                  <a:pt x="321531" y="783238"/>
                </a:lnTo>
                <a:lnTo>
                  <a:pt x="323349" y="778361"/>
                </a:lnTo>
                <a:lnTo>
                  <a:pt x="341933" y="777191"/>
                </a:lnTo>
                <a:lnTo>
                  <a:pt x="365374" y="777160"/>
                </a:lnTo>
                <a:lnTo>
                  <a:pt x="366755" y="777886"/>
                </a:lnTo>
                <a:lnTo>
                  <a:pt x="367675" y="779095"/>
                </a:lnTo>
                <a:lnTo>
                  <a:pt x="368289" y="780627"/>
                </a:lnTo>
                <a:lnTo>
                  <a:pt x="384863" y="790393"/>
                </a:lnTo>
                <a:lnTo>
                  <a:pt x="393907" y="803301"/>
                </a:lnTo>
                <a:lnTo>
                  <a:pt x="395597" y="807647"/>
                </a:lnTo>
                <a:lnTo>
                  <a:pt x="399902" y="814173"/>
                </a:lnTo>
                <a:lnTo>
                  <a:pt x="405342" y="828525"/>
                </a:lnTo>
                <a:lnTo>
                  <a:pt x="411081" y="834581"/>
                </a:lnTo>
                <a:lnTo>
                  <a:pt x="424609" y="845480"/>
                </a:lnTo>
                <a:lnTo>
                  <a:pt x="445002" y="872789"/>
                </a:lnTo>
                <a:lnTo>
                  <a:pt x="448488" y="880163"/>
                </a:lnTo>
                <a:lnTo>
                  <a:pt x="469878" y="903623"/>
                </a:lnTo>
                <a:lnTo>
                  <a:pt x="492060" y="919566"/>
                </a:lnTo>
                <a:lnTo>
                  <a:pt x="494858" y="920280"/>
                </a:lnTo>
                <a:lnTo>
                  <a:pt x="496620" y="920471"/>
                </a:lnTo>
                <a:lnTo>
                  <a:pt x="500514" y="922617"/>
                </a:lnTo>
                <a:lnTo>
                  <a:pt x="518171" y="938169"/>
                </a:lnTo>
                <a:lnTo>
                  <a:pt x="524274" y="940497"/>
                </a:lnTo>
                <a:lnTo>
                  <a:pt x="528528" y="943613"/>
                </a:lnTo>
                <a:lnTo>
                  <a:pt x="530902" y="947417"/>
                </a:lnTo>
                <a:lnTo>
                  <a:pt x="532427" y="952305"/>
                </a:lnTo>
                <a:lnTo>
                  <a:pt x="537216" y="958485"/>
                </a:lnTo>
                <a:lnTo>
                  <a:pt x="538393" y="962494"/>
                </a:lnTo>
                <a:lnTo>
                  <a:pt x="537981" y="963853"/>
                </a:lnTo>
                <a:lnTo>
                  <a:pt x="536980" y="964759"/>
                </a:lnTo>
                <a:lnTo>
                  <a:pt x="535587" y="965363"/>
                </a:lnTo>
                <a:lnTo>
                  <a:pt x="534659" y="966492"/>
                </a:lnTo>
                <a:lnTo>
                  <a:pt x="533627" y="969681"/>
                </a:lnTo>
                <a:lnTo>
                  <a:pt x="532874" y="984050"/>
                </a:lnTo>
                <a:lnTo>
                  <a:pt x="532125" y="984755"/>
                </a:lnTo>
                <a:lnTo>
                  <a:pt x="527602" y="986474"/>
                </a:lnTo>
                <a:lnTo>
                  <a:pt x="510995" y="997721"/>
                </a:lnTo>
                <a:lnTo>
                  <a:pt x="501103" y="1011278"/>
                </a:lnTo>
                <a:lnTo>
                  <a:pt x="500429" y="1015458"/>
                </a:lnTo>
                <a:lnTo>
                  <a:pt x="500170" y="1027618"/>
                </a:lnTo>
                <a:lnTo>
                  <a:pt x="498221" y="1031924"/>
                </a:lnTo>
                <a:lnTo>
                  <a:pt x="496685" y="1034089"/>
                </a:lnTo>
                <a:lnTo>
                  <a:pt x="496387" y="1035532"/>
                </a:lnTo>
                <a:lnTo>
                  <a:pt x="496914" y="1036493"/>
                </a:lnTo>
                <a:lnTo>
                  <a:pt x="497991" y="1037135"/>
                </a:lnTo>
                <a:lnTo>
                  <a:pt x="498709" y="1038288"/>
                </a:lnTo>
                <a:lnTo>
                  <a:pt x="499507" y="1041505"/>
                </a:lnTo>
                <a:lnTo>
                  <a:pt x="503732" y="1045353"/>
                </a:lnTo>
                <a:lnTo>
                  <a:pt x="530892" y="1063546"/>
                </a:lnTo>
                <a:lnTo>
                  <a:pt x="563011" y="1070798"/>
                </a:lnTo>
                <a:lnTo>
                  <a:pt x="574335" y="1071050"/>
                </a:lnTo>
                <a:lnTo>
                  <a:pt x="578596" y="1072999"/>
                </a:lnTo>
                <a:lnTo>
                  <a:pt x="580749" y="1074534"/>
                </a:lnTo>
                <a:lnTo>
                  <a:pt x="597379" y="1078152"/>
                </a:lnTo>
                <a:lnTo>
                  <a:pt x="602897" y="1082041"/>
                </a:lnTo>
                <a:lnTo>
                  <a:pt x="609128" y="1083516"/>
                </a:lnTo>
                <a:lnTo>
                  <a:pt x="619904" y="1084055"/>
                </a:lnTo>
                <a:lnTo>
                  <a:pt x="621350" y="1084809"/>
                </a:lnTo>
                <a:lnTo>
                  <a:pt x="622314" y="1086036"/>
                </a:lnTo>
                <a:lnTo>
                  <a:pt x="623385" y="1089336"/>
                </a:lnTo>
                <a:lnTo>
                  <a:pt x="624129" y="1096021"/>
                </a:lnTo>
                <a:lnTo>
                  <a:pt x="627676" y="1100318"/>
                </a:lnTo>
                <a:lnTo>
                  <a:pt x="627983" y="1101456"/>
                </a:lnTo>
                <a:lnTo>
                  <a:pt x="627461" y="1102214"/>
                </a:lnTo>
                <a:lnTo>
                  <a:pt x="626388" y="1102720"/>
                </a:lnTo>
                <a:lnTo>
                  <a:pt x="625673" y="1103783"/>
                </a:lnTo>
                <a:lnTo>
                  <a:pt x="624666" y="1108746"/>
                </a:lnTo>
                <a:lnTo>
                  <a:pt x="624243" y="1128839"/>
                </a:lnTo>
                <a:lnTo>
                  <a:pt x="623517" y="1129178"/>
                </a:lnTo>
                <a:lnTo>
                  <a:pt x="620775" y="1129555"/>
                </a:lnTo>
                <a:lnTo>
                  <a:pt x="617137" y="1131658"/>
                </a:lnTo>
                <a:lnTo>
                  <a:pt x="615151" y="1133235"/>
                </a:lnTo>
                <a:lnTo>
                  <a:pt x="612944" y="1136922"/>
                </a:lnTo>
                <a:lnTo>
                  <a:pt x="611528" y="1141735"/>
                </a:lnTo>
                <a:lnTo>
                  <a:pt x="599302" y="1154775"/>
                </a:lnTo>
                <a:lnTo>
                  <a:pt x="598643" y="1157381"/>
                </a:lnTo>
                <a:lnTo>
                  <a:pt x="598468" y="1159093"/>
                </a:lnTo>
                <a:lnTo>
                  <a:pt x="596337" y="1162929"/>
                </a:lnTo>
                <a:lnTo>
                  <a:pt x="592524" y="1167838"/>
                </a:lnTo>
                <a:lnTo>
                  <a:pt x="592936" y="1168966"/>
                </a:lnTo>
                <a:lnTo>
                  <a:pt x="596259" y="1174021"/>
                </a:lnTo>
                <a:lnTo>
                  <a:pt x="597749" y="1182231"/>
                </a:lnTo>
                <a:lnTo>
                  <a:pt x="597872" y="1184368"/>
                </a:lnTo>
                <a:lnTo>
                  <a:pt x="599943" y="1188676"/>
                </a:lnTo>
                <a:lnTo>
                  <a:pt x="607186" y="1200823"/>
                </a:lnTo>
                <a:lnTo>
                  <a:pt x="609996" y="1209506"/>
                </a:lnTo>
                <a:lnTo>
                  <a:pt x="614524" y="1214363"/>
                </a:lnTo>
                <a:lnTo>
                  <a:pt x="622322" y="1219928"/>
                </a:lnTo>
                <a:lnTo>
                  <a:pt x="623389" y="1222624"/>
                </a:lnTo>
                <a:lnTo>
                  <a:pt x="624073" y="1226800"/>
                </a:lnTo>
                <a:lnTo>
                  <a:pt x="633186" y="1232840"/>
                </a:lnTo>
                <a:lnTo>
                  <a:pt x="636810" y="1238183"/>
                </a:lnTo>
                <a:lnTo>
                  <a:pt x="668226" y="1254077"/>
                </a:lnTo>
                <a:lnTo>
                  <a:pt x="673545" y="1257638"/>
                </a:lnTo>
                <a:lnTo>
                  <a:pt x="682872" y="1261858"/>
                </a:lnTo>
                <a:lnTo>
                  <a:pt x="687311" y="1264724"/>
                </a:lnTo>
                <a:lnTo>
                  <a:pt x="693890" y="1267064"/>
                </a:lnTo>
                <a:lnTo>
                  <a:pt x="700436" y="1271305"/>
                </a:lnTo>
                <a:lnTo>
                  <a:pt x="706972" y="1272884"/>
                </a:lnTo>
                <a:lnTo>
                  <a:pt x="714230" y="1274077"/>
                </a:lnTo>
                <a:lnTo>
                  <a:pt x="721326" y="1276928"/>
                </a:lnTo>
                <a:lnTo>
                  <a:pt x="723799" y="1278705"/>
                </a:lnTo>
                <a:lnTo>
                  <a:pt x="728552" y="1286261"/>
                </a:lnTo>
                <a:lnTo>
                  <a:pt x="728688" y="1289975"/>
                </a:lnTo>
                <a:lnTo>
                  <a:pt x="729432" y="1291031"/>
                </a:lnTo>
                <a:lnTo>
                  <a:pt x="730655" y="1291735"/>
                </a:lnTo>
                <a:lnTo>
                  <a:pt x="732195" y="1292204"/>
                </a:lnTo>
                <a:lnTo>
                  <a:pt x="733222" y="1293243"/>
                </a:lnTo>
                <a:lnTo>
                  <a:pt x="734363" y="1296332"/>
                </a:lnTo>
                <a:lnTo>
                  <a:pt x="735196" y="1305005"/>
                </a:lnTo>
                <a:lnTo>
                  <a:pt x="730772" y="1311183"/>
                </a:lnTo>
                <a:lnTo>
                  <a:pt x="729012" y="1318061"/>
                </a:lnTo>
                <a:lnTo>
                  <a:pt x="724309" y="1324244"/>
                </a:lnTo>
                <a:lnTo>
                  <a:pt x="723145" y="1328253"/>
                </a:lnTo>
                <a:lnTo>
                  <a:pt x="722109" y="1329613"/>
                </a:lnTo>
                <a:lnTo>
                  <a:pt x="717909" y="1332252"/>
                </a:lnTo>
                <a:lnTo>
                  <a:pt x="716672" y="1335441"/>
                </a:lnTo>
                <a:lnTo>
                  <a:pt x="715769" y="1344186"/>
                </a:lnTo>
                <a:lnTo>
                  <a:pt x="704843" y="1356940"/>
                </a:lnTo>
                <a:lnTo>
                  <a:pt x="703278" y="1363007"/>
                </a:lnTo>
                <a:lnTo>
                  <a:pt x="702912" y="1367253"/>
                </a:lnTo>
                <a:lnTo>
                  <a:pt x="704684" y="1371559"/>
                </a:lnTo>
                <a:lnTo>
                  <a:pt x="713051" y="1383137"/>
                </a:lnTo>
                <a:lnTo>
                  <a:pt x="715335" y="1395448"/>
                </a:lnTo>
                <a:lnTo>
                  <a:pt x="719047" y="1400462"/>
                </a:lnTo>
                <a:lnTo>
                  <a:pt x="722741" y="1402526"/>
                </a:lnTo>
                <a:lnTo>
                  <a:pt x="724742" y="1403076"/>
                </a:lnTo>
                <a:lnTo>
                  <a:pt x="726076" y="1404169"/>
                </a:lnTo>
                <a:lnTo>
                  <a:pt x="736762" y="1418639"/>
                </a:lnTo>
                <a:lnTo>
                  <a:pt x="738444" y="1420350"/>
                </a:lnTo>
                <a:lnTo>
                  <a:pt x="740312" y="1424186"/>
                </a:lnTo>
                <a:lnTo>
                  <a:pt x="740811" y="1426225"/>
                </a:lnTo>
                <a:lnTo>
                  <a:pt x="741869" y="1427584"/>
                </a:lnTo>
                <a:lnTo>
                  <a:pt x="747344" y="1429945"/>
                </a:lnTo>
                <a:lnTo>
                  <a:pt x="751512" y="1430197"/>
                </a:lnTo>
                <a:lnTo>
                  <a:pt x="755313" y="1434126"/>
                </a:lnTo>
                <a:lnTo>
                  <a:pt x="760199" y="1441541"/>
                </a:lnTo>
                <a:lnTo>
                  <a:pt x="761046" y="1446292"/>
                </a:lnTo>
                <a:lnTo>
                  <a:pt x="761400" y="1478338"/>
                </a:lnTo>
                <a:lnTo>
                  <a:pt x="761402" y="1500835"/>
                </a:lnTo>
                <a:lnTo>
                  <a:pt x="757935" y="1508694"/>
                </a:lnTo>
                <a:lnTo>
                  <a:pt x="757639" y="1511592"/>
                </a:lnTo>
                <a:lnTo>
                  <a:pt x="761377" y="1543549"/>
                </a:lnTo>
                <a:lnTo>
                  <a:pt x="761401" y="1568926"/>
                </a:lnTo>
                <a:lnTo>
                  <a:pt x="759466" y="1573677"/>
                </a:lnTo>
                <a:lnTo>
                  <a:pt x="756913" y="1578208"/>
                </a:lnTo>
                <a:lnTo>
                  <a:pt x="755050" y="1586911"/>
                </a:lnTo>
                <a:lnTo>
                  <a:pt x="754873" y="1599123"/>
                </a:lnTo>
                <a:lnTo>
                  <a:pt x="780143" y="1625385"/>
                </a:lnTo>
                <a:lnTo>
                  <a:pt x="810088" y="1642759"/>
                </a:lnTo>
                <a:lnTo>
                  <a:pt x="819911" y="1647167"/>
                </a:lnTo>
                <a:lnTo>
                  <a:pt x="832307" y="1654811"/>
                </a:lnTo>
                <a:lnTo>
                  <a:pt x="841032" y="1657690"/>
                </a:lnTo>
                <a:lnTo>
                  <a:pt x="861272" y="1660791"/>
                </a:lnTo>
                <a:lnTo>
                  <a:pt x="878653" y="1665979"/>
                </a:lnTo>
                <a:lnTo>
                  <a:pt x="883874" y="1669869"/>
                </a:lnTo>
                <a:lnTo>
                  <a:pt x="887921" y="1671034"/>
                </a:lnTo>
                <a:lnTo>
                  <a:pt x="889291" y="1672070"/>
                </a:lnTo>
                <a:lnTo>
                  <a:pt x="891944" y="1676271"/>
                </a:lnTo>
                <a:lnTo>
                  <a:pt x="895137" y="1677508"/>
                </a:lnTo>
                <a:lnTo>
                  <a:pt x="896279" y="1678564"/>
                </a:lnTo>
                <a:lnTo>
                  <a:pt x="897547" y="1681671"/>
                </a:lnTo>
                <a:lnTo>
                  <a:pt x="901981" y="1685472"/>
                </a:lnTo>
                <a:lnTo>
                  <a:pt x="914528" y="1694671"/>
                </a:lnTo>
                <a:lnTo>
                  <a:pt x="916544" y="1698506"/>
                </a:lnTo>
                <a:lnTo>
                  <a:pt x="918062" y="1709888"/>
                </a:lnTo>
                <a:lnTo>
                  <a:pt x="918156" y="1742191"/>
                </a:lnTo>
                <a:lnTo>
                  <a:pt x="918156" y="1774540"/>
                </a:lnTo>
                <a:lnTo>
                  <a:pt x="912230" y="1783008"/>
                </a:lnTo>
                <a:lnTo>
                  <a:pt x="911632" y="1799173"/>
                </a:lnTo>
                <a:lnTo>
                  <a:pt x="912355" y="1800313"/>
                </a:lnTo>
                <a:lnTo>
                  <a:pt x="913563" y="1801074"/>
                </a:lnTo>
                <a:lnTo>
                  <a:pt x="915094" y="1801580"/>
                </a:lnTo>
                <a:lnTo>
                  <a:pt x="916115" y="1802644"/>
                </a:lnTo>
                <a:lnTo>
                  <a:pt x="918703" y="1809187"/>
                </a:lnTo>
                <a:lnTo>
                  <a:pt x="922592" y="1814143"/>
                </a:lnTo>
                <a:lnTo>
                  <a:pt x="924412" y="1820986"/>
                </a:lnTo>
                <a:lnTo>
                  <a:pt x="924688" y="182872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Deciduous Forest</a:t>
            </a:r>
            <a:endParaRPr lang="en-US" dirty="0">
              <a:solidFill>
                <a:srgbClr val="FF0000"/>
              </a:solidFill>
            </a:endParaRPr>
          </a:p>
        </p:txBody>
      </p:sp>
      <p:sp>
        <p:nvSpPr>
          <p:cNvPr id="3" name="Content Placeholder 2"/>
          <p:cNvSpPr>
            <a:spLocks noGrp="1"/>
          </p:cNvSpPr>
          <p:nvPr>
            <p:ph idx="1"/>
          </p:nvPr>
        </p:nvSpPr>
        <p:spPr>
          <a:xfrm>
            <a:off x="457200" y="1600200"/>
            <a:ext cx="4267200" cy="4648200"/>
          </a:xfrm>
        </p:spPr>
        <p:txBody>
          <a:bodyPr>
            <a:normAutofit/>
          </a:bodyPr>
          <a:lstStyle/>
          <a:p>
            <a:r>
              <a:rPr lang="en-US" dirty="0" smtClean="0">
                <a:solidFill>
                  <a:srgbClr val="FF0000"/>
                </a:solidFill>
              </a:rPr>
              <a:t>Seven types </a:t>
            </a:r>
            <a:r>
              <a:rPr lang="en-US" dirty="0" smtClean="0"/>
              <a:t>of deciduous forests in the state. </a:t>
            </a:r>
          </a:p>
          <a:p>
            <a:pPr marL="0" indent="0">
              <a:buNone/>
            </a:pPr>
            <a:r>
              <a:rPr lang="en-US" dirty="0" smtClean="0"/>
              <a:t>1. Beech- Maple  </a:t>
            </a:r>
          </a:p>
          <a:p>
            <a:pPr marL="0" indent="0">
              <a:buNone/>
            </a:pPr>
            <a:r>
              <a:rPr lang="en-US" dirty="0" smtClean="0"/>
              <a:t>2. Aspen. 3. Aspen Birch  4. Paper Birch  5. Oak  6. Northern Hardwood.</a:t>
            </a:r>
          </a:p>
          <a:p>
            <a:pPr marL="0" indent="0">
              <a:buNone/>
            </a:pPr>
            <a:r>
              <a:rPr lang="en-US" dirty="0" smtClean="0"/>
              <a:t>7. Lowland Hardwood.</a:t>
            </a:r>
          </a:p>
          <a:p>
            <a:endParaRPr lang="en-US" dirty="0"/>
          </a:p>
        </p:txBody>
      </p:sp>
      <p:pic>
        <p:nvPicPr>
          <p:cNvPr id="7170" name="Picture 2" descr="Image result for minnesota Beech maple fores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00600" y="1417638"/>
            <a:ext cx="4159905" cy="275431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5"/>
          <p:cNvSpPr>
            <a:spLocks noGrp="1"/>
          </p:cNvSpPr>
          <p:nvPr>
            <p:ph type="sldNum" sz="quarter" idx="12"/>
          </p:nvPr>
        </p:nvSpPr>
        <p:spPr>
          <a:noFill/>
        </p:spPr>
        <p:txBody>
          <a:bodyPr/>
          <a:lstStyle/>
          <a:p>
            <a:fld id="{B8CA2ED6-EF71-46FB-BD92-3C10FF29CB1C}" type="slidenum">
              <a:rPr lang="en-US"/>
              <a:pPr/>
              <a:t>3</a:t>
            </a:fld>
            <a:endParaRPr lang="en-US"/>
          </a:p>
        </p:txBody>
      </p:sp>
      <p:sp>
        <p:nvSpPr>
          <p:cNvPr id="4099" name="Rectangle 2"/>
          <p:cNvSpPr>
            <a:spLocks noGrp="1" noChangeArrowheads="1"/>
          </p:cNvSpPr>
          <p:nvPr>
            <p:ph type="title"/>
          </p:nvPr>
        </p:nvSpPr>
        <p:spPr/>
        <p:txBody>
          <a:bodyPr/>
          <a:lstStyle/>
          <a:p>
            <a:pPr eaLnBrk="1" hangingPunct="1"/>
            <a:r>
              <a:rPr lang="en-US" smtClean="0"/>
              <a:t>Effects of Sun, Wind, Water</a:t>
            </a:r>
          </a:p>
        </p:txBody>
      </p:sp>
      <p:sp>
        <p:nvSpPr>
          <p:cNvPr id="4100" name="Rectangle 3"/>
          <p:cNvSpPr>
            <a:spLocks noGrp="1" noChangeArrowheads="1"/>
          </p:cNvSpPr>
          <p:nvPr>
            <p:ph type="body" idx="1"/>
          </p:nvPr>
        </p:nvSpPr>
        <p:spPr>
          <a:xfrm>
            <a:off x="5715000" y="1477962"/>
            <a:ext cx="3124200" cy="4465638"/>
          </a:xfrm>
        </p:spPr>
        <p:txBody>
          <a:bodyPr>
            <a:normAutofit fontScale="70000" lnSpcReduction="20000"/>
          </a:bodyPr>
          <a:lstStyle/>
          <a:p>
            <a:pPr eaLnBrk="1" hangingPunct="1"/>
            <a:r>
              <a:rPr lang="en-US" dirty="0" smtClean="0"/>
              <a:t>Earth receives energy from the Sun</a:t>
            </a:r>
          </a:p>
          <a:p>
            <a:pPr eaLnBrk="1" hangingPunct="1"/>
            <a:r>
              <a:rPr lang="en-US" dirty="0" smtClean="0"/>
              <a:t>Solar radiant energy passes through the atmosphere and its intensity and wavelength composition are modified</a:t>
            </a:r>
          </a:p>
          <a:p>
            <a:pPr eaLnBrk="1" hangingPunct="1"/>
            <a:r>
              <a:rPr lang="en-US" dirty="0" smtClean="0"/>
              <a:t>About 1/2 of the energy is absorbed within the atmosphere</a:t>
            </a:r>
          </a:p>
          <a:p>
            <a:pPr lvl="1" eaLnBrk="1" hangingPunct="1"/>
            <a:r>
              <a:rPr lang="en-US" dirty="0" smtClean="0"/>
              <a:t>UV-B is strongly absorbed by the ozone</a:t>
            </a:r>
          </a:p>
        </p:txBody>
      </p:sp>
      <p:pic>
        <p:nvPicPr>
          <p:cNvPr id="3076" name="Picture 4"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157233"/>
            <a:ext cx="5443683" cy="556424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Deciduous Forest</a:t>
            </a:r>
            <a:endParaRPr lang="en-US" dirty="0"/>
          </a:p>
        </p:txBody>
      </p:sp>
      <p:sp>
        <p:nvSpPr>
          <p:cNvPr id="3" name="Content Placeholder 2"/>
          <p:cNvSpPr>
            <a:spLocks noGrp="1"/>
          </p:cNvSpPr>
          <p:nvPr>
            <p:ph idx="1"/>
          </p:nvPr>
        </p:nvSpPr>
        <p:spPr/>
        <p:txBody>
          <a:bodyPr/>
          <a:lstStyle/>
          <a:p>
            <a:r>
              <a:rPr lang="en-US" b="1" dirty="0" smtClean="0"/>
              <a:t>Ecosystem Functions</a:t>
            </a:r>
            <a:endParaRPr lang="en-US" dirty="0" smtClean="0"/>
          </a:p>
          <a:p>
            <a:r>
              <a:rPr lang="en-US" dirty="0" smtClean="0"/>
              <a:t>The deciduous forest is the highest in productivity found in Minnesota.</a:t>
            </a:r>
          </a:p>
          <a:p>
            <a:r>
              <a:rPr lang="en-US" dirty="0" smtClean="0"/>
              <a:t>This area has a high rate of decomposition as well as a good rate of precipitation to supply the area for good plant growth.</a:t>
            </a:r>
          </a:p>
          <a:p>
            <a:endParaRPr 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Deciduous Forest</a:t>
            </a:r>
            <a:endParaRPr lang="en-US" dirty="0"/>
          </a:p>
        </p:txBody>
      </p:sp>
      <p:sp>
        <p:nvSpPr>
          <p:cNvPr id="3" name="Content Placeholder 2"/>
          <p:cNvSpPr>
            <a:spLocks noGrp="1"/>
          </p:cNvSpPr>
          <p:nvPr>
            <p:ph idx="1"/>
          </p:nvPr>
        </p:nvSpPr>
        <p:spPr/>
        <p:txBody>
          <a:bodyPr/>
          <a:lstStyle/>
          <a:p>
            <a:r>
              <a:rPr lang="en-US" dirty="0" smtClean="0"/>
              <a:t>The precipitation gradient increases as one moves from Northwest to Southeast.</a:t>
            </a:r>
          </a:p>
          <a:p>
            <a:r>
              <a:rPr lang="en-US" dirty="0" smtClean="0"/>
              <a:t>The Temperature gradient increases as one moves from the Northeast to the Southwest. </a:t>
            </a:r>
          </a:p>
          <a:p>
            <a:endParaRPr 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
            </a:r>
            <a:br>
              <a:rPr lang="en-US" b="1" dirty="0" smtClean="0"/>
            </a:br>
            <a:r>
              <a:rPr lang="en-US" b="1" dirty="0" smtClean="0"/>
              <a:t>Present Status of the Deciduous Forest:</a:t>
            </a:r>
            <a:r>
              <a:rPr lang="en-US" dirty="0" smtClean="0"/>
              <a:t/>
            </a:r>
            <a:br>
              <a:rPr lang="en-US" dirty="0" smtClean="0"/>
            </a:b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2.3 million acres today  2.7 million acres in 1962. 15 % loss due to agriculture and urban development.</a:t>
            </a:r>
          </a:p>
          <a:p>
            <a:pPr>
              <a:buNone/>
            </a:pPr>
            <a:endParaRPr lang="en-US" dirty="0" smtClean="0"/>
          </a:p>
          <a:p>
            <a:r>
              <a:rPr lang="en-US" dirty="0" smtClean="0"/>
              <a:t>O f this remaining acreage most is fragmented. This plays an important roll in the loss of species that need large home ranges.</a:t>
            </a:r>
          </a:p>
          <a:p>
            <a:pPr>
              <a:buNone/>
            </a:pPr>
            <a:endParaRPr lang="en-US" dirty="0" smtClean="0"/>
          </a:p>
          <a:p>
            <a:r>
              <a:rPr lang="en-US" dirty="0" smtClean="0"/>
              <a:t>287 Species of plants and animals listed as endangered or threatened in Minnesota.</a:t>
            </a:r>
          </a:p>
          <a:p>
            <a:r>
              <a:rPr lang="en-US" dirty="0" smtClean="0"/>
              <a:t> 51 occur in this biome. </a:t>
            </a:r>
          </a:p>
          <a:p>
            <a:endParaRPr lang="en-US"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2" descr="E:\ImageLibrary40-55\50-EcologyAndTheBiosphere\50-25g-ConiferForestCollage.jpg"/>
          <p:cNvPicPr>
            <a:picLocks noChangeAspect="1" noChangeArrowheads="1"/>
          </p:cNvPicPr>
          <p:nvPr/>
        </p:nvPicPr>
        <p:blipFill>
          <a:blip r:embed="rId2" cstate="print"/>
          <a:srcRect/>
          <a:stretch>
            <a:fillRect/>
          </a:stretch>
        </p:blipFill>
        <p:spPr bwMode="auto">
          <a:xfrm>
            <a:off x="457200" y="0"/>
            <a:ext cx="8229600" cy="5522913"/>
          </a:xfrm>
          <a:prstGeom prst="rect">
            <a:avLst/>
          </a:prstGeom>
          <a:noFill/>
        </p:spPr>
      </p:pic>
      <p:sp>
        <p:nvSpPr>
          <p:cNvPr id="59395" name="Text Box 3"/>
          <p:cNvSpPr txBox="1">
            <a:spLocks noChangeArrowheads="1"/>
          </p:cNvSpPr>
          <p:nvPr/>
        </p:nvSpPr>
        <p:spPr bwMode="auto">
          <a:xfrm>
            <a:off x="288925" y="5526088"/>
            <a:ext cx="8626475" cy="1187450"/>
          </a:xfrm>
          <a:prstGeom prst="rect">
            <a:avLst/>
          </a:prstGeom>
          <a:noFill/>
          <a:ln w="9525">
            <a:noFill/>
            <a:miter lim="800000"/>
            <a:headEnd/>
            <a:tailEnd/>
          </a:ln>
          <a:effectLst/>
        </p:spPr>
        <p:txBody>
          <a:bodyPr>
            <a:spAutoFit/>
          </a:bodyPr>
          <a:lstStyle/>
          <a:p>
            <a:r>
              <a:rPr lang="en-US" b="1">
                <a:latin typeface="Arial" charset="0"/>
              </a:rPr>
              <a:t>Coniferous forest: Largest terrestial biome on earth, old growth forests rapidly disappearing, usually receives lots of moisture as rain or snow.</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b="1" dirty="0" smtClean="0"/>
              <a:t>Coniferous Forest OF Minnesota</a:t>
            </a:r>
            <a:r>
              <a:rPr lang="en-US" dirty="0" smtClean="0"/>
              <a:t/>
            </a:r>
            <a:br>
              <a:rPr lang="en-US" dirty="0" smtClean="0"/>
            </a:br>
            <a:endParaRPr lang="en-US" dirty="0"/>
          </a:p>
        </p:txBody>
      </p:sp>
      <p:sp>
        <p:nvSpPr>
          <p:cNvPr id="4" name="Content Placeholder 3"/>
          <p:cNvSpPr>
            <a:spLocks noGrp="1"/>
          </p:cNvSpPr>
          <p:nvPr>
            <p:ph idx="1"/>
          </p:nvPr>
        </p:nvSpPr>
        <p:spPr/>
        <p:txBody>
          <a:bodyPr>
            <a:normAutofit fontScale="92500"/>
          </a:bodyPr>
          <a:lstStyle/>
          <a:p>
            <a:r>
              <a:rPr lang="en-US" dirty="0" smtClean="0"/>
              <a:t>Found in the Northeastern 1/3 of the state.</a:t>
            </a:r>
          </a:p>
          <a:p>
            <a:r>
              <a:rPr lang="en-US" dirty="0" smtClean="0"/>
              <a:t>They surface of this area is mainly exposed rock with very little </a:t>
            </a:r>
            <a:r>
              <a:rPr lang="en-US" b="1" dirty="0" smtClean="0"/>
              <a:t>humus</a:t>
            </a:r>
            <a:r>
              <a:rPr lang="en-US" dirty="0" smtClean="0"/>
              <a:t>. This is an area that was glaciated heavily and had to go though </a:t>
            </a:r>
            <a:r>
              <a:rPr lang="en-US" b="1" dirty="0" smtClean="0"/>
              <a:t>Primary Succession</a:t>
            </a:r>
            <a:r>
              <a:rPr lang="en-US" dirty="0" smtClean="0"/>
              <a:t>. </a:t>
            </a:r>
            <a:r>
              <a:rPr lang="en-US" b="1" dirty="0" smtClean="0"/>
              <a:t>Lichens</a:t>
            </a:r>
            <a:r>
              <a:rPr lang="en-US" dirty="0" smtClean="0"/>
              <a:t> are the pioneer species that breaks up rock material to make soil.</a:t>
            </a:r>
          </a:p>
          <a:p>
            <a:r>
              <a:rPr lang="en-US" dirty="0" smtClean="0"/>
              <a:t>The soil in this region are very acidic do to pine needles, and there is not a lot of ground cover.</a:t>
            </a:r>
          </a:p>
          <a:p>
            <a:endParaRPr lang="en-US"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Coniferous Forest OF Minnesota</a:t>
            </a:r>
            <a:endParaRPr lang="en-US" dirty="0"/>
          </a:p>
        </p:txBody>
      </p:sp>
      <p:sp>
        <p:nvSpPr>
          <p:cNvPr id="3" name="Content Placeholder 2"/>
          <p:cNvSpPr>
            <a:spLocks noGrp="1"/>
          </p:cNvSpPr>
          <p:nvPr>
            <p:ph idx="1"/>
          </p:nvPr>
        </p:nvSpPr>
        <p:spPr>
          <a:xfrm>
            <a:off x="17585" y="1600200"/>
            <a:ext cx="4478215" cy="4525963"/>
          </a:xfrm>
        </p:spPr>
        <p:txBody>
          <a:bodyPr>
            <a:normAutofit fontScale="70000" lnSpcReduction="20000"/>
          </a:bodyPr>
          <a:lstStyle/>
          <a:p>
            <a:r>
              <a:rPr lang="en-US" dirty="0" smtClean="0"/>
              <a:t>Consists of Jack ,White, Norway Pines and Balsam Fir.</a:t>
            </a:r>
          </a:p>
          <a:p>
            <a:r>
              <a:rPr lang="en-US" dirty="0" smtClean="0"/>
              <a:t> </a:t>
            </a:r>
          </a:p>
          <a:p>
            <a:r>
              <a:rPr lang="en-US" dirty="0" smtClean="0"/>
              <a:t>Ave Temperature is 36</a:t>
            </a:r>
            <a:r>
              <a:rPr lang="en-US" baseline="30000" dirty="0" smtClean="0"/>
              <a:t>o</a:t>
            </a:r>
            <a:r>
              <a:rPr lang="en-US" dirty="0" smtClean="0"/>
              <a:t>F – 41</a:t>
            </a:r>
            <a:r>
              <a:rPr lang="en-US" baseline="30000" dirty="0" smtClean="0"/>
              <a:t>o</a:t>
            </a:r>
            <a:r>
              <a:rPr lang="en-US" dirty="0" smtClean="0"/>
              <a:t>F</a:t>
            </a:r>
          </a:p>
          <a:p>
            <a:r>
              <a:rPr lang="en-US" dirty="0" smtClean="0"/>
              <a:t> </a:t>
            </a:r>
          </a:p>
          <a:p>
            <a:r>
              <a:rPr lang="en-US" dirty="0" smtClean="0"/>
              <a:t>Precipitation is 21-28 inches </a:t>
            </a:r>
          </a:p>
          <a:p>
            <a:r>
              <a:rPr lang="en-US" dirty="0" smtClean="0"/>
              <a:t> </a:t>
            </a:r>
          </a:p>
          <a:p>
            <a:r>
              <a:rPr lang="en-US" dirty="0" smtClean="0"/>
              <a:t>Snowfall is over 68 inches with a 1 inch cover for about 125 Days.</a:t>
            </a:r>
          </a:p>
          <a:p>
            <a:r>
              <a:rPr lang="en-US" dirty="0" smtClean="0"/>
              <a:t> </a:t>
            </a:r>
          </a:p>
          <a:p>
            <a:r>
              <a:rPr lang="en-US" dirty="0" smtClean="0"/>
              <a:t>Frost free season may be less than 100 days. May to Sept.</a:t>
            </a:r>
          </a:p>
          <a:p>
            <a:endParaRPr lang="en-US" dirty="0"/>
          </a:p>
        </p:txBody>
      </p:sp>
      <p:pic>
        <p:nvPicPr>
          <p:cNvPr id="1026" name="Picture 2" descr="http://upload.wikimedia.org/wikipedia/commons/b/b8/Minnesota_Terrestrial_Biom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1471247"/>
            <a:ext cx="4495800" cy="48768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Coniferous Forest OF Minnesota</a:t>
            </a:r>
            <a:endParaRPr lang="en-US" dirty="0"/>
          </a:p>
        </p:txBody>
      </p:sp>
      <p:sp>
        <p:nvSpPr>
          <p:cNvPr id="3" name="Content Placeholder 2"/>
          <p:cNvSpPr>
            <a:spLocks noGrp="1"/>
          </p:cNvSpPr>
          <p:nvPr>
            <p:ph idx="1"/>
          </p:nvPr>
        </p:nvSpPr>
        <p:spPr>
          <a:xfrm>
            <a:off x="457200" y="1600200"/>
            <a:ext cx="4648200" cy="4525963"/>
          </a:xfrm>
        </p:spPr>
        <p:txBody>
          <a:bodyPr>
            <a:normAutofit lnSpcReduction="10000"/>
          </a:bodyPr>
          <a:lstStyle/>
          <a:p>
            <a:r>
              <a:rPr lang="en-US" dirty="0" smtClean="0"/>
              <a:t>Conifers grow in soils that are dry and coarse with little nutrients. It is beneficial for them to have needles all year because they can begin photosynthesis as soon as water is available. (From early spring to early winter.) </a:t>
            </a:r>
          </a:p>
          <a:p>
            <a:endParaRPr lang="en-US" dirty="0"/>
          </a:p>
        </p:txBody>
      </p:sp>
      <p:pic>
        <p:nvPicPr>
          <p:cNvPr id="2050" name="Picture 2" descr="http://www.nature.org/cs/groups/webcontent/@photopublic/documents/media/prd_02474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9200" y="1676400"/>
            <a:ext cx="3746470" cy="238125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upload.wikimedia.org/wikipedia/commons/9/98/View_from_Eagle_Mountain_Minnesota.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06934" y="4114800"/>
            <a:ext cx="4191001" cy="2667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Coniferous Forest OF Minnesota</a:t>
            </a:r>
            <a:endParaRPr lang="en-US" dirty="0"/>
          </a:p>
        </p:txBody>
      </p:sp>
      <p:sp>
        <p:nvSpPr>
          <p:cNvPr id="3" name="Content Placeholder 2"/>
          <p:cNvSpPr>
            <a:spLocks noGrp="1"/>
          </p:cNvSpPr>
          <p:nvPr>
            <p:ph idx="1"/>
          </p:nvPr>
        </p:nvSpPr>
        <p:spPr>
          <a:xfrm>
            <a:off x="76200" y="1295400"/>
            <a:ext cx="3657600" cy="5486400"/>
          </a:xfrm>
        </p:spPr>
        <p:txBody>
          <a:bodyPr>
            <a:normAutofit fontScale="70000" lnSpcReduction="20000"/>
          </a:bodyPr>
          <a:lstStyle/>
          <a:p>
            <a:r>
              <a:rPr lang="en-US" b="1" dirty="0" smtClean="0">
                <a:solidFill>
                  <a:srgbClr val="006600"/>
                </a:solidFill>
              </a:rPr>
              <a:t>Pines</a:t>
            </a:r>
            <a:r>
              <a:rPr lang="en-US" dirty="0" smtClean="0"/>
              <a:t> have more than 1 needle per cluster.</a:t>
            </a:r>
          </a:p>
          <a:p>
            <a:pPr marL="0" indent="0">
              <a:buNone/>
            </a:pPr>
            <a:r>
              <a:rPr lang="en-US" dirty="0" smtClean="0"/>
              <a:t>White, Red ( Norway) Jack, Scotch(non Native)</a:t>
            </a:r>
          </a:p>
          <a:p>
            <a:pPr marL="0" indent="0">
              <a:buNone/>
            </a:pPr>
            <a:endParaRPr lang="en-US" dirty="0" smtClean="0"/>
          </a:p>
          <a:p>
            <a:pPr marL="0" indent="0">
              <a:buNone/>
            </a:pPr>
            <a:endParaRPr lang="en-US" dirty="0"/>
          </a:p>
          <a:p>
            <a:r>
              <a:rPr lang="en-US" b="1" dirty="0" smtClean="0">
                <a:solidFill>
                  <a:srgbClr val="006600"/>
                </a:solidFill>
              </a:rPr>
              <a:t>Spruce</a:t>
            </a:r>
            <a:r>
              <a:rPr lang="en-US" dirty="0" smtClean="0"/>
              <a:t> have 1 needle.</a:t>
            </a:r>
          </a:p>
          <a:p>
            <a:pPr marL="0" indent="0">
              <a:buNone/>
            </a:pPr>
            <a:r>
              <a:rPr lang="en-US" dirty="0" smtClean="0"/>
              <a:t>White, Black, </a:t>
            </a:r>
          </a:p>
          <a:p>
            <a:pPr marL="0" indent="0">
              <a:buNone/>
            </a:pPr>
            <a:endParaRPr lang="en-US" dirty="0" smtClean="0"/>
          </a:p>
          <a:p>
            <a:endParaRPr lang="en-US" dirty="0"/>
          </a:p>
          <a:p>
            <a:r>
              <a:rPr lang="en-US" b="1" dirty="0" smtClean="0">
                <a:solidFill>
                  <a:srgbClr val="006600"/>
                </a:solidFill>
              </a:rPr>
              <a:t>Firs</a:t>
            </a:r>
            <a:r>
              <a:rPr lang="en-US" dirty="0" smtClean="0"/>
              <a:t> have flat needles.</a:t>
            </a:r>
          </a:p>
          <a:p>
            <a:pPr marL="0" indent="0">
              <a:buNone/>
            </a:pPr>
            <a:r>
              <a:rPr lang="en-US" dirty="0" smtClean="0"/>
              <a:t>Balsam Fir</a:t>
            </a:r>
          </a:p>
          <a:p>
            <a:pPr marL="0" indent="0">
              <a:buNone/>
            </a:pPr>
            <a:endParaRPr lang="en-US" dirty="0" smtClean="0"/>
          </a:p>
          <a:p>
            <a:r>
              <a:rPr lang="en-US" b="1" dirty="0" smtClean="0">
                <a:solidFill>
                  <a:srgbClr val="006600"/>
                </a:solidFill>
              </a:rPr>
              <a:t>Cedars</a:t>
            </a:r>
            <a:r>
              <a:rPr lang="en-US" dirty="0" smtClean="0"/>
              <a:t> have Scales on needles.</a:t>
            </a:r>
          </a:p>
          <a:p>
            <a:endParaRPr lang="en-US" dirty="0" smtClean="0"/>
          </a:p>
          <a:p>
            <a:endParaRPr lang="en-US" dirty="0"/>
          </a:p>
        </p:txBody>
      </p:sp>
      <p:pic>
        <p:nvPicPr>
          <p:cNvPr id="3074" name="Picture 2" descr="http://upload.wikimedia.org/wikipedia/commons/1/15/Picea_martinezii_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09999" y="2971800"/>
            <a:ext cx="2094821" cy="1600199"/>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s://www.extension.iastate.edu/NR/rdonlyres/2736A564-8885-4C08-ADEE-7BF5D72C685D/21905/111805WhitePin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000" y="1143000"/>
            <a:ext cx="2094821" cy="1676400"/>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https://www.extension.iastate.edu/NR/rdonlyres/2736A564-8885-4C08-ADEE-7BF5D72C685D/21907/111805RedPine.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19800" y="1143001"/>
            <a:ext cx="2094821" cy="1676400"/>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http://www.hiltonpond.org/images/FirFraserNeedles02.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72200" y="4343400"/>
            <a:ext cx="2220552" cy="1447800"/>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https://www.extension.iastate.edu/forestry/iowa_trees/tree_id_photos/CEDAR_NORTHERN_WHITE2_leaves.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810000" y="5257800"/>
            <a:ext cx="2024166" cy="151938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Coniferous Forest OF Minnesota</a:t>
            </a:r>
            <a:endParaRPr lang="en-US" dirty="0"/>
          </a:p>
        </p:txBody>
      </p:sp>
      <p:sp>
        <p:nvSpPr>
          <p:cNvPr id="3" name="Content Placeholder 2"/>
          <p:cNvSpPr>
            <a:spLocks noGrp="1"/>
          </p:cNvSpPr>
          <p:nvPr>
            <p:ph idx="1"/>
          </p:nvPr>
        </p:nvSpPr>
        <p:spPr>
          <a:xfrm>
            <a:off x="457200" y="1219200"/>
            <a:ext cx="3581400" cy="5257800"/>
          </a:xfrm>
        </p:spPr>
        <p:txBody>
          <a:bodyPr>
            <a:normAutofit fontScale="92500" lnSpcReduction="20000"/>
          </a:bodyPr>
          <a:lstStyle/>
          <a:p>
            <a:r>
              <a:rPr lang="en-US" dirty="0" smtClean="0"/>
              <a:t>Five different Coniferous forests </a:t>
            </a:r>
          </a:p>
          <a:p>
            <a:r>
              <a:rPr lang="en-US" dirty="0" smtClean="0"/>
              <a:t>1. Balsam Fir - White Spruce Forest</a:t>
            </a:r>
          </a:p>
          <a:p>
            <a:r>
              <a:rPr lang="en-US" dirty="0" smtClean="0"/>
              <a:t>2. Black Spruce -</a:t>
            </a:r>
            <a:r>
              <a:rPr lang="en-US" dirty="0" err="1" smtClean="0"/>
              <a:t>Feathermoss</a:t>
            </a:r>
            <a:r>
              <a:rPr lang="en-US" dirty="0" smtClean="0"/>
              <a:t> Forest</a:t>
            </a:r>
          </a:p>
          <a:p>
            <a:r>
              <a:rPr lang="en-US" dirty="0" smtClean="0"/>
              <a:t>3. White Cedar Forest</a:t>
            </a:r>
          </a:p>
          <a:p>
            <a:r>
              <a:rPr lang="en-US" dirty="0" smtClean="0"/>
              <a:t>4. White &amp; Red Pine Forest</a:t>
            </a:r>
          </a:p>
          <a:p>
            <a:r>
              <a:rPr lang="en-US" dirty="0" smtClean="0"/>
              <a:t>5. Jack Pine Forest </a:t>
            </a:r>
          </a:p>
          <a:p>
            <a:endParaRPr lang="en-US" dirty="0"/>
          </a:p>
        </p:txBody>
      </p:sp>
      <p:pic>
        <p:nvPicPr>
          <p:cNvPr id="4098" name="Picture 2" descr="http://mossunlimited.net/images/0648390-R1-044-20A%20Large%20Web%20view.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78538" y="2948940"/>
            <a:ext cx="2438400" cy="164592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ttp://cdn.alaska.org/assets/content/cache/made/assets/content/advice/Alaska_Species_Guide/Tree%20Species/580_435_c1/Black_SpruceR-6-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8600" y="2743200"/>
            <a:ext cx="2438399" cy="2057400"/>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https://classconnection.s3.amazonaws.com/67065/flashcards/773084/jpg/jack-pine.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32191" y="4826238"/>
            <a:ext cx="2514600" cy="186928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eaLnBrk="1" hangingPunct="1"/>
            <a:r>
              <a:rPr lang="en-US" smtClean="0"/>
              <a:t>Spring Overturn</a:t>
            </a:r>
          </a:p>
        </p:txBody>
      </p:sp>
      <p:sp>
        <p:nvSpPr>
          <p:cNvPr id="37891" name="Rectangle 3"/>
          <p:cNvSpPr>
            <a:spLocks noGrp="1" noChangeArrowheads="1"/>
          </p:cNvSpPr>
          <p:nvPr>
            <p:ph type="body" idx="1"/>
          </p:nvPr>
        </p:nvSpPr>
        <p:spPr/>
        <p:txBody>
          <a:bodyPr/>
          <a:lstStyle/>
          <a:p>
            <a:pPr eaLnBrk="1" hangingPunct="1"/>
            <a:r>
              <a:rPr lang="en-US" dirty="0" smtClean="0"/>
              <a:t>Very Deep lakes do not experience </a:t>
            </a:r>
            <a:r>
              <a:rPr lang="en-US" b="1" dirty="0" smtClean="0"/>
              <a:t>Spring Overturn</a:t>
            </a:r>
            <a:r>
              <a:rPr lang="en-US" dirty="0"/>
              <a:t> </a:t>
            </a:r>
            <a:r>
              <a:rPr lang="en-US" dirty="0" smtClean="0"/>
              <a:t>or </a:t>
            </a:r>
            <a:r>
              <a:rPr lang="en-US" b="1" dirty="0"/>
              <a:t>T</a:t>
            </a:r>
            <a:r>
              <a:rPr lang="en-US" b="1" dirty="0" smtClean="0"/>
              <a:t>urnover</a:t>
            </a:r>
          </a:p>
          <a:p>
            <a:pPr eaLnBrk="1" hangingPunct="1"/>
            <a:r>
              <a:rPr lang="en-US" dirty="0" smtClean="0"/>
              <a:t>Only the upper 100 </a:t>
            </a:r>
            <a:r>
              <a:rPr lang="en-US" dirty="0" err="1" smtClean="0"/>
              <a:t>ft</a:t>
            </a:r>
            <a:r>
              <a:rPr lang="en-US" dirty="0" smtClean="0"/>
              <a:t> will experience this.	</a:t>
            </a:r>
          </a:p>
          <a:p>
            <a:pPr eaLnBrk="1" hangingPunct="1"/>
            <a:r>
              <a:rPr lang="en-US" dirty="0" smtClean="0"/>
              <a:t>Nutrient rich materials from the bottom are carried to the top. This causes a good mixing of nutrients and dissolved materials. Oxygen rich water from the top are mixed </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6" name="Slide Number Placeholder 5"/>
          <p:cNvSpPr>
            <a:spLocks noGrp="1"/>
          </p:cNvSpPr>
          <p:nvPr>
            <p:ph type="sldNum" sz="quarter" idx="12"/>
          </p:nvPr>
        </p:nvSpPr>
        <p:spPr>
          <a:noFill/>
        </p:spPr>
        <p:txBody>
          <a:bodyPr/>
          <a:lstStyle/>
          <a:p>
            <a:fld id="{1C3D4ABD-CF8B-4689-AD78-62016ABC3657}" type="slidenum">
              <a:rPr lang="en-US"/>
              <a:pPr/>
              <a:t>4</a:t>
            </a:fld>
            <a:endParaRPr lang="en-US"/>
          </a:p>
        </p:txBody>
      </p:sp>
      <p:sp>
        <p:nvSpPr>
          <p:cNvPr id="6147" name="Rectangle 2"/>
          <p:cNvSpPr>
            <a:spLocks noGrp="1" noChangeArrowheads="1"/>
          </p:cNvSpPr>
          <p:nvPr>
            <p:ph type="title"/>
          </p:nvPr>
        </p:nvSpPr>
        <p:spPr/>
        <p:txBody>
          <a:bodyPr/>
          <a:lstStyle/>
          <a:p>
            <a:pPr eaLnBrk="1" hangingPunct="1"/>
            <a:r>
              <a:rPr lang="en-US" smtClean="0"/>
              <a:t>Effects of Sun, Wind, Water</a:t>
            </a:r>
          </a:p>
        </p:txBody>
      </p:sp>
      <p:sp>
        <p:nvSpPr>
          <p:cNvPr id="6148" name="Rectangle 3"/>
          <p:cNvSpPr>
            <a:spLocks noGrp="1" noChangeArrowheads="1"/>
          </p:cNvSpPr>
          <p:nvPr>
            <p:ph type="body" idx="1"/>
          </p:nvPr>
        </p:nvSpPr>
        <p:spPr>
          <a:xfrm>
            <a:off x="457200" y="1447800"/>
            <a:ext cx="4343400" cy="4724400"/>
          </a:xfrm>
        </p:spPr>
        <p:txBody>
          <a:bodyPr/>
          <a:lstStyle/>
          <a:p>
            <a:pPr eaLnBrk="1" hangingPunct="1"/>
            <a:r>
              <a:rPr lang="en-US" b="1" smtClean="0">
                <a:solidFill>
                  <a:srgbClr val="FF0000"/>
                </a:solidFill>
              </a:rPr>
              <a:t>Angle of incidence:</a:t>
            </a:r>
            <a:r>
              <a:rPr lang="en-US" smtClean="0"/>
              <a:t>  how the Sun’s rays strike the spherical Earth</a:t>
            </a:r>
          </a:p>
          <a:p>
            <a:pPr eaLnBrk="1" hangingPunct="1"/>
            <a:r>
              <a:rPr lang="en-US" smtClean="0"/>
              <a:t>Earth’s orbit around the Sun and its daily rotation on its own axis affect climate</a:t>
            </a:r>
          </a:p>
        </p:txBody>
      </p:sp>
      <p:pic>
        <p:nvPicPr>
          <p:cNvPr id="6149" name="Picture 5" descr="rav65819_58_01b"/>
          <p:cNvPicPr>
            <a:picLocks noChangeAspect="1" noChangeArrowheads="1"/>
          </p:cNvPicPr>
          <p:nvPr/>
        </p:nvPicPr>
        <p:blipFill>
          <a:blip r:embed="rId2" cstate="print"/>
          <a:srcRect/>
          <a:stretch>
            <a:fillRect/>
          </a:stretch>
        </p:blipFill>
        <p:spPr bwMode="auto">
          <a:xfrm>
            <a:off x="4800600" y="1600200"/>
            <a:ext cx="4038600" cy="39004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pPr eaLnBrk="1" hangingPunct="1"/>
            <a:r>
              <a:rPr lang="en-US" b="1" smtClean="0"/>
              <a:t>Thermal Stratification</a:t>
            </a:r>
          </a:p>
        </p:txBody>
      </p:sp>
      <p:sp>
        <p:nvSpPr>
          <p:cNvPr id="38915" name="Rectangle 3"/>
          <p:cNvSpPr>
            <a:spLocks noGrp="1" noChangeArrowheads="1"/>
          </p:cNvSpPr>
          <p:nvPr>
            <p:ph type="body" idx="1"/>
          </p:nvPr>
        </p:nvSpPr>
        <p:spPr/>
        <p:txBody>
          <a:bodyPr/>
          <a:lstStyle/>
          <a:p>
            <a:pPr eaLnBrk="1" hangingPunct="1"/>
            <a:r>
              <a:rPr lang="en-US" b="1" dirty="0" smtClean="0"/>
              <a:t>Thermal Stratification Of Lakes:</a:t>
            </a:r>
            <a:r>
              <a:rPr lang="en-US" dirty="0" smtClean="0"/>
              <a:t> Happens in lakes over 40 ft. (Summer)</a:t>
            </a:r>
          </a:p>
          <a:p>
            <a:pPr eaLnBrk="1" hangingPunct="1"/>
            <a:r>
              <a:rPr lang="en-US" dirty="0" smtClean="0"/>
              <a:t>	Caused by warm water becoming less dense. (Three layers)</a:t>
            </a:r>
          </a:p>
          <a:p>
            <a:r>
              <a:rPr lang="en-US" b="1" dirty="0" smtClean="0">
                <a:latin typeface="Arial" charset="0"/>
                <a:cs typeface="Arial" charset="0"/>
              </a:rPr>
              <a:t> Lake stratification and mixing </a:t>
            </a:r>
            <a:r>
              <a:rPr lang="en-US" b="1" dirty="0" smtClean="0">
                <a:latin typeface="Arial" charset="0"/>
                <a:cs typeface="Arial" charset="0"/>
                <a:sym typeface="Wingdings" pitchFamily="2" charset="2"/>
              </a:rPr>
              <a:t> alters oxygen and nutrient levels</a:t>
            </a:r>
            <a:r>
              <a:rPr lang="en-US" b="1" dirty="0" smtClean="0">
                <a:latin typeface="Arial" charset="0"/>
                <a:cs typeface="Arial" charset="0"/>
              </a:rPr>
              <a:t>.  Dependent on temperature changes and effect on water density.</a:t>
            </a:r>
            <a:endParaRPr lang="en-US" dirty="0" smtClean="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pPr eaLnBrk="1" hangingPunct="1"/>
            <a:endParaRPr lang="en-US" smtClean="0"/>
          </a:p>
        </p:txBody>
      </p:sp>
      <p:sp>
        <p:nvSpPr>
          <p:cNvPr id="39939" name="Rectangle 3"/>
          <p:cNvSpPr>
            <a:spLocks noGrp="1" noChangeArrowheads="1"/>
          </p:cNvSpPr>
          <p:nvPr>
            <p:ph type="body" idx="1"/>
          </p:nvPr>
        </p:nvSpPr>
        <p:spPr/>
        <p:txBody>
          <a:bodyPr/>
          <a:lstStyle/>
          <a:p>
            <a:pPr eaLnBrk="1" hangingPunct="1"/>
            <a:r>
              <a:rPr lang="en-US" smtClean="0"/>
              <a:t>Warm upper = </a:t>
            </a:r>
            <a:r>
              <a:rPr lang="en-US" b="1" smtClean="0"/>
              <a:t>Epilimnion</a:t>
            </a:r>
            <a:r>
              <a:rPr lang="en-US" smtClean="0"/>
              <a:t>  &amp; Cool lower = </a:t>
            </a:r>
            <a:r>
              <a:rPr lang="en-US" b="1" smtClean="0"/>
              <a:t>Hypolimnion</a:t>
            </a:r>
            <a:r>
              <a:rPr lang="en-US" smtClean="0"/>
              <a:t>.</a:t>
            </a:r>
          </a:p>
          <a:p>
            <a:pPr eaLnBrk="1" hangingPunct="1"/>
            <a:r>
              <a:rPr lang="en-US" b="1" smtClean="0"/>
              <a:t>Metalimnion</a:t>
            </a:r>
            <a:r>
              <a:rPr lang="en-US" smtClean="0"/>
              <a:t> or </a:t>
            </a:r>
            <a:r>
              <a:rPr lang="en-US" b="1" smtClean="0"/>
              <a:t>Thermocline</a:t>
            </a:r>
            <a:r>
              <a:rPr lang="en-US" smtClean="0"/>
              <a:t>: Transition layer.</a:t>
            </a:r>
          </a:p>
          <a:p>
            <a:pPr eaLnBrk="1" hangingPunct="1"/>
            <a:r>
              <a:rPr lang="en-US" smtClean="0"/>
              <a:t>1 oC drop for ever 1 meter drop.</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pPr eaLnBrk="1" hangingPunct="1"/>
            <a:endParaRPr lang="en-US" smtClean="0"/>
          </a:p>
        </p:txBody>
      </p:sp>
      <p:sp>
        <p:nvSpPr>
          <p:cNvPr id="40963" name="Rectangle 3"/>
          <p:cNvSpPr>
            <a:spLocks noGrp="1" noChangeArrowheads="1"/>
          </p:cNvSpPr>
          <p:nvPr>
            <p:ph type="body" idx="1"/>
          </p:nvPr>
        </p:nvSpPr>
        <p:spPr/>
        <p:txBody>
          <a:bodyPr/>
          <a:lstStyle/>
          <a:p>
            <a:pPr eaLnBrk="1" hangingPunct="1"/>
            <a:r>
              <a:rPr lang="en-US" b="1" smtClean="0"/>
              <a:t>In Autumn</a:t>
            </a:r>
            <a:r>
              <a:rPr lang="en-US" smtClean="0"/>
              <a:t>: Late Sept. to early December.</a:t>
            </a:r>
          </a:p>
          <a:p>
            <a:pPr eaLnBrk="1" hangingPunct="1"/>
            <a:r>
              <a:rPr lang="en-US" smtClean="0"/>
              <a:t>Epilimnion becomes more dense as the temp cools down and the lake temp becomes homogenized again.</a:t>
            </a:r>
          </a:p>
          <a:p>
            <a:pPr eaLnBrk="1" hangingPunct="1"/>
            <a:r>
              <a:rPr lang="en-US" smtClean="0"/>
              <a:t>This is called the fall overturn.</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pPr eaLnBrk="1" hangingPunct="1"/>
            <a:endParaRPr lang="en-US" smtClean="0"/>
          </a:p>
        </p:txBody>
      </p:sp>
      <p:sp>
        <p:nvSpPr>
          <p:cNvPr id="41987" name="Rectangle 3"/>
          <p:cNvSpPr>
            <a:spLocks noGrp="1" noChangeArrowheads="1"/>
          </p:cNvSpPr>
          <p:nvPr>
            <p:ph type="body" idx="1"/>
          </p:nvPr>
        </p:nvSpPr>
        <p:spPr/>
        <p:txBody>
          <a:bodyPr/>
          <a:lstStyle/>
          <a:p>
            <a:pPr eaLnBrk="1" hangingPunct="1"/>
            <a:r>
              <a:rPr lang="en-US" smtClean="0"/>
              <a:t>In December as the upper layer cools it becomes more dense.</a:t>
            </a:r>
          </a:p>
          <a:p>
            <a:pPr eaLnBrk="1" hangingPunct="1">
              <a:buFontTx/>
              <a:buNone/>
            </a:pPr>
            <a:r>
              <a:rPr lang="en-US" smtClean="0"/>
              <a:t>  This continues untill the water temp reaches 4 </a:t>
            </a:r>
            <a:r>
              <a:rPr lang="en-US" baseline="30000" smtClean="0"/>
              <a:t>o</a:t>
            </a:r>
            <a:r>
              <a:rPr lang="en-US" smtClean="0"/>
              <a:t>C.</a:t>
            </a:r>
          </a:p>
          <a:p>
            <a:pPr eaLnBrk="1" hangingPunct="1"/>
            <a:r>
              <a:rPr lang="en-US" smtClean="0"/>
              <a:t>Water colder than 4 C  stays at the surface to freeze</a:t>
            </a:r>
          </a:p>
          <a:p>
            <a:pPr eaLnBrk="1" hangingPunct="1"/>
            <a:r>
              <a:rPr lang="en-US" smtClean="0"/>
              <a:t>3 layers Again Form. </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E:\ImageLibrary40-55\50-EcologyAndTheBiosphere\50-15-LakeStratification-L1.gif"/>
          <p:cNvPicPr>
            <a:picLocks noChangeAspect="1" noChangeArrowheads="1"/>
          </p:cNvPicPr>
          <p:nvPr/>
        </p:nvPicPr>
        <p:blipFill>
          <a:blip r:embed="rId2" cstate="print"/>
          <a:srcRect/>
          <a:stretch>
            <a:fillRect/>
          </a:stretch>
        </p:blipFill>
        <p:spPr bwMode="auto">
          <a:xfrm>
            <a:off x="0" y="838200"/>
            <a:ext cx="9144000" cy="5064125"/>
          </a:xfrm>
          <a:prstGeom prst="rect">
            <a:avLst/>
          </a:prstGeom>
          <a:noFill/>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E:\ImageLibrary40-55\50-EcologyAndTheBiosphere\50-15-LakeStratification-L2.gif"/>
          <p:cNvPicPr>
            <a:picLocks noChangeAspect="1" noChangeArrowheads="1"/>
          </p:cNvPicPr>
          <p:nvPr/>
        </p:nvPicPr>
        <p:blipFill>
          <a:blip r:embed="rId2" cstate="print"/>
          <a:srcRect/>
          <a:stretch>
            <a:fillRect/>
          </a:stretch>
        </p:blipFill>
        <p:spPr bwMode="auto">
          <a:xfrm>
            <a:off x="0" y="896938"/>
            <a:ext cx="9144000" cy="5064125"/>
          </a:xfrm>
          <a:prstGeom prst="rect">
            <a:avLst/>
          </a:prstGeom>
          <a:noFill/>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E:\ImageLibrary40-55\50-EcologyAndTheBiosphere\50-15-LakeStratification-L3.gif"/>
          <p:cNvPicPr>
            <a:picLocks noChangeAspect="1" noChangeArrowheads="1"/>
          </p:cNvPicPr>
          <p:nvPr/>
        </p:nvPicPr>
        <p:blipFill>
          <a:blip r:embed="rId2" cstate="print"/>
          <a:srcRect/>
          <a:stretch>
            <a:fillRect/>
          </a:stretch>
        </p:blipFill>
        <p:spPr bwMode="auto">
          <a:xfrm>
            <a:off x="0" y="896938"/>
            <a:ext cx="9144000" cy="5064125"/>
          </a:xfrm>
          <a:prstGeom prst="rect">
            <a:avLst/>
          </a:prstGeom>
          <a:noFill/>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E:\ImageLibrary40-55\50-EcologyAndTheBiosphere\50-15-LakeStratification-L4.gif"/>
          <p:cNvPicPr>
            <a:picLocks noChangeAspect="1" noChangeArrowheads="1"/>
          </p:cNvPicPr>
          <p:nvPr/>
        </p:nvPicPr>
        <p:blipFill>
          <a:blip r:embed="rId2" cstate="print"/>
          <a:srcRect/>
          <a:stretch>
            <a:fillRect/>
          </a:stretch>
        </p:blipFill>
        <p:spPr bwMode="auto">
          <a:xfrm>
            <a:off x="0" y="896938"/>
            <a:ext cx="9144000" cy="5064125"/>
          </a:xfrm>
          <a:prstGeom prst="rect">
            <a:avLst/>
          </a:prstGeom>
          <a:noFill/>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descr="E:\ImageLibrary40-55\50-EcologyAndTheBiosphere\50-19a-OligotrophicLake.jpg"/>
          <p:cNvPicPr>
            <a:picLocks noChangeAspect="1" noChangeArrowheads="1"/>
          </p:cNvPicPr>
          <p:nvPr/>
        </p:nvPicPr>
        <p:blipFill>
          <a:blip r:embed="rId2" cstate="print"/>
          <a:srcRect/>
          <a:stretch>
            <a:fillRect/>
          </a:stretch>
        </p:blipFill>
        <p:spPr bwMode="auto">
          <a:xfrm>
            <a:off x="0" y="285750"/>
            <a:ext cx="9144000" cy="6286500"/>
          </a:xfrm>
          <a:prstGeom prst="rect">
            <a:avLst/>
          </a:prstGeom>
          <a:noFill/>
        </p:spPr>
      </p:pic>
      <p:sp>
        <p:nvSpPr>
          <p:cNvPr id="39940" name="Text Box 4"/>
          <p:cNvSpPr txBox="1">
            <a:spLocks noChangeArrowheads="1"/>
          </p:cNvSpPr>
          <p:nvPr/>
        </p:nvSpPr>
        <p:spPr bwMode="auto">
          <a:xfrm>
            <a:off x="304800" y="4308475"/>
            <a:ext cx="8610600" cy="1373188"/>
          </a:xfrm>
          <a:prstGeom prst="rect">
            <a:avLst/>
          </a:prstGeom>
          <a:noFill/>
          <a:ln w="9525">
            <a:noFill/>
            <a:miter lim="800000"/>
            <a:headEnd/>
            <a:tailEnd/>
          </a:ln>
          <a:effectLst/>
        </p:spPr>
        <p:txBody>
          <a:bodyPr>
            <a:spAutoFit/>
          </a:bodyPr>
          <a:lstStyle/>
          <a:p>
            <a:r>
              <a:rPr lang="en-US" sz="2800" b="1">
                <a:solidFill>
                  <a:schemeClr val="bg1"/>
                </a:solidFill>
                <a:latin typeface="Arial" charset="0"/>
              </a:rPr>
              <a:t>Oligotrophic Lake:  Nutrient poor, water is clear, oxygen rich; little productivity by algae, relatively deep with little surface area.</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descr="E:\ImageLibrary40-55\50-EcologyAndTheBiosphere\50-19b-Eutrophic.jpg"/>
          <p:cNvPicPr>
            <a:picLocks noChangeAspect="1" noChangeArrowheads="1"/>
          </p:cNvPicPr>
          <p:nvPr/>
        </p:nvPicPr>
        <p:blipFill>
          <a:blip r:embed="rId2" cstate="print"/>
          <a:srcRect/>
          <a:stretch>
            <a:fillRect/>
          </a:stretch>
        </p:blipFill>
        <p:spPr bwMode="auto">
          <a:xfrm>
            <a:off x="1905000" y="0"/>
            <a:ext cx="5041900" cy="6858000"/>
          </a:xfrm>
          <a:prstGeom prst="rect">
            <a:avLst/>
          </a:prstGeom>
          <a:noFill/>
        </p:spPr>
      </p:pic>
      <p:sp>
        <p:nvSpPr>
          <p:cNvPr id="40963" name="Text Box 3"/>
          <p:cNvSpPr txBox="1">
            <a:spLocks noChangeArrowheads="1"/>
          </p:cNvSpPr>
          <p:nvPr/>
        </p:nvSpPr>
        <p:spPr bwMode="auto">
          <a:xfrm>
            <a:off x="1981200" y="3276600"/>
            <a:ext cx="4876800" cy="3081338"/>
          </a:xfrm>
          <a:prstGeom prst="rect">
            <a:avLst/>
          </a:prstGeom>
          <a:noFill/>
          <a:ln w="9525">
            <a:noFill/>
            <a:miter lim="800000"/>
            <a:headEnd/>
            <a:tailEnd/>
          </a:ln>
          <a:effectLst/>
        </p:spPr>
        <p:txBody>
          <a:bodyPr>
            <a:spAutoFit/>
          </a:bodyPr>
          <a:lstStyle/>
          <a:p>
            <a:r>
              <a:rPr lang="en-US" sz="2800" b="1">
                <a:solidFill>
                  <a:schemeClr val="bg1"/>
                </a:solidFill>
                <a:latin typeface="Arial" charset="0"/>
              </a:rPr>
              <a:t>Eutrophic lake: nutrient rich, lots of algal productivity so it’s oxygen poor at times, water is murkier </a:t>
            </a:r>
            <a:r>
              <a:rPr lang="en-US" sz="2800" b="1">
                <a:solidFill>
                  <a:schemeClr val="bg1"/>
                </a:solidFill>
                <a:latin typeface="Arial" charset="0"/>
                <a:sym typeface="Wingdings" pitchFamily="2" charset="2"/>
              </a:rPr>
              <a:t> o</a:t>
            </a:r>
            <a:r>
              <a:rPr lang="en-US" sz="2800" b="1">
                <a:solidFill>
                  <a:schemeClr val="bg1"/>
                </a:solidFill>
                <a:latin typeface="Arial" charset="0"/>
              </a:rPr>
              <a:t>ften a result of input of agricultural fertilizers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Number Placeholder 5"/>
          <p:cNvSpPr>
            <a:spLocks noGrp="1"/>
          </p:cNvSpPr>
          <p:nvPr>
            <p:ph type="sldNum" sz="quarter" idx="12"/>
          </p:nvPr>
        </p:nvSpPr>
        <p:spPr>
          <a:noFill/>
        </p:spPr>
        <p:txBody>
          <a:bodyPr/>
          <a:lstStyle/>
          <a:p>
            <a:fld id="{02D10980-7563-4F23-A8D4-367AF24153DA}" type="slidenum">
              <a:rPr lang="en-US"/>
              <a:pPr/>
              <a:t>5</a:t>
            </a:fld>
            <a:endParaRPr lang="en-US"/>
          </a:p>
        </p:txBody>
      </p:sp>
      <p:sp>
        <p:nvSpPr>
          <p:cNvPr id="7171" name="Rectangle 2"/>
          <p:cNvSpPr>
            <a:spLocks noGrp="1" noChangeArrowheads="1"/>
          </p:cNvSpPr>
          <p:nvPr>
            <p:ph type="title"/>
          </p:nvPr>
        </p:nvSpPr>
        <p:spPr/>
        <p:txBody>
          <a:bodyPr/>
          <a:lstStyle/>
          <a:p>
            <a:pPr eaLnBrk="1" hangingPunct="1"/>
            <a:r>
              <a:rPr lang="en-US" smtClean="0"/>
              <a:t>Effects of Sun, Wind, Water</a:t>
            </a:r>
          </a:p>
        </p:txBody>
      </p:sp>
      <p:sp>
        <p:nvSpPr>
          <p:cNvPr id="7172" name="Rectangle 3"/>
          <p:cNvSpPr>
            <a:spLocks noGrp="1" noChangeArrowheads="1"/>
          </p:cNvSpPr>
          <p:nvPr>
            <p:ph type="body" idx="1"/>
          </p:nvPr>
        </p:nvSpPr>
        <p:spPr>
          <a:xfrm>
            <a:off x="0" y="1447800"/>
            <a:ext cx="5486400" cy="5273675"/>
          </a:xfrm>
        </p:spPr>
        <p:txBody>
          <a:bodyPr/>
          <a:lstStyle/>
          <a:p>
            <a:pPr eaLnBrk="1" hangingPunct="1">
              <a:lnSpc>
                <a:spcPct val="90000"/>
              </a:lnSpc>
            </a:pPr>
            <a:r>
              <a:rPr lang="en-US" dirty="0" smtClean="0"/>
              <a:t>Global circulation patterns</a:t>
            </a:r>
          </a:p>
          <a:p>
            <a:pPr lvl="1" eaLnBrk="1" hangingPunct="1">
              <a:lnSpc>
                <a:spcPct val="90000"/>
              </a:lnSpc>
            </a:pPr>
            <a:r>
              <a:rPr lang="en-US" dirty="0" smtClean="0"/>
              <a:t>Hot air rises relative to cooler air</a:t>
            </a:r>
          </a:p>
          <a:p>
            <a:pPr lvl="1" eaLnBrk="1" hangingPunct="1">
              <a:lnSpc>
                <a:spcPct val="90000"/>
              </a:lnSpc>
            </a:pPr>
            <a:r>
              <a:rPr lang="en-US" dirty="0" smtClean="0"/>
              <a:t>Heating at the equator causes air to rise from the surface to high in the atmosphere</a:t>
            </a:r>
          </a:p>
          <a:p>
            <a:pPr lvl="1" eaLnBrk="1" hangingPunct="1">
              <a:lnSpc>
                <a:spcPct val="90000"/>
              </a:lnSpc>
            </a:pPr>
            <a:r>
              <a:rPr lang="en-US" dirty="0" smtClean="0"/>
              <a:t>Rising air is rich in water vapor</a:t>
            </a:r>
          </a:p>
          <a:p>
            <a:pPr lvl="2" eaLnBrk="1" hangingPunct="1">
              <a:lnSpc>
                <a:spcPct val="90000"/>
              </a:lnSpc>
            </a:pPr>
            <a:r>
              <a:rPr lang="en-US" dirty="0" smtClean="0"/>
              <a:t>Warm air holds more water than cold</a:t>
            </a:r>
          </a:p>
          <a:p>
            <a:pPr lvl="2" eaLnBrk="1" hangingPunct="1">
              <a:lnSpc>
                <a:spcPct val="90000"/>
              </a:lnSpc>
            </a:pPr>
            <a:r>
              <a:rPr lang="en-US" dirty="0" smtClean="0"/>
              <a:t>Intense solar radiation at the equator provides the heat needed for water to evaporate</a:t>
            </a:r>
          </a:p>
        </p:txBody>
      </p:sp>
      <p:pic>
        <p:nvPicPr>
          <p:cNvPr id="2050" name="Picture 2" descr="Image result for global circulation patter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6400" y="2059157"/>
            <a:ext cx="3557167" cy="365567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descr="E:\ImageLibrary40-55\50-EcologyAndTheBiosphere\50-19c-Stream.jpg"/>
          <p:cNvPicPr>
            <a:picLocks noChangeAspect="1" noChangeArrowheads="1"/>
          </p:cNvPicPr>
          <p:nvPr/>
        </p:nvPicPr>
        <p:blipFill>
          <a:blip r:embed="rId2" cstate="print"/>
          <a:srcRect/>
          <a:stretch>
            <a:fillRect/>
          </a:stretch>
        </p:blipFill>
        <p:spPr bwMode="auto">
          <a:xfrm>
            <a:off x="0" y="422275"/>
            <a:ext cx="9144000" cy="6013450"/>
          </a:xfrm>
          <a:prstGeom prst="rect">
            <a:avLst/>
          </a:prstGeom>
          <a:noFill/>
        </p:spPr>
      </p:pic>
      <p:sp>
        <p:nvSpPr>
          <p:cNvPr id="41987" name="Text Box 3"/>
          <p:cNvSpPr txBox="1">
            <a:spLocks noChangeArrowheads="1"/>
          </p:cNvSpPr>
          <p:nvPr/>
        </p:nvSpPr>
        <p:spPr bwMode="auto">
          <a:xfrm>
            <a:off x="228600" y="3886200"/>
            <a:ext cx="8915400" cy="2227263"/>
          </a:xfrm>
          <a:prstGeom prst="rect">
            <a:avLst/>
          </a:prstGeom>
          <a:noFill/>
          <a:ln w="9525">
            <a:noFill/>
            <a:miter lim="800000"/>
            <a:headEnd/>
            <a:tailEnd/>
          </a:ln>
          <a:effectLst/>
        </p:spPr>
        <p:txBody>
          <a:bodyPr>
            <a:spAutoFit/>
          </a:bodyPr>
          <a:lstStyle/>
          <a:p>
            <a:r>
              <a:rPr lang="en-US" sz="2800" b="1">
                <a:solidFill>
                  <a:schemeClr val="bg1"/>
                </a:solidFill>
                <a:latin typeface="Arial" charset="0"/>
              </a:rPr>
              <a:t>Rivers and Streams: Organisms need adaptations so that they are not swept away by moving water; heavily affected by man changing the course of flow (E.g. dams and channel-straightening) and by using rivers to dispose of waste.</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descr="E:\ImageLibrary40-55\50-EcologyAndTheBiosphere\50-21a-Wetlands.jpg"/>
          <p:cNvPicPr>
            <a:picLocks noChangeAspect="1" noChangeArrowheads="1"/>
          </p:cNvPicPr>
          <p:nvPr/>
        </p:nvPicPr>
        <p:blipFill>
          <a:blip r:embed="rId2" cstate="print"/>
          <a:srcRect/>
          <a:stretch>
            <a:fillRect/>
          </a:stretch>
        </p:blipFill>
        <p:spPr bwMode="auto">
          <a:xfrm>
            <a:off x="0" y="381000"/>
            <a:ext cx="9144000" cy="6127750"/>
          </a:xfrm>
          <a:prstGeom prst="rect">
            <a:avLst/>
          </a:prstGeom>
          <a:noFill/>
        </p:spPr>
      </p:pic>
      <p:sp>
        <p:nvSpPr>
          <p:cNvPr id="43011" name="Text Box 3"/>
          <p:cNvSpPr txBox="1">
            <a:spLocks noChangeArrowheads="1"/>
          </p:cNvSpPr>
          <p:nvPr/>
        </p:nvSpPr>
        <p:spPr bwMode="auto">
          <a:xfrm>
            <a:off x="0" y="304800"/>
            <a:ext cx="9144000" cy="1614488"/>
          </a:xfrm>
          <a:prstGeom prst="rect">
            <a:avLst/>
          </a:prstGeom>
          <a:noFill/>
          <a:ln w="9525">
            <a:noFill/>
            <a:miter lim="800000"/>
            <a:headEnd/>
            <a:tailEnd/>
          </a:ln>
          <a:effectLst/>
        </p:spPr>
        <p:txBody>
          <a:bodyPr>
            <a:spAutoFit/>
          </a:bodyPr>
          <a:lstStyle/>
          <a:p>
            <a:r>
              <a:rPr lang="en-US" b="1">
                <a:solidFill>
                  <a:schemeClr val="bg1"/>
                </a:solidFill>
                <a:latin typeface="Arial" charset="0"/>
              </a:rPr>
              <a:t>Wetlands: includes marshes, bogs, swamps, seasonal ponds.  Among richest biomes with respect to biodiversity and productivity.</a:t>
            </a:r>
            <a:r>
              <a:rPr lang="en-US" sz="2800" b="1">
                <a:solidFill>
                  <a:schemeClr val="bg1"/>
                </a:solidFill>
                <a:latin typeface="Arial" charset="0"/>
              </a:rPr>
              <a:t>  </a:t>
            </a:r>
            <a:r>
              <a:rPr lang="en-US" b="1">
                <a:solidFill>
                  <a:schemeClr val="bg1"/>
                </a:solidFill>
                <a:latin typeface="Arial" charset="0"/>
              </a:rPr>
              <a:t>Very few now exist as they are thought of often as wastelands.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Number Placeholder 5"/>
          <p:cNvSpPr>
            <a:spLocks noGrp="1"/>
          </p:cNvSpPr>
          <p:nvPr>
            <p:ph type="sldNum" sz="quarter" idx="12"/>
          </p:nvPr>
        </p:nvSpPr>
        <p:spPr>
          <a:noFill/>
        </p:spPr>
        <p:txBody>
          <a:bodyPr/>
          <a:lstStyle/>
          <a:p>
            <a:fld id="{71368349-61EE-457B-BAF3-F4D414855B87}" type="slidenum">
              <a:rPr lang="en-US"/>
              <a:pPr/>
              <a:t>6</a:t>
            </a:fld>
            <a:endParaRPr lang="en-US"/>
          </a:p>
        </p:txBody>
      </p:sp>
      <p:sp>
        <p:nvSpPr>
          <p:cNvPr id="8195" name="Rectangle 2"/>
          <p:cNvSpPr>
            <a:spLocks noGrp="1" noChangeArrowheads="1"/>
          </p:cNvSpPr>
          <p:nvPr>
            <p:ph type="title"/>
          </p:nvPr>
        </p:nvSpPr>
        <p:spPr/>
        <p:txBody>
          <a:bodyPr/>
          <a:lstStyle/>
          <a:p>
            <a:pPr eaLnBrk="1" hangingPunct="1"/>
            <a:r>
              <a:rPr lang="en-US" smtClean="0"/>
              <a:t>Effects of Sun, Wind, Water</a:t>
            </a:r>
          </a:p>
        </p:txBody>
      </p:sp>
      <p:sp>
        <p:nvSpPr>
          <p:cNvPr id="8196" name="Rectangle 3"/>
          <p:cNvSpPr>
            <a:spLocks noGrp="1" noChangeArrowheads="1"/>
          </p:cNvSpPr>
          <p:nvPr>
            <p:ph type="body" idx="1"/>
          </p:nvPr>
        </p:nvSpPr>
        <p:spPr>
          <a:xfrm>
            <a:off x="685800" y="1371600"/>
            <a:ext cx="7772400" cy="4724400"/>
          </a:xfrm>
        </p:spPr>
        <p:txBody>
          <a:bodyPr/>
          <a:lstStyle/>
          <a:p>
            <a:pPr eaLnBrk="1" hangingPunct="1">
              <a:lnSpc>
                <a:spcPct val="90000"/>
              </a:lnSpc>
            </a:pPr>
            <a:r>
              <a:rPr lang="en-US" smtClean="0"/>
              <a:t>After the warm moist air moves from the surface at the equator</a:t>
            </a:r>
          </a:p>
          <a:p>
            <a:pPr lvl="1" eaLnBrk="1" hangingPunct="1">
              <a:lnSpc>
                <a:spcPct val="90000"/>
              </a:lnSpc>
            </a:pPr>
            <a:r>
              <a:rPr lang="en-US" smtClean="0"/>
              <a:t>Warm air moves north and south</a:t>
            </a:r>
          </a:p>
          <a:p>
            <a:pPr lvl="1" eaLnBrk="1" hangingPunct="1">
              <a:lnSpc>
                <a:spcPct val="90000"/>
              </a:lnSpc>
            </a:pPr>
            <a:r>
              <a:rPr lang="en-US" smtClean="0"/>
              <a:t>Cooler air flows toward the equator from both hemispheres</a:t>
            </a:r>
          </a:p>
          <a:p>
            <a:pPr lvl="1" eaLnBrk="1" hangingPunct="1">
              <a:lnSpc>
                <a:spcPct val="90000"/>
              </a:lnSpc>
            </a:pPr>
            <a:r>
              <a:rPr lang="en-US" smtClean="0"/>
              <a:t>Air descends at 30˚ latitude-desert regions of the earth</a:t>
            </a:r>
          </a:p>
          <a:p>
            <a:pPr lvl="1" eaLnBrk="1" hangingPunct="1">
              <a:lnSpc>
                <a:spcPct val="90000"/>
              </a:lnSpc>
            </a:pPr>
            <a:r>
              <a:rPr lang="en-US" smtClean="0"/>
              <a:t>At 60˚ latitude air begins to rise again</a:t>
            </a:r>
          </a:p>
          <a:p>
            <a:pPr lvl="1" eaLnBrk="1" hangingPunct="1">
              <a:lnSpc>
                <a:spcPct val="90000"/>
              </a:lnSpc>
            </a:pPr>
            <a:endParaRPr lang="en-US"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Number Placeholder 5"/>
          <p:cNvSpPr>
            <a:spLocks noGrp="1"/>
          </p:cNvSpPr>
          <p:nvPr>
            <p:ph type="sldNum" sz="quarter" idx="12"/>
          </p:nvPr>
        </p:nvSpPr>
        <p:spPr>
          <a:noFill/>
        </p:spPr>
        <p:txBody>
          <a:bodyPr/>
          <a:lstStyle/>
          <a:p>
            <a:fld id="{E111A456-B7FA-41AC-B2EB-D22BE7FC40CB}" type="slidenum">
              <a:rPr lang="en-US"/>
              <a:pPr/>
              <a:t>7</a:t>
            </a:fld>
            <a:endParaRPr lang="en-US"/>
          </a:p>
        </p:txBody>
      </p:sp>
      <p:sp>
        <p:nvSpPr>
          <p:cNvPr id="9219" name="Rectangle 2"/>
          <p:cNvSpPr>
            <a:spLocks noGrp="1" noChangeArrowheads="1"/>
          </p:cNvSpPr>
          <p:nvPr>
            <p:ph type="title"/>
          </p:nvPr>
        </p:nvSpPr>
        <p:spPr/>
        <p:txBody>
          <a:bodyPr/>
          <a:lstStyle/>
          <a:p>
            <a:pPr eaLnBrk="1" hangingPunct="1"/>
            <a:r>
              <a:rPr lang="en-US" smtClean="0"/>
              <a:t>Effects of Sun, Wind, Water</a:t>
            </a:r>
          </a:p>
        </p:txBody>
      </p:sp>
      <p:sp>
        <p:nvSpPr>
          <p:cNvPr id="9220" name="Text Box 5"/>
          <p:cNvSpPr txBox="1">
            <a:spLocks noChangeArrowheads="1"/>
          </p:cNvSpPr>
          <p:nvPr/>
        </p:nvSpPr>
        <p:spPr bwMode="auto">
          <a:xfrm>
            <a:off x="533400" y="4191000"/>
            <a:ext cx="3733800" cy="1554163"/>
          </a:xfrm>
          <a:prstGeom prst="rect">
            <a:avLst/>
          </a:prstGeom>
          <a:noFill/>
          <a:ln w="9525">
            <a:noFill/>
            <a:miter lim="800000"/>
            <a:headEnd/>
            <a:tailEnd/>
          </a:ln>
        </p:spPr>
        <p:txBody>
          <a:bodyPr>
            <a:spAutoFit/>
          </a:bodyPr>
          <a:lstStyle/>
          <a:p>
            <a:pPr algn="ctr">
              <a:spcBef>
                <a:spcPct val="50000"/>
              </a:spcBef>
            </a:pPr>
            <a:r>
              <a:rPr lang="en-US"/>
              <a:t>Annual mean temperature varies with latitude</a:t>
            </a:r>
          </a:p>
        </p:txBody>
      </p:sp>
      <p:sp>
        <p:nvSpPr>
          <p:cNvPr id="9221" name="Text Box 8"/>
          <p:cNvSpPr txBox="1">
            <a:spLocks noChangeArrowheads="1"/>
          </p:cNvSpPr>
          <p:nvPr/>
        </p:nvSpPr>
        <p:spPr bwMode="auto">
          <a:xfrm>
            <a:off x="5105400" y="4645818"/>
            <a:ext cx="3429000" cy="1554163"/>
          </a:xfrm>
          <a:prstGeom prst="rect">
            <a:avLst/>
          </a:prstGeom>
          <a:noFill/>
          <a:ln w="9525">
            <a:noFill/>
            <a:miter lim="800000"/>
            <a:headEnd/>
            <a:tailEnd/>
          </a:ln>
        </p:spPr>
        <p:txBody>
          <a:bodyPr>
            <a:spAutoFit/>
          </a:bodyPr>
          <a:lstStyle/>
          <a:p>
            <a:pPr algn="ctr">
              <a:spcBef>
                <a:spcPct val="50000"/>
              </a:spcBef>
            </a:pPr>
            <a:r>
              <a:rPr lang="en-US"/>
              <a:t>Global patterns of atmospheric circulation</a:t>
            </a:r>
          </a:p>
        </p:txBody>
      </p:sp>
      <p:pic>
        <p:nvPicPr>
          <p:cNvPr id="9222" name="Picture 10" descr="rav65819_58_02"/>
          <p:cNvPicPr>
            <a:picLocks noChangeAspect="1" noChangeArrowheads="1"/>
          </p:cNvPicPr>
          <p:nvPr/>
        </p:nvPicPr>
        <p:blipFill>
          <a:blip r:embed="rId2" cstate="print"/>
          <a:srcRect/>
          <a:stretch>
            <a:fillRect/>
          </a:stretch>
        </p:blipFill>
        <p:spPr bwMode="auto">
          <a:xfrm>
            <a:off x="177800" y="1276350"/>
            <a:ext cx="4394200" cy="2803525"/>
          </a:xfrm>
          <a:prstGeom prst="rect">
            <a:avLst/>
          </a:prstGeom>
          <a:noFill/>
          <a:ln w="9525">
            <a:noFill/>
            <a:miter lim="800000"/>
            <a:headEnd/>
            <a:tailEnd/>
          </a:ln>
        </p:spPr>
      </p:pic>
      <p:pic>
        <p:nvPicPr>
          <p:cNvPr id="8" name="Picture 2" descr="Image result for Prevailing Wind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42981" y="1276350"/>
            <a:ext cx="4262919" cy="327082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Number Placeholder 5"/>
          <p:cNvSpPr>
            <a:spLocks noGrp="1"/>
          </p:cNvSpPr>
          <p:nvPr>
            <p:ph type="sldNum" sz="quarter" idx="12"/>
          </p:nvPr>
        </p:nvSpPr>
        <p:spPr>
          <a:noFill/>
        </p:spPr>
        <p:txBody>
          <a:bodyPr/>
          <a:lstStyle/>
          <a:p>
            <a:fld id="{A3349520-DEBC-41F8-BBFB-654F1EE5FDE6}" type="slidenum">
              <a:rPr lang="en-US"/>
              <a:pPr/>
              <a:t>8</a:t>
            </a:fld>
            <a:endParaRPr lang="en-US"/>
          </a:p>
        </p:txBody>
      </p:sp>
      <p:sp>
        <p:nvSpPr>
          <p:cNvPr id="10243" name="Rectangle 2"/>
          <p:cNvSpPr>
            <a:spLocks noGrp="1" noChangeArrowheads="1"/>
          </p:cNvSpPr>
          <p:nvPr>
            <p:ph type="title"/>
          </p:nvPr>
        </p:nvSpPr>
        <p:spPr>
          <a:xfrm>
            <a:off x="457200" y="274638"/>
            <a:ext cx="8229600" cy="792162"/>
          </a:xfrm>
        </p:spPr>
        <p:txBody>
          <a:bodyPr/>
          <a:lstStyle/>
          <a:p>
            <a:pPr eaLnBrk="1" hangingPunct="1"/>
            <a:r>
              <a:rPr lang="en-US" dirty="0" smtClean="0"/>
              <a:t>Effects of Sun, Wind, Water</a:t>
            </a:r>
          </a:p>
        </p:txBody>
      </p:sp>
      <p:sp>
        <p:nvSpPr>
          <p:cNvPr id="10244" name="Rectangle 3"/>
          <p:cNvSpPr>
            <a:spLocks noGrp="1" noChangeArrowheads="1"/>
          </p:cNvSpPr>
          <p:nvPr>
            <p:ph type="body" idx="1"/>
          </p:nvPr>
        </p:nvSpPr>
        <p:spPr>
          <a:xfrm>
            <a:off x="445477" y="1143001"/>
            <a:ext cx="3593123" cy="5105399"/>
          </a:xfrm>
        </p:spPr>
        <p:txBody>
          <a:bodyPr>
            <a:normAutofit fontScale="70000" lnSpcReduction="20000"/>
          </a:bodyPr>
          <a:lstStyle/>
          <a:p>
            <a:pPr eaLnBrk="1" hangingPunct="1">
              <a:lnSpc>
                <a:spcPct val="90000"/>
              </a:lnSpc>
            </a:pPr>
            <a:r>
              <a:rPr lang="en-US" sz="4000" b="1" dirty="0" smtClean="0">
                <a:solidFill>
                  <a:srgbClr val="FF0000"/>
                </a:solidFill>
              </a:rPr>
              <a:t>The Coriolis effect:</a:t>
            </a:r>
            <a:r>
              <a:rPr lang="en-US" sz="4000" dirty="0" smtClean="0"/>
              <a:t>  The Apparent deflection of the paths of the Wind/Projectiles due to Earth’s rotation.</a:t>
            </a:r>
          </a:p>
          <a:p>
            <a:pPr marL="0" indent="0" eaLnBrk="1" hangingPunct="1">
              <a:lnSpc>
                <a:spcPct val="90000"/>
              </a:lnSpc>
              <a:buNone/>
            </a:pPr>
            <a:endParaRPr lang="en-US" sz="2800" dirty="0" smtClean="0"/>
          </a:p>
          <a:p>
            <a:pPr eaLnBrk="1" hangingPunct="1">
              <a:lnSpc>
                <a:spcPct val="90000"/>
              </a:lnSpc>
            </a:pPr>
            <a:r>
              <a:rPr lang="en-US" b="1" dirty="0" smtClean="0">
                <a:solidFill>
                  <a:srgbClr val="FF0000"/>
                </a:solidFill>
              </a:rPr>
              <a:t>Northern hemisphere:  </a:t>
            </a:r>
            <a:r>
              <a:rPr lang="en-US" dirty="0" smtClean="0"/>
              <a:t>counterclockwise--winds curve to the right of their direction of motion</a:t>
            </a:r>
          </a:p>
          <a:p>
            <a:pPr marL="0" indent="0" eaLnBrk="1" hangingPunct="1">
              <a:lnSpc>
                <a:spcPct val="90000"/>
              </a:lnSpc>
              <a:buNone/>
            </a:pPr>
            <a:endParaRPr lang="en-US" dirty="0" smtClean="0"/>
          </a:p>
          <a:p>
            <a:pPr eaLnBrk="1" hangingPunct="1">
              <a:lnSpc>
                <a:spcPct val="90000"/>
              </a:lnSpc>
            </a:pPr>
            <a:r>
              <a:rPr lang="en-US" b="1" dirty="0" smtClean="0">
                <a:solidFill>
                  <a:srgbClr val="FF0000"/>
                </a:solidFill>
              </a:rPr>
              <a:t>Southern hemisphere</a:t>
            </a:r>
            <a:r>
              <a:rPr lang="en-US" dirty="0" smtClean="0">
                <a:solidFill>
                  <a:srgbClr val="FF0000"/>
                </a:solidFill>
              </a:rPr>
              <a:t>:</a:t>
            </a:r>
            <a:r>
              <a:rPr lang="en-US" dirty="0" smtClean="0"/>
              <a:t>  clockwise --winds curve to the left; blow westward as well as toward the equator</a:t>
            </a:r>
          </a:p>
          <a:p>
            <a:pPr eaLnBrk="1" hangingPunct="1">
              <a:lnSpc>
                <a:spcPct val="90000"/>
              </a:lnSpc>
            </a:pPr>
            <a:endParaRPr lang="en-US" dirty="0" smtClean="0"/>
          </a:p>
        </p:txBody>
      </p:sp>
      <p:pic>
        <p:nvPicPr>
          <p:cNvPr id="6" name="Picture 11" descr="rav65819_58_03"/>
          <p:cNvPicPr>
            <a:picLocks noChangeAspect="1" noChangeArrowheads="1"/>
          </p:cNvPicPr>
          <p:nvPr/>
        </p:nvPicPr>
        <p:blipFill>
          <a:blip r:embed="rId2" cstate="print"/>
          <a:srcRect/>
          <a:stretch>
            <a:fillRect/>
          </a:stretch>
        </p:blipFill>
        <p:spPr bwMode="auto">
          <a:xfrm>
            <a:off x="4876800" y="1066799"/>
            <a:ext cx="3810000" cy="418033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Climate</a:t>
            </a:r>
            <a:endParaRPr lang="en-US" dirty="0"/>
          </a:p>
        </p:txBody>
      </p:sp>
      <p:sp>
        <p:nvSpPr>
          <p:cNvPr id="3" name="Content Placeholder 2"/>
          <p:cNvSpPr>
            <a:spLocks noGrp="1"/>
          </p:cNvSpPr>
          <p:nvPr>
            <p:ph idx="1"/>
          </p:nvPr>
        </p:nvSpPr>
        <p:spPr>
          <a:xfrm>
            <a:off x="448408" y="4191000"/>
            <a:ext cx="8077200" cy="2133600"/>
          </a:xfrm>
        </p:spPr>
        <p:txBody>
          <a:bodyPr>
            <a:normAutofit lnSpcReduction="10000"/>
          </a:bodyPr>
          <a:lstStyle/>
          <a:p>
            <a:r>
              <a:rPr lang="en-US" dirty="0" smtClean="0"/>
              <a:t>The long-term prevailing weather conditions.</a:t>
            </a:r>
          </a:p>
          <a:p>
            <a:endParaRPr lang="en-US" dirty="0"/>
          </a:p>
          <a:p>
            <a:r>
              <a:rPr lang="en-US" dirty="0" smtClean="0"/>
              <a:t>This is the most significant reason for the distribution of organisms. </a:t>
            </a:r>
            <a:endParaRPr lang="en-US" dirty="0"/>
          </a:p>
        </p:txBody>
      </p:sp>
      <p:pic>
        <p:nvPicPr>
          <p:cNvPr id="1026" name="Picture 2" descr="Image result for Climat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 y="1143000"/>
            <a:ext cx="3581400" cy="298132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Related image"/>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191000" y="1496035"/>
            <a:ext cx="4724400" cy="2237765"/>
          </a:xfrm>
          <a:prstGeom prst="rect">
            <a:avLst/>
          </a:prstGeom>
          <a:noFill/>
          <a:extLst>
            <a:ext uri="{909E8E84-426E-40DD-AFC4-6F175D3DCCD1}">
              <a14:hiddenFill xmlns:a14="http://schemas.microsoft.com/office/drawing/2010/main">
                <a:solidFill>
                  <a:srgbClr val="FFFFFF"/>
                </a:solidFill>
              </a14:hiddenFill>
            </a:ext>
          </a:extLst>
        </p:spPr>
      </p:pic>
      <p:grpSp>
        <p:nvGrpSpPr>
          <p:cNvPr id="6" name="SMARTInkShape-Group19"/>
          <p:cNvGrpSpPr/>
          <p:nvPr/>
        </p:nvGrpSpPr>
        <p:grpSpPr>
          <a:xfrm>
            <a:off x="5757384" y="4624564"/>
            <a:ext cx="315237" cy="104191"/>
            <a:chOff x="5757384" y="4624564"/>
            <a:chExt cx="315237" cy="104191"/>
          </a:xfrm>
        </p:grpSpPr>
        <p:sp>
          <p:nvSpPr>
            <p:cNvPr id="4" name="SMARTInkShape-1"/>
            <p:cNvSpPr/>
            <p:nvPr>
              <p:custDataLst>
                <p:tags r:id="rId2"/>
              </p:custDataLst>
            </p:nvPr>
          </p:nvSpPr>
          <p:spPr>
            <a:xfrm>
              <a:off x="5757384" y="4625785"/>
              <a:ext cx="315237" cy="77777"/>
            </a:xfrm>
            <a:custGeom>
              <a:avLst/>
              <a:gdLst/>
              <a:ahLst/>
              <a:cxnLst/>
              <a:rect l="0" t="0" r="0" b="0"/>
              <a:pathLst>
                <a:path w="315237" h="77777">
                  <a:moveTo>
                    <a:pt x="0" y="77776"/>
                  </a:moveTo>
                  <a:lnTo>
                    <a:pt x="0" y="77776"/>
                  </a:lnTo>
                  <a:lnTo>
                    <a:pt x="28803" y="76302"/>
                  </a:lnTo>
                  <a:lnTo>
                    <a:pt x="57392" y="71710"/>
                  </a:lnTo>
                  <a:lnTo>
                    <a:pt x="87311" y="67121"/>
                  </a:lnTo>
                  <a:lnTo>
                    <a:pt x="114186" y="63715"/>
                  </a:lnTo>
                  <a:lnTo>
                    <a:pt x="140460" y="58741"/>
                  </a:lnTo>
                  <a:lnTo>
                    <a:pt x="166615" y="57544"/>
                  </a:lnTo>
                  <a:lnTo>
                    <a:pt x="196616" y="57337"/>
                  </a:lnTo>
                  <a:lnTo>
                    <a:pt x="222680" y="53808"/>
                  </a:lnTo>
                  <a:lnTo>
                    <a:pt x="254469" y="49189"/>
                  </a:lnTo>
                  <a:lnTo>
                    <a:pt x="284305" y="40357"/>
                  </a:lnTo>
                  <a:lnTo>
                    <a:pt x="302337" y="34543"/>
                  </a:lnTo>
                  <a:lnTo>
                    <a:pt x="315236" y="25800"/>
                  </a:lnTo>
                  <a:lnTo>
                    <a:pt x="315047" y="24672"/>
                  </a:lnTo>
                  <a:lnTo>
                    <a:pt x="312901" y="21483"/>
                  </a:lnTo>
                  <a:lnTo>
                    <a:pt x="286735" y="3647"/>
                  </a:lnTo>
                  <a:lnTo>
                    <a:pt x="27737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 name="SMARTInkShape-2"/>
            <p:cNvSpPr/>
            <p:nvPr>
              <p:custDataLst>
                <p:tags r:id="rId3"/>
              </p:custDataLst>
            </p:nvPr>
          </p:nvSpPr>
          <p:spPr>
            <a:xfrm>
              <a:off x="5969726" y="4624564"/>
              <a:ext cx="70338" cy="104191"/>
            </a:xfrm>
            <a:custGeom>
              <a:avLst/>
              <a:gdLst/>
              <a:ahLst/>
              <a:cxnLst/>
              <a:rect l="0" t="0" r="0" b="0"/>
              <a:pathLst>
                <a:path w="70338" h="104191">
                  <a:moveTo>
                    <a:pt x="70337" y="0"/>
                  </a:moveTo>
                  <a:lnTo>
                    <a:pt x="70337" y="0"/>
                  </a:lnTo>
                  <a:lnTo>
                    <a:pt x="45611" y="25836"/>
                  </a:lnTo>
                  <a:lnTo>
                    <a:pt x="15867" y="54363"/>
                  </a:lnTo>
                  <a:lnTo>
                    <a:pt x="2181" y="82300"/>
                  </a:lnTo>
                  <a:lnTo>
                    <a:pt x="0" y="10419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7" name="SMARTInkShape-3"/>
          <p:cNvSpPr/>
          <p:nvPr>
            <p:custDataLst>
              <p:tags r:id="rId1"/>
            </p:custDataLst>
          </p:nvPr>
        </p:nvSpPr>
        <p:spPr>
          <a:xfrm>
            <a:off x="7201591" y="4624258"/>
            <a:ext cx="871255" cy="32651"/>
          </a:xfrm>
          <a:custGeom>
            <a:avLst/>
            <a:gdLst/>
            <a:ahLst/>
            <a:cxnLst/>
            <a:rect l="0" t="0" r="0" b="0"/>
            <a:pathLst>
              <a:path w="871255" h="32651">
                <a:moveTo>
                  <a:pt x="871254" y="32650"/>
                </a:moveTo>
                <a:lnTo>
                  <a:pt x="871254" y="32650"/>
                </a:lnTo>
                <a:lnTo>
                  <a:pt x="841554" y="32650"/>
                </a:lnTo>
                <a:lnTo>
                  <a:pt x="816604" y="32650"/>
                </a:lnTo>
                <a:lnTo>
                  <a:pt x="795439" y="32650"/>
                </a:lnTo>
                <a:lnTo>
                  <a:pt x="766785" y="32650"/>
                </a:lnTo>
                <a:lnTo>
                  <a:pt x="741362" y="32650"/>
                </a:lnTo>
                <a:lnTo>
                  <a:pt x="718456" y="32650"/>
                </a:lnTo>
                <a:lnTo>
                  <a:pt x="693761" y="32650"/>
                </a:lnTo>
                <a:lnTo>
                  <a:pt x="668271" y="32650"/>
                </a:lnTo>
                <a:lnTo>
                  <a:pt x="644606" y="32650"/>
                </a:lnTo>
                <a:lnTo>
                  <a:pt x="619042" y="32650"/>
                </a:lnTo>
                <a:lnTo>
                  <a:pt x="594777" y="32650"/>
                </a:lnTo>
                <a:lnTo>
                  <a:pt x="570333" y="32650"/>
                </a:lnTo>
                <a:lnTo>
                  <a:pt x="541882" y="32650"/>
                </a:lnTo>
                <a:lnTo>
                  <a:pt x="516195" y="32650"/>
                </a:lnTo>
                <a:lnTo>
                  <a:pt x="486724" y="31924"/>
                </a:lnTo>
                <a:lnTo>
                  <a:pt x="459938" y="27481"/>
                </a:lnTo>
                <a:lnTo>
                  <a:pt x="436358" y="26522"/>
                </a:lnTo>
                <a:lnTo>
                  <a:pt x="410261" y="24303"/>
                </a:lnTo>
                <a:lnTo>
                  <a:pt x="378470" y="20519"/>
                </a:lnTo>
                <a:lnTo>
                  <a:pt x="348726" y="15283"/>
                </a:lnTo>
                <a:lnTo>
                  <a:pt x="324143" y="13716"/>
                </a:lnTo>
                <a:lnTo>
                  <a:pt x="297748" y="13252"/>
                </a:lnTo>
                <a:lnTo>
                  <a:pt x="267994" y="12388"/>
                </a:lnTo>
                <a:lnTo>
                  <a:pt x="237569" y="8585"/>
                </a:lnTo>
                <a:lnTo>
                  <a:pt x="208858" y="7440"/>
                </a:lnTo>
                <a:lnTo>
                  <a:pt x="184487" y="6931"/>
                </a:lnTo>
                <a:lnTo>
                  <a:pt x="154446" y="4710"/>
                </a:lnTo>
                <a:lnTo>
                  <a:pt x="125225" y="1391"/>
                </a:lnTo>
                <a:lnTo>
                  <a:pt x="95521" y="407"/>
                </a:lnTo>
                <a:lnTo>
                  <a:pt x="68336" y="116"/>
                </a:lnTo>
                <a:lnTo>
                  <a:pt x="41896" y="30"/>
                </a:lnTo>
                <a:lnTo>
                  <a:pt x="15677" y="4"/>
                </a:lnTo>
                <a:lnTo>
                  <a:pt x="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218841562"/>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HIGHLIGHTER" val="false"/>
</p:tagLst>
</file>

<file path=ppt/tags/tag10.xml><?xml version="1.0" encoding="utf-8"?>
<p:tagLst xmlns:a="http://schemas.openxmlformats.org/drawingml/2006/main" xmlns:r="http://schemas.openxmlformats.org/officeDocument/2006/relationships" xmlns:p="http://schemas.openxmlformats.org/presentationml/2006/main">
  <p:tag name="HIGHLIGHTER" val="false"/>
</p:tagLst>
</file>

<file path=ppt/tags/tag11.xml><?xml version="1.0" encoding="utf-8"?>
<p:tagLst xmlns:a="http://schemas.openxmlformats.org/drawingml/2006/main" xmlns:r="http://schemas.openxmlformats.org/officeDocument/2006/relationships" xmlns:p="http://schemas.openxmlformats.org/presentationml/2006/main">
  <p:tag name="HIGHLIGHTER" val="false"/>
</p:tagLst>
</file>

<file path=ppt/tags/tag12.xml><?xml version="1.0" encoding="utf-8"?>
<p:tagLst xmlns:a="http://schemas.openxmlformats.org/drawingml/2006/main" xmlns:r="http://schemas.openxmlformats.org/officeDocument/2006/relationships" xmlns:p="http://schemas.openxmlformats.org/presentationml/2006/main">
  <p:tag name="HIGHLIGHTER" val="false"/>
</p:tagLst>
</file>

<file path=ppt/tags/tag13.xml><?xml version="1.0" encoding="utf-8"?>
<p:tagLst xmlns:a="http://schemas.openxmlformats.org/drawingml/2006/main" xmlns:r="http://schemas.openxmlformats.org/officeDocument/2006/relationships" xmlns:p="http://schemas.openxmlformats.org/presentationml/2006/main">
  <p:tag name="HIGHLIGHTER" val="false"/>
</p:tagLst>
</file>

<file path=ppt/tags/tag14.xml><?xml version="1.0" encoding="utf-8"?>
<p:tagLst xmlns:a="http://schemas.openxmlformats.org/drawingml/2006/main" xmlns:r="http://schemas.openxmlformats.org/officeDocument/2006/relationships" xmlns:p="http://schemas.openxmlformats.org/presentationml/2006/main">
  <p:tag name="HIGHLIGHTER" val="false"/>
</p:tagLst>
</file>

<file path=ppt/tags/tag15.xml><?xml version="1.0" encoding="utf-8"?>
<p:tagLst xmlns:a="http://schemas.openxmlformats.org/drawingml/2006/main" xmlns:r="http://schemas.openxmlformats.org/officeDocument/2006/relationships" xmlns:p="http://schemas.openxmlformats.org/presentationml/2006/main">
  <p:tag name="HIGHLIGHTER" val="false"/>
</p:tagLst>
</file>

<file path=ppt/tags/tag16.xml><?xml version="1.0" encoding="utf-8"?>
<p:tagLst xmlns:a="http://schemas.openxmlformats.org/drawingml/2006/main" xmlns:r="http://schemas.openxmlformats.org/officeDocument/2006/relationships" xmlns:p="http://schemas.openxmlformats.org/presentationml/2006/main">
  <p:tag name="HIGHLIGHTER" val="false"/>
</p:tagLst>
</file>

<file path=ppt/tags/tag17.xml><?xml version="1.0" encoding="utf-8"?>
<p:tagLst xmlns:a="http://schemas.openxmlformats.org/drawingml/2006/main" xmlns:r="http://schemas.openxmlformats.org/officeDocument/2006/relationships" xmlns:p="http://schemas.openxmlformats.org/presentationml/2006/main">
  <p:tag name="HIGHLIGHTER" val="false"/>
</p:tagLst>
</file>

<file path=ppt/tags/tag18.xml><?xml version="1.0" encoding="utf-8"?>
<p:tagLst xmlns:a="http://schemas.openxmlformats.org/drawingml/2006/main" xmlns:r="http://schemas.openxmlformats.org/officeDocument/2006/relationships" xmlns:p="http://schemas.openxmlformats.org/presentationml/2006/main">
  <p:tag name="HIGHLIGHTER" val="false"/>
</p:tagLst>
</file>

<file path=ppt/tags/tag19.xml><?xml version="1.0" encoding="utf-8"?>
<p:tagLst xmlns:a="http://schemas.openxmlformats.org/drawingml/2006/main" xmlns:r="http://schemas.openxmlformats.org/officeDocument/2006/relationships" xmlns:p="http://schemas.openxmlformats.org/presentationml/2006/main">
  <p:tag name="HIGHLIGHTER" val="false"/>
</p:tagLst>
</file>

<file path=ppt/tags/tag2.xml><?xml version="1.0" encoding="utf-8"?>
<p:tagLst xmlns:a="http://schemas.openxmlformats.org/drawingml/2006/main" xmlns:r="http://schemas.openxmlformats.org/officeDocument/2006/relationships" xmlns:p="http://schemas.openxmlformats.org/presentationml/2006/main">
  <p:tag name="HIGHLIGHTER" val="false"/>
</p:tagLst>
</file>

<file path=ppt/tags/tag20.xml><?xml version="1.0" encoding="utf-8"?>
<p:tagLst xmlns:a="http://schemas.openxmlformats.org/drawingml/2006/main" xmlns:r="http://schemas.openxmlformats.org/officeDocument/2006/relationships" xmlns:p="http://schemas.openxmlformats.org/presentationml/2006/main">
  <p:tag name="HIGHLIGHTER" val="false"/>
</p:tagLst>
</file>

<file path=ppt/tags/tag21.xml><?xml version="1.0" encoding="utf-8"?>
<p:tagLst xmlns:a="http://schemas.openxmlformats.org/drawingml/2006/main" xmlns:r="http://schemas.openxmlformats.org/officeDocument/2006/relationships" xmlns:p="http://schemas.openxmlformats.org/presentationml/2006/main">
  <p:tag name="HIGHLIGHTER" val="false"/>
</p:tagLst>
</file>

<file path=ppt/tags/tag22.xml><?xml version="1.0" encoding="utf-8"?>
<p:tagLst xmlns:a="http://schemas.openxmlformats.org/drawingml/2006/main" xmlns:r="http://schemas.openxmlformats.org/officeDocument/2006/relationships" xmlns:p="http://schemas.openxmlformats.org/presentationml/2006/main">
  <p:tag name="HIGHLIGHTER" val="false"/>
</p:tagLst>
</file>

<file path=ppt/tags/tag23.xml><?xml version="1.0" encoding="utf-8"?>
<p:tagLst xmlns:a="http://schemas.openxmlformats.org/drawingml/2006/main" xmlns:r="http://schemas.openxmlformats.org/officeDocument/2006/relationships" xmlns:p="http://schemas.openxmlformats.org/presentationml/2006/main">
  <p:tag name="HIGHLIGHTER" val="false"/>
</p:tagLst>
</file>

<file path=ppt/tags/tag24.xml><?xml version="1.0" encoding="utf-8"?>
<p:tagLst xmlns:a="http://schemas.openxmlformats.org/drawingml/2006/main" xmlns:r="http://schemas.openxmlformats.org/officeDocument/2006/relationships" xmlns:p="http://schemas.openxmlformats.org/presentationml/2006/main">
  <p:tag name="HIGHLIGHTER" val="false"/>
</p:tagLst>
</file>

<file path=ppt/tags/tag25.xml><?xml version="1.0" encoding="utf-8"?>
<p:tagLst xmlns:a="http://schemas.openxmlformats.org/drawingml/2006/main" xmlns:r="http://schemas.openxmlformats.org/officeDocument/2006/relationships" xmlns:p="http://schemas.openxmlformats.org/presentationml/2006/main">
  <p:tag name="HIGHLIGHTER" val="false"/>
</p:tagLst>
</file>

<file path=ppt/tags/tag26.xml><?xml version="1.0" encoding="utf-8"?>
<p:tagLst xmlns:a="http://schemas.openxmlformats.org/drawingml/2006/main" xmlns:r="http://schemas.openxmlformats.org/officeDocument/2006/relationships" xmlns:p="http://schemas.openxmlformats.org/presentationml/2006/main">
  <p:tag name="HIGHLIGHTER" val="false"/>
</p:tagLst>
</file>

<file path=ppt/tags/tag27.xml><?xml version="1.0" encoding="utf-8"?>
<p:tagLst xmlns:a="http://schemas.openxmlformats.org/drawingml/2006/main" xmlns:r="http://schemas.openxmlformats.org/officeDocument/2006/relationships" xmlns:p="http://schemas.openxmlformats.org/presentationml/2006/main">
  <p:tag name="HIGHLIGHTER" val="false"/>
</p:tagLst>
</file>

<file path=ppt/tags/tag28.xml><?xml version="1.0" encoding="utf-8"?>
<p:tagLst xmlns:a="http://schemas.openxmlformats.org/drawingml/2006/main" xmlns:r="http://schemas.openxmlformats.org/officeDocument/2006/relationships" xmlns:p="http://schemas.openxmlformats.org/presentationml/2006/main">
  <p:tag name="HIGHLIGHTER" val="false"/>
</p:tagLst>
</file>

<file path=ppt/tags/tag29.xml><?xml version="1.0" encoding="utf-8"?>
<p:tagLst xmlns:a="http://schemas.openxmlformats.org/drawingml/2006/main" xmlns:r="http://schemas.openxmlformats.org/officeDocument/2006/relationships" xmlns:p="http://schemas.openxmlformats.org/presentationml/2006/main">
  <p:tag name="HIGHLIGHTER" val="false"/>
</p:tagLst>
</file>

<file path=ppt/tags/tag3.xml><?xml version="1.0" encoding="utf-8"?>
<p:tagLst xmlns:a="http://schemas.openxmlformats.org/drawingml/2006/main" xmlns:r="http://schemas.openxmlformats.org/officeDocument/2006/relationships" xmlns:p="http://schemas.openxmlformats.org/presentationml/2006/main">
  <p:tag name="HIGHLIGHTER" val="false"/>
</p:tagLst>
</file>

<file path=ppt/tags/tag4.xml><?xml version="1.0" encoding="utf-8"?>
<p:tagLst xmlns:a="http://schemas.openxmlformats.org/drawingml/2006/main" xmlns:r="http://schemas.openxmlformats.org/officeDocument/2006/relationships" xmlns:p="http://schemas.openxmlformats.org/presentationml/2006/main">
  <p:tag name="HIGHLIGHTER" val="false"/>
</p:tagLst>
</file>

<file path=ppt/tags/tag5.xml><?xml version="1.0" encoding="utf-8"?>
<p:tagLst xmlns:a="http://schemas.openxmlformats.org/drawingml/2006/main" xmlns:r="http://schemas.openxmlformats.org/officeDocument/2006/relationships" xmlns:p="http://schemas.openxmlformats.org/presentationml/2006/main">
  <p:tag name="HIGHLIGHTER" val="false"/>
</p:tagLst>
</file>

<file path=ppt/tags/tag6.xml><?xml version="1.0" encoding="utf-8"?>
<p:tagLst xmlns:a="http://schemas.openxmlformats.org/drawingml/2006/main" xmlns:r="http://schemas.openxmlformats.org/officeDocument/2006/relationships" xmlns:p="http://schemas.openxmlformats.org/presentationml/2006/main">
  <p:tag name="HIGHLIGHTER" val="false"/>
</p:tagLst>
</file>

<file path=ppt/tags/tag7.xml><?xml version="1.0" encoding="utf-8"?>
<p:tagLst xmlns:a="http://schemas.openxmlformats.org/drawingml/2006/main" xmlns:r="http://schemas.openxmlformats.org/officeDocument/2006/relationships" xmlns:p="http://schemas.openxmlformats.org/presentationml/2006/main">
  <p:tag name="HIGHLIGHTER" val="false"/>
</p:tagLst>
</file>

<file path=ppt/tags/tag8.xml><?xml version="1.0" encoding="utf-8"?>
<p:tagLst xmlns:a="http://schemas.openxmlformats.org/drawingml/2006/main" xmlns:r="http://schemas.openxmlformats.org/officeDocument/2006/relationships" xmlns:p="http://schemas.openxmlformats.org/presentationml/2006/main">
  <p:tag name="HIGHLIGHTER" val="false"/>
</p:tagLst>
</file>

<file path=ppt/tags/tag9.xml><?xml version="1.0" encoding="utf-8"?>
<p:tagLst xmlns:a="http://schemas.openxmlformats.org/drawingml/2006/main" xmlns:r="http://schemas.openxmlformats.org/officeDocument/2006/relationships" xmlns:p="http://schemas.openxmlformats.org/presentationml/2006/main">
  <p:tag name="HIGHLIGHTER" val="false"/>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381</TotalTime>
  <Words>1529</Words>
  <Application>Microsoft Office PowerPoint</Application>
  <PresentationFormat>On-screen Show (4:3)</PresentationFormat>
  <Paragraphs>212</Paragraphs>
  <Slides>51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51</vt:i4>
      </vt:variant>
    </vt:vector>
  </HeadingPairs>
  <TitlesOfParts>
    <vt:vector size="55" baseType="lpstr">
      <vt:lpstr>Arial</vt:lpstr>
      <vt:lpstr>Calibri</vt:lpstr>
      <vt:lpstr>Wingdings</vt:lpstr>
      <vt:lpstr>Office Theme</vt:lpstr>
      <vt:lpstr> The Biosphere  Chapter 58 </vt:lpstr>
      <vt:lpstr>Effects of Sun, Wind, Water</vt:lpstr>
      <vt:lpstr>Effects of Sun, Wind, Water</vt:lpstr>
      <vt:lpstr>Effects of Sun, Wind, Water</vt:lpstr>
      <vt:lpstr>Effects of Sun, Wind, Water</vt:lpstr>
      <vt:lpstr>Effects of Sun, Wind, Water</vt:lpstr>
      <vt:lpstr>Effects of Sun, Wind, Water</vt:lpstr>
      <vt:lpstr>Effects of Sun, Wind, Water</vt:lpstr>
      <vt:lpstr>Climate</vt:lpstr>
      <vt:lpstr>Effects of Sun, Wind, Water</vt:lpstr>
      <vt:lpstr>Effects of Sun, Wind, Water</vt:lpstr>
      <vt:lpstr>Effects of Sun, Wind, Water</vt:lpstr>
      <vt:lpstr>Effects of Sun, Wind, Water</vt:lpstr>
      <vt:lpstr>Effects of Sun, Wind, Water</vt:lpstr>
      <vt:lpstr>Biomes</vt:lpstr>
      <vt:lpstr>PowerPoint Presentation</vt:lpstr>
      <vt:lpstr>Biomes</vt:lpstr>
      <vt:lpstr>PowerPoint Presentation</vt:lpstr>
      <vt:lpstr>Biomes</vt:lpstr>
      <vt:lpstr>Biomes</vt:lpstr>
      <vt:lpstr>PowerPoint Presentation</vt:lpstr>
      <vt:lpstr>Biomes</vt:lpstr>
      <vt:lpstr>PowerPoint Presentation</vt:lpstr>
      <vt:lpstr>PowerPoint Presentation</vt:lpstr>
      <vt:lpstr>PowerPoint Presentation</vt:lpstr>
      <vt:lpstr>Deciduous Forest</vt:lpstr>
      <vt:lpstr>PowerPoint Presentation</vt:lpstr>
      <vt:lpstr>Deciduous</vt:lpstr>
      <vt:lpstr>Deciduous Forest</vt:lpstr>
      <vt:lpstr>Deciduous Forest</vt:lpstr>
      <vt:lpstr>Deciduous Forest</vt:lpstr>
      <vt:lpstr> Present Status of the Deciduous Forest: </vt:lpstr>
      <vt:lpstr>PowerPoint Presentation</vt:lpstr>
      <vt:lpstr>Coniferous Forest OF Minnesota </vt:lpstr>
      <vt:lpstr>Coniferous Forest OF Minnesota</vt:lpstr>
      <vt:lpstr>Coniferous Forest OF Minnesota</vt:lpstr>
      <vt:lpstr>Coniferous Forest OF Minnesota</vt:lpstr>
      <vt:lpstr>Coniferous Forest OF Minnesota</vt:lpstr>
      <vt:lpstr>Spring Overturn</vt:lpstr>
      <vt:lpstr>Thermal Stratification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ISD11</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The Biosphere  Chapter 58 </dc:title>
  <dc:creator>bhs</dc:creator>
  <cp:lastModifiedBy>McKenzie, Peter</cp:lastModifiedBy>
  <cp:revision>56</cp:revision>
  <dcterms:created xsi:type="dcterms:W3CDTF">2011-05-04T17:55:06Z</dcterms:created>
  <dcterms:modified xsi:type="dcterms:W3CDTF">2018-04-30T15:07:11Z</dcterms:modified>
</cp:coreProperties>
</file>