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8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1038-7862-4207-8D42-B8D87BA8FB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F75F-8074-493D-BF10-873D9D1B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Cardiovascular 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i.dailymail.co.uk/i/pix/2012/06/04/article-2154267-058EFC05000005DC-177_468x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09" y="2743200"/>
            <a:ext cx="4457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Blood </a:t>
            </a:r>
            <a:r>
              <a:rPr lang="en-US" b="1" u="sng" dirty="0" smtClean="0">
                <a:solidFill>
                  <a:srgbClr val="FF0000"/>
                </a:solidFill>
              </a:rPr>
              <a:t>Vessels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0292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Arteries: These are the thicker blood vessels, due to the higher blood pressure.</a:t>
            </a:r>
          </a:p>
          <a:p>
            <a:r>
              <a:rPr lang="en-US" dirty="0" smtClean="0"/>
              <a:t>Arteries </a:t>
            </a:r>
            <a:r>
              <a:rPr lang="en-US" dirty="0"/>
              <a:t>carry, usually, oxygenated blood from the heart to the body.</a:t>
            </a:r>
          </a:p>
          <a:p>
            <a:r>
              <a:rPr lang="en-US" dirty="0" smtClean="0"/>
              <a:t>The </a:t>
            </a:r>
            <a:r>
              <a:rPr lang="en-US" u="sng" dirty="0"/>
              <a:t>only artery</a:t>
            </a:r>
            <a:r>
              <a:rPr lang="en-US" dirty="0"/>
              <a:t> to carry </a:t>
            </a:r>
            <a:r>
              <a:rPr lang="en-US" u="sng" dirty="0"/>
              <a:t>deoxygenated blood</a:t>
            </a:r>
            <a:r>
              <a:rPr lang="en-US" dirty="0"/>
              <a:t> is the </a:t>
            </a:r>
            <a:r>
              <a:rPr lang="en-US" b="1" dirty="0"/>
              <a:t>Pulmonary Artery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 descr="http://www.phlbi.org/wp-content/uploads/heartfa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4575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6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Arterioles: Smaller arteries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Capillaries: Small microscopic blood vessels that connect arterioles to </a:t>
            </a:r>
            <a:r>
              <a:rPr lang="en-US" b="1" dirty="0" err="1"/>
              <a:t>V</a:t>
            </a:r>
            <a:r>
              <a:rPr lang="en-US" b="1" dirty="0" err="1" smtClean="0"/>
              <a:t>enules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 smtClean="0"/>
              <a:t>They </a:t>
            </a:r>
            <a:r>
              <a:rPr lang="en-US" b="1" dirty="0"/>
              <a:t>are used or exchange of nutrients and oxygen.</a:t>
            </a:r>
            <a:endParaRPr lang="en-US" dirty="0"/>
          </a:p>
          <a:p>
            <a:r>
              <a:rPr lang="en-US" b="1" dirty="0" smtClean="0"/>
              <a:t>They </a:t>
            </a:r>
            <a:r>
              <a:rPr lang="en-US" b="1" dirty="0"/>
              <a:t>are found in nearly every cell in the body.</a:t>
            </a:r>
            <a:endParaRPr lang="en-US" dirty="0"/>
          </a:p>
          <a:p>
            <a:r>
              <a:rPr lang="en-US" b="1" dirty="0"/>
              <a:t>( not in the cornea, or cartilage)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biosbcc.net/doohan/sample/images/vessels/0299sphinc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dicalexhibits.com/obrasky/2009/09079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1"/>
            <a:ext cx="3352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5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Veins: Bring Blood from the body to the heart the blood is usually deoxygenated.</a:t>
            </a:r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only vein with oxygenated blood is the Pulmonary vein.</a:t>
            </a:r>
            <a:endParaRPr lang="en-US" dirty="0"/>
          </a:p>
          <a:p>
            <a:r>
              <a:rPr lang="en-US" b="1" dirty="0" smtClean="0"/>
              <a:t>Veins </a:t>
            </a:r>
            <a:r>
              <a:rPr lang="en-US" b="1" dirty="0"/>
              <a:t>are much thinner than arteries but very similar in structure.</a:t>
            </a:r>
            <a:endParaRPr lang="en-US" dirty="0"/>
          </a:p>
          <a:p>
            <a:r>
              <a:rPr lang="en-US" b="1" dirty="0" smtClean="0"/>
              <a:t>Many </a:t>
            </a:r>
            <a:r>
              <a:rPr lang="en-US" b="1" dirty="0"/>
              <a:t>veins have folds in the inner lining that form valves </a:t>
            </a:r>
            <a:r>
              <a:rPr lang="en-US" b="1" dirty="0" smtClean="0"/>
              <a:t>which</a:t>
            </a:r>
            <a:r>
              <a:rPr lang="en-US" dirty="0"/>
              <a:t> </a:t>
            </a:r>
            <a:r>
              <a:rPr lang="en-US" b="1" dirty="0" smtClean="0"/>
              <a:t>Prevent </a:t>
            </a:r>
            <a:r>
              <a:rPr lang="en-US" b="1" dirty="0"/>
              <a:t>backflow.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0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Veins and </a:t>
            </a:r>
            <a:r>
              <a:rPr lang="en-US" dirty="0" err="1"/>
              <a:t>venules</a:t>
            </a:r>
            <a:r>
              <a:rPr lang="en-US" dirty="0"/>
              <a:t> hold and carry about 60 % of the blood at any 1 time.</a:t>
            </a:r>
          </a:p>
          <a:p>
            <a:r>
              <a:rPr lang="en-US" dirty="0"/>
              <a:t>Arteries and arterioles hold about 15 % of the blood and Systemic Capillaries about 5%,.</a:t>
            </a:r>
          </a:p>
          <a:p>
            <a:r>
              <a:rPr lang="en-US" dirty="0"/>
              <a:t>Pulmonary blood vessels 12%, Heart Chambers about 8 %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7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Blood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r>
              <a:rPr lang="en-US" dirty="0"/>
              <a:t>is about 8% of the total body mass and it is slightly alkaline.</a:t>
            </a:r>
          </a:p>
          <a:p>
            <a:r>
              <a:rPr lang="en-US" dirty="0"/>
              <a:t>	</a:t>
            </a:r>
            <a:r>
              <a:rPr lang="en-US" dirty="0" smtClean="0"/>
              <a:t>About </a:t>
            </a:r>
            <a:r>
              <a:rPr lang="en-US" dirty="0"/>
              <a:t>5 to 6 liters in the body</a:t>
            </a:r>
            <a:r>
              <a:rPr lang="en-US"/>
              <a:t>. 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Hemopoiesis</a:t>
            </a:r>
            <a:r>
              <a:rPr lang="en-US" dirty="0"/>
              <a:t>: the process of forming the formed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8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Atrium</a:t>
            </a:r>
            <a:r>
              <a:rPr lang="en-US" dirty="0" smtClean="0"/>
              <a:t>: Also known as Auricles. the smaller superior chambers of the heart where blood collects either from the body or the lungs.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u="sng" dirty="0"/>
              <a:t>Ventricle</a:t>
            </a:r>
            <a:r>
              <a:rPr lang="en-US" dirty="0" smtClean="0"/>
              <a:t>: these are the larger chambers that collect the blood from the atriums.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30" name="Picture 6" descr="http://www.newhealthguide.org/images/10438744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5203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Bicuspid Valves </a:t>
            </a:r>
            <a:r>
              <a:rPr lang="en-US" dirty="0" smtClean="0"/>
              <a:t>( Mitral bishops hat or miter) these are </a:t>
            </a:r>
            <a:r>
              <a:rPr lang="en-US" dirty="0" err="1" smtClean="0"/>
              <a:t>Atrioventricular</a:t>
            </a:r>
            <a:r>
              <a:rPr lang="en-US" dirty="0" smtClean="0"/>
              <a:t> valves that are located between the left atrium and  left ventricles.  </a:t>
            </a:r>
          </a:p>
          <a:p>
            <a:r>
              <a:rPr lang="en-US" b="1" u="sng" dirty="0" smtClean="0"/>
              <a:t>Tricuspid valves</a:t>
            </a:r>
            <a:r>
              <a:rPr lang="en-US" dirty="0" smtClean="0"/>
              <a:t>: three cusps found between the right atrium and right ventricle.</a:t>
            </a:r>
          </a:p>
          <a:p>
            <a:endParaRPr lang="en-US" dirty="0"/>
          </a:p>
        </p:txBody>
      </p:sp>
      <p:pic>
        <p:nvPicPr>
          <p:cNvPr id="3074" name="Picture 2" descr="http://www.corevalve.com/wcm/groups/mdtcom_sg/@mdt/@cardio/documents/images/corevalve-heart-works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98611"/>
            <a:ext cx="4343400" cy="46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b/b9/2011_Heart_Val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2239224" cy="17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Papillary muscles </a:t>
            </a:r>
            <a:r>
              <a:rPr lang="en-US" dirty="0" smtClean="0"/>
              <a:t>: cone shaped muscles of the ventricle.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Chordae </a:t>
            </a:r>
            <a:r>
              <a:rPr lang="en-US" b="1" u="sng" dirty="0" err="1" smtClean="0"/>
              <a:t>Tendineae</a:t>
            </a:r>
            <a:r>
              <a:rPr lang="en-US" b="1" u="sng" dirty="0" smtClean="0"/>
              <a:t>: </a:t>
            </a:r>
            <a:r>
              <a:rPr lang="en-US" dirty="0" smtClean="0"/>
              <a:t> the strong connective tissue that are attached to the papillary muscles.</a:t>
            </a:r>
            <a:endParaRPr lang="en-US" b="1" u="sng" dirty="0" smtClean="0"/>
          </a:p>
          <a:p>
            <a:endParaRPr lang="en-US" dirty="0"/>
          </a:p>
        </p:txBody>
      </p:sp>
      <p:pic>
        <p:nvPicPr>
          <p:cNvPr id="4100" name="Picture 4" descr="https://academic.amc.edu/martino/grossanatomy/site/Medical/CASES/Thorax/Pictures/papillary%20musc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352800" cy="26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al.vet.upenn.edu/projects/cardiosf/project/mitregpres/mitregpics/normal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1232"/>
            <a:ext cx="4235160" cy="28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Pulmonary </a:t>
            </a:r>
            <a:r>
              <a:rPr lang="en-US" b="1" u="sng" dirty="0" smtClean="0"/>
              <a:t>Artery</a:t>
            </a:r>
            <a:r>
              <a:rPr lang="en-US" dirty="0" smtClean="0"/>
              <a:t>: </a:t>
            </a:r>
            <a:r>
              <a:rPr lang="en-US" dirty="0" smtClean="0"/>
              <a:t>The vein that carries  deoxygenated blood from the heart to the lungs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smtClean="0"/>
              <a:t>Pulmonary </a:t>
            </a:r>
            <a:r>
              <a:rPr lang="en-US" b="1" u="sng" smtClean="0"/>
              <a:t>Vein</a:t>
            </a:r>
            <a:r>
              <a:rPr lang="en-US" smtClean="0"/>
              <a:t>: </a:t>
            </a:r>
            <a:r>
              <a:rPr lang="en-US" dirty="0" smtClean="0"/>
              <a:t>The artery that carries oxygenated blood from the lungs to the heart.</a:t>
            </a:r>
          </a:p>
          <a:p>
            <a:endParaRPr lang="en-US" dirty="0"/>
          </a:p>
        </p:txBody>
      </p:sp>
      <p:pic>
        <p:nvPicPr>
          <p:cNvPr id="5122" name="Picture 2" descr="https://dlibby.files.wordpress.com/2013/02/anatomy-of-the-he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60" y="1578757"/>
            <a:ext cx="4481940" cy="29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8757"/>
            <a:ext cx="50292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/>
              <a:t>Aorta</a:t>
            </a:r>
            <a:r>
              <a:rPr lang="en-US" dirty="0" smtClean="0"/>
              <a:t>: Largest blood vessel of the body. </a:t>
            </a:r>
          </a:p>
          <a:p>
            <a:r>
              <a:rPr lang="en-US" dirty="0" smtClean="0"/>
              <a:t>Runs very deep.</a:t>
            </a:r>
          </a:p>
          <a:p>
            <a:r>
              <a:rPr lang="en-US" dirty="0" smtClean="0"/>
              <a:t>Carries oxygenated blood to the body</a:t>
            </a:r>
            <a:endParaRPr lang="en-US" dirty="0"/>
          </a:p>
          <a:p>
            <a:r>
              <a:rPr lang="en-US" dirty="0"/>
              <a:t>	</a:t>
            </a:r>
            <a:r>
              <a:rPr lang="en-US" b="1" u="sng" dirty="0"/>
              <a:t>Ascending </a:t>
            </a:r>
            <a:r>
              <a:rPr lang="en-US" b="1" u="sng" dirty="0" smtClean="0"/>
              <a:t>Aorta</a:t>
            </a:r>
            <a:r>
              <a:rPr lang="en-US" dirty="0" smtClean="0"/>
              <a:t>: Runs to the head and brain.</a:t>
            </a:r>
            <a:endParaRPr lang="en-US" dirty="0"/>
          </a:p>
          <a:p>
            <a:r>
              <a:rPr lang="en-US" dirty="0"/>
              <a:t>	</a:t>
            </a:r>
            <a:r>
              <a:rPr lang="en-US" b="1" u="sng" dirty="0"/>
              <a:t>Descending </a:t>
            </a:r>
            <a:r>
              <a:rPr lang="en-US" b="1" u="sng" dirty="0" smtClean="0"/>
              <a:t>Aorta</a:t>
            </a:r>
            <a:r>
              <a:rPr lang="en-US" dirty="0" smtClean="0"/>
              <a:t>: Runs to the abdomen and the legs</a:t>
            </a:r>
            <a:endParaRPr lang="en-US" dirty="0"/>
          </a:p>
          <a:p>
            <a:r>
              <a:rPr lang="en-US" dirty="0"/>
              <a:t>	</a:t>
            </a:r>
            <a:r>
              <a:rPr lang="en-US" b="1" u="sng" dirty="0"/>
              <a:t>Aortic </a:t>
            </a:r>
            <a:r>
              <a:rPr lang="en-US" b="1" u="sng" dirty="0" smtClean="0"/>
              <a:t>Arch:</a:t>
            </a:r>
            <a:r>
              <a:rPr lang="en-US" dirty="0" smtClean="0"/>
              <a:t> Portion of the aorta that runs around the heart. </a:t>
            </a:r>
          </a:p>
          <a:p>
            <a:r>
              <a:rPr lang="en-US" dirty="0" smtClean="0"/>
              <a:t>The ascending and </a:t>
            </a:r>
            <a:r>
              <a:rPr lang="en-US" dirty="0" err="1" smtClean="0"/>
              <a:t>decending</a:t>
            </a:r>
            <a:r>
              <a:rPr lang="en-US" dirty="0" smtClean="0"/>
              <a:t> aortas branch off from here.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phlbi.org/wp-content/uploads/heartfa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4575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Vena Cava</a:t>
            </a:r>
            <a:r>
              <a:rPr lang="en-US" dirty="0" smtClean="0"/>
              <a:t>: The largest vein of the body. </a:t>
            </a:r>
          </a:p>
          <a:p>
            <a:r>
              <a:rPr lang="en-US" dirty="0" smtClean="0"/>
              <a:t>	</a:t>
            </a:r>
            <a:r>
              <a:rPr lang="en-US" b="1" u="sng" dirty="0" smtClean="0"/>
              <a:t>Superior Vena Cava </a:t>
            </a:r>
            <a:r>
              <a:rPr lang="en-US" dirty="0" smtClean="0"/>
              <a:t>: The portion that carries blood back from the head and chest region.</a:t>
            </a:r>
          </a:p>
          <a:p>
            <a:r>
              <a:rPr lang="en-US" dirty="0" smtClean="0"/>
              <a:t> 	</a:t>
            </a:r>
            <a:r>
              <a:rPr lang="en-US" b="1" u="sng" dirty="0" smtClean="0"/>
              <a:t>Inferior Vena Cava</a:t>
            </a:r>
            <a:r>
              <a:rPr lang="en-US" dirty="0" smtClean="0"/>
              <a:t>: the portion that carries blood back from the abdomen and legs. </a:t>
            </a:r>
          </a:p>
          <a:p>
            <a:r>
              <a:rPr lang="en-US" dirty="0" smtClean="0"/>
              <a:t>These come together to form the vena cava. </a:t>
            </a:r>
          </a:p>
          <a:p>
            <a:endParaRPr lang="en-US" dirty="0"/>
          </a:p>
        </p:txBody>
      </p:sp>
      <p:pic>
        <p:nvPicPr>
          <p:cNvPr id="7170" name="Picture 2" descr="http://www.phlbi.org/wp-content/uploads/heartfa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4575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Coronary </a:t>
            </a:r>
            <a:r>
              <a:rPr lang="en-US" b="1" dirty="0" smtClean="0"/>
              <a:t>Artery</a:t>
            </a:r>
            <a:r>
              <a:rPr lang="en-US" dirty="0" smtClean="0"/>
              <a:t>: the artery that supplies the heart with oxygen. </a:t>
            </a:r>
            <a:endParaRPr lang="en-US" dirty="0"/>
          </a:p>
          <a:p>
            <a:r>
              <a:rPr lang="en-US" b="1" dirty="0"/>
              <a:t>Coronary </a:t>
            </a:r>
            <a:r>
              <a:rPr lang="en-US" b="1" dirty="0" smtClean="0"/>
              <a:t>Sinus </a:t>
            </a:r>
            <a:r>
              <a:rPr lang="en-US" dirty="0" smtClean="0"/>
              <a:t>holds the blood from the coronary veins. Then sends the blood into the right atrium.  Located on the Posterior portion of the heart.</a:t>
            </a:r>
            <a:endParaRPr lang="en-US" dirty="0"/>
          </a:p>
        </p:txBody>
      </p:sp>
      <p:pic>
        <p:nvPicPr>
          <p:cNvPr id="8194" name="Picture 2" descr="http://www.daviddarling.info/images/coronary_art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18" y="1371600"/>
            <a:ext cx="31813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.tfd.com/dorland/thumbs/triangle_of-Ko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85822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/>
              <a:t>Pericardium</a:t>
            </a:r>
            <a:r>
              <a:rPr lang="en-US" dirty="0"/>
              <a:t>:</a:t>
            </a:r>
          </a:p>
          <a:p>
            <a:r>
              <a:rPr lang="en-US" b="1" dirty="0" smtClean="0"/>
              <a:t>Fibrous </a:t>
            </a:r>
            <a:r>
              <a:rPr lang="en-US" b="1" dirty="0"/>
              <a:t>Pericardium</a:t>
            </a:r>
            <a:r>
              <a:rPr lang="en-US" dirty="0"/>
              <a:t>: Outer layer Prevents the heart from moving. Protects the heart</a:t>
            </a:r>
          </a:p>
          <a:p>
            <a:r>
              <a:rPr lang="en-US" dirty="0"/>
              <a:t> </a:t>
            </a:r>
          </a:p>
          <a:p>
            <a:r>
              <a:rPr lang="en-US" b="1" dirty="0" smtClean="0"/>
              <a:t>Serous </a:t>
            </a:r>
            <a:r>
              <a:rPr lang="en-US" b="1" dirty="0"/>
              <a:t>Pericardium</a:t>
            </a:r>
            <a:r>
              <a:rPr lang="en-US" dirty="0"/>
              <a:t>: Double layer. </a:t>
            </a:r>
            <a:r>
              <a:rPr lang="en-US" u="sng" dirty="0"/>
              <a:t>Parietal</a:t>
            </a:r>
            <a:r>
              <a:rPr lang="en-US" dirty="0"/>
              <a:t> or outer layer.</a:t>
            </a:r>
          </a:p>
          <a:p>
            <a:r>
              <a:rPr lang="en-US" u="sng" dirty="0" smtClean="0"/>
              <a:t>Visceral </a:t>
            </a:r>
            <a:r>
              <a:rPr lang="en-US" u="sng" dirty="0"/>
              <a:t>or </a:t>
            </a:r>
            <a:r>
              <a:rPr lang="en-US" u="sng" dirty="0" err="1"/>
              <a:t>Epicardium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</a:p>
          <a:p>
            <a:r>
              <a:rPr lang="en-US" dirty="0" err="1" smtClean="0"/>
              <a:t>Paricardial</a:t>
            </a:r>
            <a:r>
              <a:rPr lang="en-US" dirty="0" smtClean="0"/>
              <a:t> </a:t>
            </a:r>
            <a:r>
              <a:rPr lang="en-US" dirty="0"/>
              <a:t>Fluid and </a:t>
            </a:r>
            <a:r>
              <a:rPr lang="en-US" dirty="0" err="1"/>
              <a:t>Paricardial</a:t>
            </a:r>
            <a:r>
              <a:rPr lang="en-US" dirty="0"/>
              <a:t> Cavity: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Interatrial</a:t>
            </a:r>
            <a:r>
              <a:rPr lang="en-US" dirty="0"/>
              <a:t> </a:t>
            </a:r>
            <a:r>
              <a:rPr lang="en-US" dirty="0" smtClean="0"/>
              <a:t>Septum the area between the atrium</a:t>
            </a:r>
          </a:p>
          <a:p>
            <a:endParaRPr lang="en-US" dirty="0"/>
          </a:p>
          <a:p>
            <a:r>
              <a:rPr lang="en-US" dirty="0"/>
              <a:t>Foramen Oval/ Foramen </a:t>
            </a:r>
            <a:r>
              <a:rPr lang="en-US" dirty="0" err="1"/>
              <a:t>Ovalis</a:t>
            </a:r>
            <a:r>
              <a:rPr lang="en-US" dirty="0" smtClean="0"/>
              <a:t>: the opening between the atrium that closes after birth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err="1"/>
              <a:t>Interventricular</a:t>
            </a:r>
            <a:r>
              <a:rPr lang="en-US" dirty="0"/>
              <a:t> Septum</a:t>
            </a:r>
            <a:r>
              <a:rPr lang="en-US" dirty="0" smtClean="0"/>
              <a:t>:  The area between the ventricles.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352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Cardiovascular System </vt:lpstr>
      <vt:lpstr>Parts of the Heart</vt:lpstr>
      <vt:lpstr>Parts of the Heart</vt:lpstr>
      <vt:lpstr>Parts of the Heart</vt:lpstr>
      <vt:lpstr>Parts of the Heart</vt:lpstr>
      <vt:lpstr>Parts of the Heart</vt:lpstr>
      <vt:lpstr>Parts of the Heart</vt:lpstr>
      <vt:lpstr>Parts of the Heart</vt:lpstr>
      <vt:lpstr>Parts of the Heart</vt:lpstr>
      <vt:lpstr>Blood Vessels </vt:lpstr>
      <vt:lpstr>Blood Vessels</vt:lpstr>
      <vt:lpstr>Blood Vessels</vt:lpstr>
      <vt:lpstr>Blood Vessels</vt:lpstr>
      <vt:lpstr>Blood</vt:lpstr>
    </vt:vector>
  </TitlesOfParts>
  <Company>Anoka-Hennepin 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user</dc:creator>
  <cp:lastModifiedBy>user</cp:lastModifiedBy>
  <cp:revision>15</cp:revision>
  <dcterms:created xsi:type="dcterms:W3CDTF">2015-05-26T12:27:12Z</dcterms:created>
  <dcterms:modified xsi:type="dcterms:W3CDTF">2015-05-27T17:58:18Z</dcterms:modified>
</cp:coreProperties>
</file>