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303" r:id="rId34"/>
    <p:sldId id="304" r:id="rId35"/>
    <p:sldId id="305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2D28-F14E-4E91-A5E6-E909693416A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How Cells Harvest Energy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/>
              <a:t>Chapter 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6" descr="mitochond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20056"/>
            <a:ext cx="5905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052513"/>
            <a:ext cx="8534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During respiration, electrons are shuttled through electron carriers to a final electron acceptor.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aerobic respiration</a:t>
            </a:r>
            <a:r>
              <a:rPr lang="en-US" dirty="0" smtClean="0"/>
              <a:t>: final electron receptor is 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anaerobic respiration</a:t>
            </a:r>
            <a:r>
              <a:rPr lang="en-US" dirty="0" smtClean="0"/>
              <a:t>: final electron acceptor is an inorganic molecule (not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fermentation</a:t>
            </a:r>
            <a:r>
              <a:rPr lang="en-US" dirty="0" smtClean="0"/>
              <a:t>: final electron acceptor is an organic molecule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446088"/>
            <a:ext cx="65913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Aerobic respiration: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→ 6CO</a:t>
            </a:r>
            <a:r>
              <a:rPr lang="en-US" baseline="-25000" dirty="0" smtClean="0"/>
              <a:t>2</a:t>
            </a:r>
            <a:r>
              <a:rPr lang="en-US" dirty="0" smtClean="0"/>
              <a:t>  + 12H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= -686kcal/mol of glucose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can be even higher than this in a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This large amount of energy must be released in small steps rather than all at once.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Oxidation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Cells are able to make ATP via: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substrate-level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/>
              <a:t> – transferring a phosphate directly to ADP from another molecule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oxidative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/>
              <a:t> – use of </a:t>
            </a:r>
            <a:r>
              <a:rPr lang="en-US" b="1" dirty="0" smtClean="0">
                <a:solidFill>
                  <a:srgbClr val="FF0000"/>
                </a:solidFill>
              </a:rPr>
              <a:t>ATP </a:t>
            </a:r>
            <a:r>
              <a:rPr lang="en-US" b="1" dirty="0" err="1" smtClean="0">
                <a:solidFill>
                  <a:srgbClr val="FF0000"/>
                </a:solidFill>
              </a:rPr>
              <a:t>synthase</a:t>
            </a:r>
            <a:r>
              <a:rPr lang="en-US" dirty="0" smtClean="0"/>
              <a:t> and energy derived from a proton (H</a:t>
            </a:r>
            <a:r>
              <a:rPr lang="en-US" baseline="30000" dirty="0" smtClean="0"/>
              <a:t>+</a:t>
            </a:r>
            <a:r>
              <a:rPr lang="en-US" dirty="0" smtClean="0"/>
              <a:t>) gradient to make ATP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1933575"/>
            <a:ext cx="89439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Oxidation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complete oxidation of glucose proceeds in stages: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pyruvate</a:t>
            </a:r>
            <a:r>
              <a:rPr lang="en-US" dirty="0" smtClean="0"/>
              <a:t> oxidation</a:t>
            </a:r>
          </a:p>
          <a:p>
            <a:pPr>
              <a:buNone/>
            </a:pPr>
            <a:r>
              <a:rPr lang="en-US" dirty="0" smtClean="0"/>
              <a:t>3. Krebs cycle</a:t>
            </a:r>
          </a:p>
          <a:p>
            <a:pPr>
              <a:buNone/>
            </a:pPr>
            <a:r>
              <a:rPr lang="en-US" dirty="0" smtClean="0"/>
              <a:t>4. electron transport chain &amp; </a:t>
            </a:r>
            <a:r>
              <a:rPr lang="en-US" dirty="0" err="1" smtClean="0"/>
              <a:t>chemiosmosis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8" y="222250"/>
            <a:ext cx="56197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that </a:t>
            </a:r>
            <a:r>
              <a:rPr lang="en-US" dirty="0" err="1" smtClean="0"/>
              <a:t>Glycolysis</a:t>
            </a:r>
            <a:r>
              <a:rPr lang="en-US" dirty="0" smtClean="0"/>
              <a:t> is a series of chemical reactions that changes Glucose, one step at a time, into Different Molecules. </a:t>
            </a:r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dirty="0" smtClean="0"/>
              <a:t>It starts with Glucose or a </a:t>
            </a:r>
            <a:r>
              <a:rPr lang="en-US" dirty="0" smtClean="0"/>
              <a:t>Monosaccharide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2.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dirty="0" smtClean="0"/>
              <a:t> ; Split the sugar using up two ATP to form 2 PGAL= 3Carbon compound</a:t>
            </a:r>
          </a:p>
          <a:p>
            <a:pPr>
              <a:buNone/>
            </a:pPr>
            <a:r>
              <a:rPr lang="en-US" b="1" dirty="0" smtClean="0"/>
              <a:t>3</a:t>
            </a:r>
            <a:r>
              <a:rPr lang="en-US" dirty="0" smtClean="0"/>
              <a:t>. Energy from the </a:t>
            </a:r>
            <a:r>
              <a:rPr lang="en-US" b="1" dirty="0" smtClean="0"/>
              <a:t>2 PGAL </a:t>
            </a:r>
            <a:r>
              <a:rPr lang="en-US" dirty="0" smtClean="0"/>
              <a:t>forms </a:t>
            </a:r>
            <a:r>
              <a:rPr lang="en-US" b="1" dirty="0" smtClean="0"/>
              <a:t>4 ADP </a:t>
            </a:r>
            <a:r>
              <a:rPr lang="en-US" dirty="0" smtClean="0"/>
              <a:t>and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NADH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baseline="-2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4 ADP forms into 4 ATP by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This uses 2 ATP.</a:t>
            </a:r>
          </a:p>
          <a:p>
            <a:pPr>
              <a:buNone/>
            </a:pPr>
            <a:r>
              <a:rPr lang="en-US" dirty="0" smtClean="0"/>
              <a:t>5. That is a Net gain of </a:t>
            </a:r>
            <a:r>
              <a:rPr lang="en-US" b="1" dirty="0" smtClean="0"/>
              <a:t>2 ATP </a:t>
            </a:r>
            <a:r>
              <a:rPr lang="en-US" dirty="0" smtClean="0"/>
              <a:t>in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b="1" dirty="0" err="1" smtClean="0"/>
              <a:t>Pyruvic</a:t>
            </a:r>
            <a:r>
              <a:rPr lang="en-US" b="1" dirty="0" smtClean="0"/>
              <a:t> Acid.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Glycolysis</a:t>
            </a:r>
            <a:r>
              <a:rPr lang="en-US" b="1" dirty="0" smtClean="0"/>
              <a:t> is an </a:t>
            </a:r>
            <a:r>
              <a:rPr lang="en-US" b="1" dirty="0" err="1" smtClean="0"/>
              <a:t>Anerobic</a:t>
            </a:r>
            <a:r>
              <a:rPr lang="en-US" b="1" dirty="0" smtClean="0"/>
              <a:t> Phase!! No O</a:t>
            </a:r>
            <a:r>
              <a:rPr lang="en-US" b="1" baseline="-25000" dirty="0" smtClean="0"/>
              <a:t>2</a:t>
            </a:r>
            <a:r>
              <a:rPr lang="en-US" b="1" dirty="0" smtClean="0"/>
              <a:t> requirement.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111FF"/>
                </a:solidFill>
              </a:rPr>
              <a:t>Laws of Thermodynamics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447800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Most reactions require some energy to get started.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activation energy</a:t>
            </a:r>
            <a:r>
              <a:rPr lang="en-US" sz="3200" dirty="0" smtClean="0"/>
              <a:t>: extra energy needed to get a reaction started</a:t>
            </a:r>
          </a:p>
          <a:p>
            <a:r>
              <a:rPr lang="en-US" sz="3200" dirty="0" smtClean="0"/>
              <a:t>	-destabilizes existing chemical bonds</a:t>
            </a:r>
          </a:p>
          <a:p>
            <a:r>
              <a:rPr lang="en-US" sz="3200" dirty="0" smtClean="0"/>
              <a:t>	-required even for </a:t>
            </a:r>
            <a:r>
              <a:rPr lang="en-US" sz="3200" dirty="0" err="1" smtClean="0"/>
              <a:t>exergonic</a:t>
            </a:r>
            <a:r>
              <a:rPr lang="en-US" sz="3200" dirty="0" smtClean="0"/>
              <a:t> reactions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catalysts</a:t>
            </a:r>
            <a:r>
              <a:rPr lang="en-US" sz="3200" dirty="0" smtClean="0"/>
              <a:t>: substances that lower the activation energy of a reaction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Glycolysis</a:t>
            </a:r>
            <a:r>
              <a:rPr lang="en-US" dirty="0" smtClean="0"/>
              <a:t> converts </a:t>
            </a:r>
            <a:r>
              <a:rPr lang="en-US" b="1" u="sng" dirty="0" smtClean="0">
                <a:solidFill>
                  <a:srgbClr val="0070C0"/>
                </a:solidFill>
              </a:rPr>
              <a:t>glucose to </a:t>
            </a:r>
            <a:r>
              <a:rPr lang="en-US" b="1" u="sng" dirty="0" err="1" smtClean="0">
                <a:solidFill>
                  <a:srgbClr val="0070C0"/>
                </a:solidFill>
              </a:rPr>
              <a:t>pyruvate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-a 10-step biochemical pathway</a:t>
            </a:r>
          </a:p>
          <a:p>
            <a:pPr>
              <a:buNone/>
            </a:pPr>
            <a:r>
              <a:rPr lang="en-US" dirty="0" smtClean="0"/>
              <a:t>-occurs in the cytoplasm</a:t>
            </a:r>
          </a:p>
          <a:p>
            <a:pPr>
              <a:buNone/>
            </a:pPr>
            <a:r>
              <a:rPr lang="en-US" dirty="0" smtClean="0"/>
              <a:t>-2 molecules of </a:t>
            </a:r>
            <a:r>
              <a:rPr lang="en-US" dirty="0" err="1" smtClean="0"/>
              <a:t>pyruvate</a:t>
            </a:r>
            <a:r>
              <a:rPr lang="en-US" dirty="0" smtClean="0"/>
              <a:t> are formed</a:t>
            </a:r>
          </a:p>
          <a:p>
            <a:pPr>
              <a:buNone/>
            </a:pPr>
            <a:r>
              <a:rPr lang="en-US" dirty="0" smtClean="0"/>
              <a:t>-net production of 2 ATP molecules by substrate-level </a:t>
            </a:r>
            <a:r>
              <a:rPr lang="en-US" dirty="0" err="1" smtClean="0"/>
              <a:t>phosphorylation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-2 NADH produced by the reduction of NAD</a:t>
            </a:r>
            <a:r>
              <a:rPr lang="en-US" baseline="30000" dirty="0" smtClean="0"/>
              <a:t>+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382587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590800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Glucose: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23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 Carbon Sugar PGAL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07_0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425450"/>
            <a:ext cx="4530725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07_0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211138"/>
            <a:ext cx="39497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fate of </a:t>
            </a:r>
            <a:r>
              <a:rPr lang="en-US" dirty="0" err="1" smtClean="0"/>
              <a:t>pyruvate</a:t>
            </a:r>
            <a:r>
              <a:rPr lang="en-US" dirty="0" smtClean="0"/>
              <a:t> depends on oxygen availability.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oxygen is present, </a:t>
            </a:r>
            <a:r>
              <a:rPr lang="en-US" dirty="0" err="1" smtClean="0"/>
              <a:t>pyruvate</a:t>
            </a:r>
            <a:r>
              <a:rPr lang="en-US" dirty="0" smtClean="0"/>
              <a:t> is oxidized to acetyl-</a:t>
            </a:r>
            <a:r>
              <a:rPr lang="en-US" dirty="0" err="1" smtClean="0"/>
              <a:t>CoA</a:t>
            </a:r>
            <a:r>
              <a:rPr lang="en-US" dirty="0" smtClean="0"/>
              <a:t> which enters the Krebs cycle</a:t>
            </a:r>
          </a:p>
          <a:p>
            <a:pPr>
              <a:buNone/>
            </a:pPr>
            <a:r>
              <a:rPr lang="en-US" dirty="0" smtClean="0"/>
              <a:t>Without oxygen, </a:t>
            </a:r>
            <a:r>
              <a:rPr lang="en-US" dirty="0" err="1" smtClean="0"/>
              <a:t>pyruvate</a:t>
            </a:r>
            <a:r>
              <a:rPr lang="en-US" dirty="0" smtClean="0"/>
              <a:t> is reduced in order to oxidize NADH back to NAD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717550"/>
            <a:ext cx="79883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that involves the breakdown of Food molecules such as Glucose to Release energy. </a:t>
            </a:r>
          </a:p>
          <a:p>
            <a:r>
              <a:rPr lang="en-US" dirty="0" err="1" smtClean="0"/>
              <a:t>Pyruvate</a:t>
            </a:r>
            <a:r>
              <a:rPr lang="en-US" dirty="0" smtClean="0"/>
              <a:t> used in </a:t>
            </a:r>
            <a:r>
              <a:rPr lang="en-US" dirty="0" err="1" smtClean="0"/>
              <a:t>Glycolysis</a:t>
            </a:r>
            <a:r>
              <a:rPr lang="en-US" dirty="0" smtClean="0"/>
              <a:t> is Broken down and 34 ATP are formed. Oxygen is needed to release the energy and the chemical reactions occur in the Mitochondria of the cell.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Krebs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Acetyl Coenzyme A  Produced in </a:t>
            </a:r>
            <a:r>
              <a:rPr lang="en-US" dirty="0" err="1" smtClean="0"/>
              <a:t>Glycolysis</a:t>
            </a:r>
            <a:r>
              <a:rPr lang="en-US" dirty="0" smtClean="0"/>
              <a:t> is added to a 4 carbon compound to produce a 6 carbon compound. (Citric Acid.) </a:t>
            </a:r>
          </a:p>
          <a:p>
            <a:pPr marL="514350" indent="-514350">
              <a:buAutoNum type="arabicPeriod"/>
            </a:pPr>
            <a:r>
              <a:rPr lang="en-US" dirty="0" smtClean="0"/>
              <a:t>Several Step Sequence of electron yielding reactions. NAD+ to NADH forming 2 CO</a:t>
            </a:r>
            <a:r>
              <a:rPr lang="en-US" baseline="-25000" dirty="0" smtClean="0"/>
              <a:t>2</a:t>
            </a:r>
            <a:r>
              <a:rPr lang="en-US" dirty="0" smtClean="0"/>
              <a:t>  and a 4 Carbon Compound.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Phosphorylation</a:t>
            </a:r>
            <a:r>
              <a:rPr lang="en-US" dirty="0" smtClean="0"/>
              <a:t> of  a GDP to GTP. This GTP can then transfer a Phosphate to ADP forming ATP.  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The 4 Carbon Compound is Oxidized by FAD to FADH</a:t>
            </a:r>
            <a:r>
              <a:rPr lang="en-US" baseline="-25000" dirty="0" smtClean="0"/>
              <a:t>2</a:t>
            </a:r>
            <a:r>
              <a:rPr lang="en-US" dirty="0" smtClean="0"/>
              <a:t>. Not enough Free energy to </a:t>
            </a:r>
            <a:r>
              <a:rPr lang="en-US" dirty="0" err="1" smtClean="0"/>
              <a:t>reduse</a:t>
            </a:r>
            <a:r>
              <a:rPr lang="en-US" dirty="0" smtClean="0"/>
              <a:t> NAD+. FADH contributes electrons for the Electron transport chain.</a:t>
            </a:r>
          </a:p>
          <a:p>
            <a:pPr>
              <a:buNone/>
            </a:pPr>
            <a:r>
              <a:rPr lang="en-US" dirty="0" smtClean="0"/>
              <a:t>5. Water is added to form </a:t>
            </a:r>
            <a:r>
              <a:rPr lang="en-US" dirty="0" err="1" smtClean="0"/>
              <a:t>Malate</a:t>
            </a:r>
            <a:r>
              <a:rPr lang="en-US" dirty="0" smtClean="0"/>
              <a:t>. </a:t>
            </a:r>
            <a:r>
              <a:rPr lang="en-US" dirty="0" err="1" smtClean="0"/>
              <a:t>Malate</a:t>
            </a:r>
            <a:r>
              <a:rPr lang="en-US" dirty="0" smtClean="0"/>
              <a:t> is oxidized to form </a:t>
            </a:r>
            <a:r>
              <a:rPr lang="en-US" dirty="0" err="1" smtClean="0"/>
              <a:t>Oxaloacetate</a:t>
            </a:r>
            <a:r>
              <a:rPr lang="en-US" dirty="0" smtClean="0"/>
              <a:t> (4Carbon). NAD+ is reduced to form NADH.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Energy Yield of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theoretical energy yields</a:t>
            </a:r>
          </a:p>
          <a:p>
            <a:pPr>
              <a:buNone/>
            </a:pPr>
            <a:r>
              <a:rPr lang="en-US" dirty="0" smtClean="0"/>
              <a:t>- 38 ATP per glucose for bacteria</a:t>
            </a:r>
          </a:p>
          <a:p>
            <a:pPr>
              <a:buNone/>
            </a:pPr>
            <a:r>
              <a:rPr lang="en-US" dirty="0" smtClean="0"/>
              <a:t>- 36 ATP per glucose for eukaryotes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actual energy yield</a:t>
            </a:r>
          </a:p>
          <a:p>
            <a:pPr>
              <a:buNone/>
            </a:pPr>
            <a:r>
              <a:rPr lang="en-US" dirty="0" smtClean="0"/>
              <a:t>- 30 ATP per glucose for eukaryotes</a:t>
            </a:r>
          </a:p>
          <a:p>
            <a:pPr>
              <a:buNone/>
            </a:pPr>
            <a:r>
              <a:rPr lang="en-US" dirty="0" smtClean="0"/>
              <a:t>- reduced yield is due to “leaky” inner membrane and use of the proton gradient for purposes other than ATP synthesis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6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100138"/>
            <a:ext cx="7785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857250"/>
            <a:ext cx="8337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Photosynthesis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Energy for all life on Earth ultimately comes from photosynthesis.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+ 12H</a:t>
            </a:r>
            <a:r>
              <a:rPr lang="en-US" baseline="-25000" dirty="0" smtClean="0"/>
              <a:t>2</a:t>
            </a:r>
            <a:r>
              <a:rPr lang="en-US" dirty="0" smtClean="0"/>
              <a:t>O          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Oxygenic photosynthesis is carried out by:</a:t>
            </a:r>
          </a:p>
          <a:p>
            <a:pPr>
              <a:lnSpc>
                <a:spcPct val="90000"/>
              </a:lnSpc>
              <a:buNone/>
            </a:pPr>
            <a:r>
              <a:rPr lang="en-US" dirty="0" err="1" smtClean="0"/>
              <a:t>cyanobacteria</a:t>
            </a:r>
            <a:r>
              <a:rPr lang="en-US" dirty="0" smtClean="0"/>
              <a:t>, 7 groups of algae,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all land plants       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95600" y="3352800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Photosynthesis is divided into: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light-dependent reactions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-capture energy from sunlight</a:t>
            </a:r>
          </a:p>
          <a:p>
            <a:pPr>
              <a:buNone/>
            </a:pPr>
            <a:r>
              <a:rPr lang="en-US" dirty="0" smtClean="0"/>
              <a:t>	-make ATP and reduce NADP</a:t>
            </a:r>
            <a:r>
              <a:rPr lang="en-US" baseline="30000" dirty="0" smtClean="0"/>
              <a:t>+</a:t>
            </a:r>
            <a:r>
              <a:rPr lang="en-US" dirty="0" smtClean="0"/>
              <a:t> to NADPH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carbon fixation reactions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-use ATP and NADPH to synthesize organic molecules from CO</a:t>
            </a:r>
            <a:r>
              <a:rPr lang="en-US" baseline="-25000" dirty="0" smtClean="0"/>
              <a:t>2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(Calvin Cycle)</a:t>
            </a:r>
          </a:p>
          <a:p>
            <a:r>
              <a:rPr lang="en-US" dirty="0" smtClean="0"/>
              <a:t>Does not need light but can occur in the light.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Uses CO</a:t>
            </a:r>
            <a:r>
              <a:rPr lang="en-US" baseline="-25000" dirty="0" smtClean="0"/>
              <a:t>2</a:t>
            </a:r>
            <a:r>
              <a:rPr lang="en-US" dirty="0" smtClean="0"/>
              <a:t> and ATP &amp; NADPH to form PGAL, to form Glucose (sugar).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Calvin Cycle:</a:t>
            </a:r>
          </a:p>
          <a:p>
            <a:pPr lvl="0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the cycle and combines with a 5 carbon compound. This forms a 3 carbon compound.</a:t>
            </a:r>
          </a:p>
          <a:p>
            <a:pPr lvl="0"/>
            <a:r>
              <a:rPr lang="en-US" dirty="0" smtClean="0"/>
              <a:t>Energy from 12 ATP and 12 NADPH change the 3 carbon compound to PGAL, and 12 ADP and 12 NADP.</a:t>
            </a:r>
          </a:p>
          <a:p>
            <a:pPr lvl="0"/>
            <a:r>
              <a:rPr lang="en-US" dirty="0" smtClean="0"/>
              <a:t>PGAL is then converted to make glucose.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This cycle must go around 6 times to make glucose.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Light Reaction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Light is required for this to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from the sun is used to converted to the energy storing compounds ATP &amp; NADPH.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Photosynthesis takes place in the </a:t>
            </a:r>
            <a:r>
              <a:rPr lang="en-US" dirty="0" err="1" smtClean="0"/>
              <a:t>Thylakoid</a:t>
            </a:r>
            <a:r>
              <a:rPr lang="en-US" dirty="0" smtClean="0"/>
              <a:t> membrane in the </a:t>
            </a:r>
            <a:r>
              <a:rPr lang="en-US" dirty="0" err="1" smtClean="0"/>
              <a:t>Granum</a:t>
            </a:r>
            <a:r>
              <a:rPr lang="en-US" dirty="0" smtClean="0"/>
              <a:t> inside the chloroplasts.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Inside the chloroplasts is the photosynthetic membrane which contain the chlorophyll.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Light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Steps to make Energy Compounds: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Photosynthetic Membrane has a photo system that captures the suns energy.</a:t>
            </a:r>
          </a:p>
          <a:p>
            <a:r>
              <a:rPr lang="en-US" dirty="0" smtClean="0"/>
              <a:t>Two types of </a:t>
            </a:r>
            <a:r>
              <a:rPr lang="en-US" dirty="0" err="1" smtClean="0"/>
              <a:t>photosystems</a:t>
            </a:r>
            <a:r>
              <a:rPr lang="en-US" dirty="0" smtClean="0"/>
              <a:t>, </a:t>
            </a:r>
            <a:r>
              <a:rPr lang="en-US" dirty="0" err="1" smtClean="0"/>
              <a:t>Photosystem</a:t>
            </a:r>
            <a:r>
              <a:rPr lang="en-US" dirty="0" smtClean="0"/>
              <a:t> I &amp; </a:t>
            </a:r>
            <a:r>
              <a:rPr lang="en-US" dirty="0" err="1" smtClean="0"/>
              <a:t>photosystem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The chlorophyll and other accessory pigments capture the light. ( Water is split here, releasing hydrogen’s and making free O2.)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Energy is transferred through the pigments until it reaches the reaction center.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Electrons are then released and passed to the first of many carriers. These carriers are called the electron transport chain.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Electrons are carried to NADP and converted into NADPH. This is then stored and used in the Dark Reaction.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Pigments</a:t>
            </a:r>
            <a:r>
              <a:rPr lang="en-US" dirty="0" smtClean="0"/>
              <a:t>: molecules that absorb visible light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pigment has a characteristic </a:t>
            </a:r>
            <a:r>
              <a:rPr lang="en-US" b="1" dirty="0" smtClean="0">
                <a:solidFill>
                  <a:srgbClr val="FF0000"/>
                </a:solidFill>
              </a:rPr>
              <a:t>absorption spectrum</a:t>
            </a:r>
            <a:r>
              <a:rPr lang="en-US" dirty="0" smtClean="0"/>
              <a:t>, the range and efficiency of photons it is capable of absorbing.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8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855663"/>
            <a:ext cx="7454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chlorophyll a</a:t>
            </a:r>
            <a:r>
              <a:rPr lang="en-US" dirty="0" smtClean="0"/>
              <a:t> – primary pigment in plants and </a:t>
            </a:r>
            <a:r>
              <a:rPr lang="en-US" dirty="0" err="1" smtClean="0"/>
              <a:t>cyanobacteria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-absorbs violet-blue and red light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chlorophyll b</a:t>
            </a:r>
            <a:r>
              <a:rPr lang="en-US" dirty="0" smtClean="0"/>
              <a:t> – secondary pigment absorbing light wavelengths that chlorophyll a does not absorb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accessory pigments</a:t>
            </a:r>
            <a:r>
              <a:rPr lang="en-US" dirty="0" smtClean="0"/>
              <a:t>: secondary pigments absorbing light wavelengths other than those absorbed by chlorophyll a</a:t>
            </a:r>
          </a:p>
          <a:p>
            <a:pPr>
              <a:buNone/>
            </a:pPr>
            <a:r>
              <a:rPr lang="en-US" dirty="0" smtClean="0"/>
              <a:t>-increase the range of light wavelengths that can be used in photosynthesis</a:t>
            </a:r>
          </a:p>
          <a:p>
            <a:pPr>
              <a:buNone/>
            </a:pPr>
            <a:r>
              <a:rPr lang="en-US" dirty="0" smtClean="0"/>
              <a:t>-include: chlorophyll b, </a:t>
            </a:r>
            <a:r>
              <a:rPr lang="en-US" dirty="0" err="1" smtClean="0"/>
              <a:t>carotenoids</a:t>
            </a:r>
            <a:r>
              <a:rPr lang="en-US" dirty="0" smtClean="0"/>
              <a:t>, </a:t>
            </a:r>
            <a:r>
              <a:rPr lang="en-US" dirty="0" err="1" smtClean="0"/>
              <a:t>phycobiloproteins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carotenoids</a:t>
            </a:r>
            <a:r>
              <a:rPr lang="en-US" dirty="0" smtClean="0"/>
              <a:t> also act as antioxidants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11FF"/>
                </a:solidFill>
              </a:rPr>
              <a:t>Energy Currency of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44780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ATP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adenosine </a:t>
            </a:r>
            <a:r>
              <a:rPr lang="en-US" sz="3200" b="1" dirty="0" err="1" smtClean="0">
                <a:solidFill>
                  <a:srgbClr val="FF0000"/>
                </a:solidFill>
              </a:rPr>
              <a:t>triphosphate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-the energy “currency” of cells</a:t>
            </a:r>
          </a:p>
          <a:p>
            <a:endParaRPr lang="en-US" sz="3200" dirty="0" smtClean="0"/>
          </a:p>
          <a:p>
            <a:r>
              <a:rPr lang="en-US" sz="3200" dirty="0" smtClean="0"/>
              <a:t>ATP structure:</a:t>
            </a:r>
          </a:p>
          <a:p>
            <a:r>
              <a:rPr lang="en-US" sz="3200" dirty="0" smtClean="0"/>
              <a:t>-ribose, a 5-carbon sugar</a:t>
            </a:r>
          </a:p>
          <a:p>
            <a:r>
              <a:rPr lang="en-US" sz="3200" dirty="0" smtClean="0"/>
              <a:t>-adenine</a:t>
            </a:r>
          </a:p>
          <a:p>
            <a:r>
              <a:rPr lang="en-US" sz="3200" dirty="0" smtClean="0"/>
              <a:t>-three phosphates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Light-Dependent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Light-dependent reactions occur in 4 stages: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1. primary </a:t>
            </a:r>
            <a:r>
              <a:rPr lang="en-US" dirty="0" err="1" smtClean="0"/>
              <a:t>photoevent</a:t>
            </a:r>
            <a:r>
              <a:rPr lang="en-US" dirty="0" smtClean="0"/>
              <a:t> – a photon of light is captured by a pigment molecule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2. charge separation – energy is transferred to the reaction center; an excited electron is transferred to an acceptor molecule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3. electron transport – electrons move through carriers to reduce NADP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4. </a:t>
            </a:r>
            <a:r>
              <a:rPr lang="en-US" dirty="0" err="1" smtClean="0"/>
              <a:t>chemiosmosis</a:t>
            </a:r>
            <a:r>
              <a:rPr lang="en-US" dirty="0" smtClean="0"/>
              <a:t> – produces ATP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sulfur bacteria, only one </a:t>
            </a:r>
            <a:r>
              <a:rPr lang="en-US" dirty="0" err="1" smtClean="0"/>
              <a:t>photosystem</a:t>
            </a:r>
            <a:r>
              <a:rPr lang="en-US" dirty="0" smtClean="0"/>
              <a:t> is used for </a:t>
            </a:r>
            <a:r>
              <a:rPr lang="en-US" b="1" dirty="0" smtClean="0">
                <a:solidFill>
                  <a:srgbClr val="FF0000"/>
                </a:solidFill>
              </a:rPr>
              <a:t>cyclic </a:t>
            </a:r>
            <a:r>
              <a:rPr lang="en-US" b="1" dirty="0" err="1" smtClean="0">
                <a:solidFill>
                  <a:srgbClr val="FF0000"/>
                </a:solidFill>
              </a:rPr>
              <a:t>photophosphorylation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1. an electron joins a proton to produce hydrogen</a:t>
            </a:r>
          </a:p>
          <a:p>
            <a:pPr>
              <a:buNone/>
            </a:pPr>
            <a:r>
              <a:rPr lang="en-US" dirty="0" smtClean="0"/>
              <a:t>2. an electron is recycled to chlorophyll</a:t>
            </a:r>
          </a:p>
          <a:p>
            <a:pPr>
              <a:buNone/>
            </a:pPr>
            <a:r>
              <a:rPr lang="en-US" dirty="0" smtClean="0"/>
              <a:t>	-this process drives the </a:t>
            </a:r>
            <a:r>
              <a:rPr lang="en-US" dirty="0" err="1" smtClean="0"/>
              <a:t>chemiosmotic</a:t>
            </a:r>
            <a:r>
              <a:rPr lang="en-US" dirty="0" smtClean="0"/>
              <a:t> synthesis of ATP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Photosynthetic Membrane has a photo system that captures the suns energy.</a:t>
            </a:r>
          </a:p>
          <a:p>
            <a:r>
              <a:rPr lang="en-US" dirty="0" smtClean="0"/>
              <a:t>Two types of </a:t>
            </a:r>
            <a:r>
              <a:rPr lang="en-US" dirty="0" err="1" smtClean="0"/>
              <a:t>photosystems</a:t>
            </a:r>
            <a:r>
              <a:rPr lang="en-US" dirty="0" smtClean="0"/>
              <a:t>:  </a:t>
            </a:r>
            <a:r>
              <a:rPr lang="en-US" dirty="0" err="1" smtClean="0"/>
              <a:t>Photosystem</a:t>
            </a:r>
            <a:r>
              <a:rPr lang="en-US" dirty="0" smtClean="0"/>
              <a:t> I &amp; </a:t>
            </a:r>
            <a:r>
              <a:rPr lang="en-US" dirty="0" err="1" smtClean="0"/>
              <a:t>photosystem</a:t>
            </a:r>
            <a:r>
              <a:rPr lang="en-US" dirty="0" smtClean="0"/>
              <a:t> II. </a:t>
            </a:r>
          </a:p>
          <a:p>
            <a:r>
              <a:rPr lang="en-US" dirty="0" smtClean="0"/>
              <a:t>The chlorophyll a, chlorophyll b and other accessory pigments capture the light. ( Water is split here, releasing hydrogen’s and making free O2.)</a:t>
            </a:r>
          </a:p>
          <a:p>
            <a:r>
              <a:rPr lang="en-US" dirty="0" smtClean="0"/>
              <a:t>Steps to make Energy Compounds: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Carbon Fixation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build carbohydrates, cells need:</a:t>
            </a:r>
          </a:p>
          <a:p>
            <a:pPr>
              <a:buNone/>
            </a:pPr>
            <a:r>
              <a:rPr lang="en-US" dirty="0" smtClean="0"/>
              <a:t>1. energy</a:t>
            </a:r>
          </a:p>
          <a:p>
            <a:pPr>
              <a:buNone/>
            </a:pPr>
            <a:r>
              <a:rPr lang="en-US" dirty="0" smtClean="0"/>
              <a:t>	-ATP from light-dependent reactions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reduction potential</a:t>
            </a:r>
          </a:p>
          <a:p>
            <a:pPr>
              <a:buNone/>
            </a:pPr>
            <a:r>
              <a:rPr lang="en-US" dirty="0" smtClean="0"/>
              <a:t>	-NADPH from </a:t>
            </a:r>
            <a:r>
              <a:rPr lang="en-US" dirty="0" err="1" smtClean="0"/>
              <a:t>photosystem</a:t>
            </a:r>
            <a:r>
              <a:rPr lang="en-US" dirty="0" smtClean="0"/>
              <a:t> 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-biochemical pathway that allows for carbon fixation</a:t>
            </a:r>
          </a:p>
          <a:p>
            <a:pPr>
              <a:buNone/>
            </a:pPr>
            <a:r>
              <a:rPr lang="en-US" dirty="0" smtClean="0"/>
              <a:t>-occurs in the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-uses ATP and NADPH as energy sources</a:t>
            </a:r>
          </a:p>
          <a:p>
            <a:pPr>
              <a:buNone/>
            </a:pPr>
            <a:r>
              <a:rPr lang="en-US" dirty="0" smtClean="0"/>
              <a:t>-incorporates CO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into organic molecules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 not need light but can occur in the light. </a:t>
            </a:r>
          </a:p>
          <a:p>
            <a:r>
              <a:rPr lang="en-US" dirty="0" smtClean="0"/>
              <a:t>Uses CO</a:t>
            </a:r>
            <a:r>
              <a:rPr lang="en-US" baseline="-25000" dirty="0" smtClean="0"/>
              <a:t>2</a:t>
            </a:r>
            <a:r>
              <a:rPr lang="en-US" dirty="0" smtClean="0"/>
              <a:t> and ATP &amp; NADPH to form PGAL, to form sugar.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Calvin Cycle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the cycle and combines with a 5 carbon compound. This forms a 3 carbon compound.</a:t>
            </a:r>
          </a:p>
          <a:p>
            <a:r>
              <a:rPr lang="en-US" dirty="0" smtClean="0"/>
              <a:t>Energy from 12 ATP and 12 NADPH change the 3 carbon compound to PGAL, and 12 ADP and 12 NADP.</a:t>
            </a:r>
          </a:p>
          <a:p>
            <a:r>
              <a:rPr lang="en-US" dirty="0" smtClean="0"/>
              <a:t>PGAL is then converted to make glucose. </a:t>
            </a:r>
          </a:p>
          <a:p>
            <a:r>
              <a:rPr lang="en-US" sz="3600" dirty="0" smtClean="0"/>
              <a:t>This cycle must go around 6 times to make glucose.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Glucose is not a direct product of the Calvin cycle.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-2 molecules of G3P leave the cycle</a:t>
            </a:r>
          </a:p>
          <a:p>
            <a:pPr>
              <a:buNone/>
            </a:pPr>
            <a:r>
              <a:rPr lang="en-US" dirty="0" smtClean="0"/>
              <a:t>-each G3P contains 3 carbons</a:t>
            </a:r>
          </a:p>
          <a:p>
            <a:pPr>
              <a:buNone/>
            </a:pPr>
            <a:r>
              <a:rPr lang="en-US" dirty="0" smtClean="0"/>
              <a:t>-2 G3P are used to produce 1 glucose in reactions in the cytoplasm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During the Calvin cycle, energy is needed.  The energy is supplied from: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- 18 ATP molecules</a:t>
            </a:r>
          </a:p>
          <a:p>
            <a:pPr>
              <a:buNone/>
            </a:pPr>
            <a:r>
              <a:rPr lang="en-US" dirty="0" smtClean="0"/>
              <a:t>- 12 NADPH molecules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energy cycle: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-photosynthesis uses the products of respiration as starting substrates</a:t>
            </a:r>
          </a:p>
          <a:p>
            <a:pPr>
              <a:buNone/>
            </a:pPr>
            <a:r>
              <a:rPr lang="en-US" dirty="0" smtClean="0"/>
              <a:t>-respiration uses the products of photosynthesis as starting substrates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8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279400"/>
            <a:ext cx="70453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Organisms can be classified based on how they obtain energy: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autotrophs</a:t>
            </a:r>
            <a:r>
              <a:rPr lang="en-US" dirty="0" smtClean="0"/>
              <a:t>: are able to produce their own organic molecules through photosynthesis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heterotrophs</a:t>
            </a:r>
            <a:r>
              <a:rPr lang="en-US" dirty="0" smtClean="0"/>
              <a:t>: live on organic compounds produced by other organisms</a:t>
            </a:r>
          </a:p>
          <a:p>
            <a:pPr>
              <a:buNone/>
            </a:pPr>
            <a:r>
              <a:rPr lang="en-US" dirty="0" smtClean="0"/>
              <a:t>All organisms use </a:t>
            </a:r>
            <a:r>
              <a:rPr lang="en-US" b="1" dirty="0" smtClean="0">
                <a:solidFill>
                  <a:srgbClr val="FF0000"/>
                </a:solidFill>
              </a:rPr>
              <a:t>cellular respiration</a:t>
            </a:r>
            <a:r>
              <a:rPr lang="en-US" dirty="0" smtClean="0"/>
              <a:t> to extract energy from organic molecules.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Respiration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--------- 6CO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Photosynthesis</a:t>
            </a:r>
          </a:p>
          <a:p>
            <a:pPr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  <a:r>
              <a:rPr lang="en-US" dirty="0" smtClean="0"/>
              <a:t> --------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Cellular respiration is a series of reactions that:</a:t>
            </a:r>
          </a:p>
          <a:p>
            <a:pPr>
              <a:buNone/>
            </a:pPr>
            <a:r>
              <a:rPr lang="en-US" dirty="0" smtClean="0"/>
              <a:t>-are oxidations – loss of electrons</a:t>
            </a:r>
          </a:p>
          <a:p>
            <a:pPr>
              <a:buNone/>
            </a:pPr>
            <a:r>
              <a:rPr lang="en-US" dirty="0" smtClean="0"/>
              <a:t>-are also </a:t>
            </a:r>
            <a:r>
              <a:rPr lang="en-US" b="1" dirty="0" smtClean="0">
                <a:solidFill>
                  <a:srgbClr val="FF0000"/>
                </a:solidFill>
              </a:rPr>
              <a:t>dehydrogenations</a:t>
            </a:r>
            <a:r>
              <a:rPr lang="en-US" dirty="0" smtClean="0"/>
              <a:t> – lost electrons are accompanied by hydrogen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Therefore, what is actually lost is a hydrogen atom (1 electron, 1 proton).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Free energy</a:t>
            </a:r>
            <a:r>
              <a:rPr lang="en-US" dirty="0" smtClean="0"/>
              <a:t>: the energy available to do work</a:t>
            </a:r>
          </a:p>
          <a:p>
            <a:pPr>
              <a:buNone/>
            </a:pPr>
            <a:r>
              <a:rPr lang="en-US" dirty="0" smtClean="0"/>
              <a:t>-denoted by the symbol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(Gibb’s free energy)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enthalpy</a:t>
            </a:r>
            <a:r>
              <a:rPr lang="en-US" dirty="0" smtClean="0"/>
              <a:t>: energy contained in a molecule’s chemical bonds</a:t>
            </a:r>
          </a:p>
          <a:p>
            <a:pPr>
              <a:buNone/>
            </a:pPr>
            <a:r>
              <a:rPr lang="en-US" dirty="0" smtClean="0"/>
              <a:t>free energy = enthalpy – (entropy x temp.)</a:t>
            </a:r>
          </a:p>
          <a:p>
            <a:pPr>
              <a:buNone/>
            </a:pPr>
            <a:r>
              <a:rPr lang="en-US" dirty="0" smtClean="0"/>
              <a:t>G = H - 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During </a:t>
            </a:r>
            <a:r>
              <a:rPr lang="en-US" dirty="0" err="1" smtClean="0"/>
              <a:t>redox</a:t>
            </a:r>
            <a:r>
              <a:rPr lang="en-US" dirty="0" smtClean="0"/>
              <a:t> reactions, electrons carry energy from one molecule to another.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NAD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is an electron carrier.</a:t>
            </a:r>
          </a:p>
          <a:p>
            <a:pPr>
              <a:buNone/>
            </a:pPr>
            <a:r>
              <a:rPr lang="en-US" dirty="0" smtClean="0"/>
              <a:t>-NAD accepts 2 electrons and 1 proton to become </a:t>
            </a:r>
            <a:r>
              <a:rPr lang="en-US" b="1" dirty="0" smtClean="0">
                <a:solidFill>
                  <a:srgbClr val="FF0000"/>
                </a:solidFill>
              </a:rPr>
              <a:t>NADH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-the reaction is reversible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216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1268</Words>
  <Application>Microsoft Office PowerPoint</Application>
  <PresentationFormat>On-screen Show (4:3)</PresentationFormat>
  <Paragraphs>215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How Cells Harvest Energy Chapter 7 </vt:lpstr>
      <vt:lpstr>Laws of Thermodynamics</vt:lpstr>
      <vt:lpstr>PowerPoint Presentation</vt:lpstr>
      <vt:lpstr>Energy Currency of Cells</vt:lpstr>
      <vt:lpstr>Respiration</vt:lpstr>
      <vt:lpstr>Respiration</vt:lpstr>
      <vt:lpstr>Respiration</vt:lpstr>
      <vt:lpstr>Respiration</vt:lpstr>
      <vt:lpstr>PowerPoint Presentation</vt:lpstr>
      <vt:lpstr>PowerPoint Presentation</vt:lpstr>
      <vt:lpstr>Respiration</vt:lpstr>
      <vt:lpstr>PowerPoint Presentation</vt:lpstr>
      <vt:lpstr>Respiration</vt:lpstr>
      <vt:lpstr>Oxidation of Glucose</vt:lpstr>
      <vt:lpstr>PowerPoint Presentation</vt:lpstr>
      <vt:lpstr>Oxidation of Glucose</vt:lpstr>
      <vt:lpstr>PowerPoint Presentation</vt:lpstr>
      <vt:lpstr>Glycolysis</vt:lpstr>
      <vt:lpstr>Glycolysis</vt:lpstr>
      <vt:lpstr>Glycolysis</vt:lpstr>
      <vt:lpstr>PowerPoint Presentation</vt:lpstr>
      <vt:lpstr>PowerPoint Presentation</vt:lpstr>
      <vt:lpstr>PowerPoint Presentation</vt:lpstr>
      <vt:lpstr>Glycolysis</vt:lpstr>
      <vt:lpstr>PowerPoint Presentation</vt:lpstr>
      <vt:lpstr>Respiration Overview</vt:lpstr>
      <vt:lpstr>Krebs Cycle</vt:lpstr>
      <vt:lpstr>PowerPoint Presentation</vt:lpstr>
      <vt:lpstr>Energy Yield of Respiration</vt:lpstr>
      <vt:lpstr>PowerPoint Presentation</vt:lpstr>
      <vt:lpstr>Photosynthesis Overview</vt:lpstr>
      <vt:lpstr>PowerPoint Presentation</vt:lpstr>
      <vt:lpstr>PowerPoint Presentation</vt:lpstr>
      <vt:lpstr>Light Reaction Light is required for this to happen</vt:lpstr>
      <vt:lpstr>Light Reaction</vt:lpstr>
      <vt:lpstr>PowerPoint Presentation</vt:lpstr>
      <vt:lpstr>PowerPoint Presentation</vt:lpstr>
      <vt:lpstr>PowerPoint Presentation</vt:lpstr>
      <vt:lpstr>PowerPoint Presentation</vt:lpstr>
      <vt:lpstr>Light-Dependent Reactions</vt:lpstr>
      <vt:lpstr>PowerPoint Presentation</vt:lpstr>
      <vt:lpstr>PowerPoint Presentation</vt:lpstr>
      <vt:lpstr>Carbon Fixation Reactions</vt:lpstr>
      <vt:lpstr>Dark Reaction (Calvin Cycle) </vt:lpstr>
      <vt:lpstr>Dark Reaction (Calvin Cycle) </vt:lpstr>
      <vt:lpstr>PowerPoint Presentation</vt:lpstr>
      <vt:lpstr>PowerPoint Presentation</vt:lpstr>
      <vt:lpstr>PowerPoint Presentation</vt:lpstr>
      <vt:lpstr>PowerPoint Presentation</vt:lpstr>
      <vt:lpstr>Reactions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Thermodynamics</dc:title>
  <dc:creator>bhs</dc:creator>
  <cp:lastModifiedBy>user</cp:lastModifiedBy>
  <cp:revision>40</cp:revision>
  <dcterms:created xsi:type="dcterms:W3CDTF">2009-12-14T18:55:25Z</dcterms:created>
  <dcterms:modified xsi:type="dcterms:W3CDTF">2015-03-12T13:50:56Z</dcterms:modified>
</cp:coreProperties>
</file>