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notesMasterIdLst>
    <p:notesMasterId r:id="rId89"/>
  </p:notesMasterIdLst>
  <p:sldIdLst>
    <p:sldId id="256" r:id="rId10"/>
    <p:sldId id="257" r:id="rId11"/>
    <p:sldId id="301" r:id="rId12"/>
    <p:sldId id="258" r:id="rId13"/>
    <p:sldId id="259" r:id="rId14"/>
    <p:sldId id="262" r:id="rId15"/>
    <p:sldId id="296" r:id="rId16"/>
    <p:sldId id="263" r:id="rId17"/>
    <p:sldId id="322" r:id="rId18"/>
    <p:sldId id="264" r:id="rId19"/>
    <p:sldId id="336" r:id="rId20"/>
    <p:sldId id="327" r:id="rId21"/>
    <p:sldId id="326" r:id="rId22"/>
    <p:sldId id="265" r:id="rId23"/>
    <p:sldId id="328" r:id="rId24"/>
    <p:sldId id="329" r:id="rId25"/>
    <p:sldId id="323" r:id="rId26"/>
    <p:sldId id="324" r:id="rId27"/>
    <p:sldId id="325" r:id="rId28"/>
    <p:sldId id="291" r:id="rId29"/>
    <p:sldId id="292" r:id="rId30"/>
    <p:sldId id="293" r:id="rId31"/>
    <p:sldId id="294" r:id="rId32"/>
    <p:sldId id="295" r:id="rId33"/>
    <p:sldId id="284" r:id="rId34"/>
    <p:sldId id="338" r:id="rId35"/>
    <p:sldId id="302" r:id="rId36"/>
    <p:sldId id="303" r:id="rId37"/>
    <p:sldId id="308" r:id="rId38"/>
    <p:sldId id="309" r:id="rId39"/>
    <p:sldId id="266" r:id="rId40"/>
    <p:sldId id="281" r:id="rId41"/>
    <p:sldId id="282" r:id="rId42"/>
    <p:sldId id="283" r:id="rId43"/>
    <p:sldId id="285" r:id="rId44"/>
    <p:sldId id="286" r:id="rId45"/>
    <p:sldId id="287" r:id="rId46"/>
    <p:sldId id="307" r:id="rId47"/>
    <p:sldId id="268" r:id="rId48"/>
    <p:sldId id="269" r:id="rId49"/>
    <p:sldId id="270" r:id="rId50"/>
    <p:sldId id="297" r:id="rId51"/>
    <p:sldId id="298" r:id="rId52"/>
    <p:sldId id="299" r:id="rId53"/>
    <p:sldId id="300" r:id="rId54"/>
    <p:sldId id="304" r:id="rId55"/>
    <p:sldId id="314" r:id="rId56"/>
    <p:sldId id="315" r:id="rId57"/>
    <p:sldId id="316" r:id="rId58"/>
    <p:sldId id="317" r:id="rId59"/>
    <p:sldId id="271" r:id="rId60"/>
    <p:sldId id="305" r:id="rId61"/>
    <p:sldId id="306" r:id="rId62"/>
    <p:sldId id="318" r:id="rId63"/>
    <p:sldId id="319" r:id="rId64"/>
    <p:sldId id="320" r:id="rId65"/>
    <p:sldId id="321" r:id="rId66"/>
    <p:sldId id="272" r:id="rId67"/>
    <p:sldId id="273" r:id="rId68"/>
    <p:sldId id="274" r:id="rId69"/>
    <p:sldId id="275" r:id="rId70"/>
    <p:sldId id="276" r:id="rId71"/>
    <p:sldId id="277" r:id="rId72"/>
    <p:sldId id="278" r:id="rId73"/>
    <p:sldId id="279" r:id="rId74"/>
    <p:sldId id="313" r:id="rId75"/>
    <p:sldId id="280" r:id="rId76"/>
    <p:sldId id="260" r:id="rId77"/>
    <p:sldId id="261" r:id="rId78"/>
    <p:sldId id="330" r:id="rId79"/>
    <p:sldId id="331" r:id="rId80"/>
    <p:sldId id="332" r:id="rId81"/>
    <p:sldId id="310" r:id="rId82"/>
    <p:sldId id="311" r:id="rId83"/>
    <p:sldId id="312" r:id="rId84"/>
    <p:sldId id="333" r:id="rId85"/>
    <p:sldId id="334" r:id="rId86"/>
    <p:sldId id="335" r:id="rId87"/>
    <p:sldId id="337" r:id="rId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4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76" Type="http://schemas.openxmlformats.org/officeDocument/2006/relationships/slide" Target="slides/slide67.xml"/><Relationship Id="rId84" Type="http://schemas.openxmlformats.org/officeDocument/2006/relationships/slide" Target="slides/slide75.xml"/><Relationship Id="rId89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87" Type="http://schemas.openxmlformats.org/officeDocument/2006/relationships/slide" Target="slides/slide78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82" Type="http://schemas.openxmlformats.org/officeDocument/2006/relationships/slide" Target="slides/slide73.xml"/><Relationship Id="rId90" Type="http://schemas.openxmlformats.org/officeDocument/2006/relationships/presProps" Target="presProps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slide" Target="slides/slide6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slide" Target="slides/slide71.xml"/><Relationship Id="rId85" Type="http://schemas.openxmlformats.org/officeDocument/2006/relationships/slide" Target="slides/slide76.xml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slide" Target="slides/slide74.xml"/><Relationship Id="rId88" Type="http://schemas.openxmlformats.org/officeDocument/2006/relationships/slide" Target="slides/slide79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slide" Target="slides/slide72.xml"/><Relationship Id="rId86" Type="http://schemas.openxmlformats.org/officeDocument/2006/relationships/slide" Target="slides/slide7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C172F-9053-46E2-8C00-248F7D64832F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ECB65-98AA-477E-9E95-D429AB4D9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04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ECB65-98AA-477E-9E95-D429AB4D9E2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New</a:t>
            </a:r>
            <a:r>
              <a:rPr lang="en-US" b="1" baseline="0" dirty="0" smtClean="0"/>
              <a:t> Technology</a:t>
            </a:r>
            <a:r>
              <a:rPr lang="en-US" baseline="0" dirty="0" smtClean="0"/>
              <a:t>: Hyperlink to the Video that helps students further understand the Hardy-Weinberg equation.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ECB65-98AA-477E-9E95-D429AB4D9E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20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Tool: Hyperlink to the Bozeman</a:t>
            </a:r>
            <a:r>
              <a:rPr lang="en-US" baseline="0" dirty="0" smtClean="0"/>
              <a:t> Science web page. This will help students to learn about evolution and how species evolve.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ECB65-98AA-477E-9E95-D429AB4D9E2B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18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New tool:  </a:t>
            </a:r>
            <a:r>
              <a:rPr lang="en-US" dirty="0" smtClean="0"/>
              <a:t>Embedded</a:t>
            </a:r>
            <a:r>
              <a:rPr lang="en-US" baseline="0" dirty="0" smtClean="0"/>
              <a:t> a web page address that helps to describe convergent evolution.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ECB65-98AA-477E-9E95-D429AB4D9E2B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03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8E27-6601-4C39-A771-41CA3172635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B2FC-D887-458F-89A9-5F33E107C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8E27-6601-4C39-A771-41CA3172635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B2FC-D887-458F-89A9-5F33E107C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8E27-6601-4C39-A771-41CA3172635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B2FC-D887-458F-89A9-5F33E107C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71878-FF04-4C61-9063-6460F02238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302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3C62F-3DC2-4A95-880E-E1DC4B81B5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484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D87A1-58D6-43DF-9E80-5E3D9690D8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385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63A5B-C1B8-49DC-B63F-DD34D9A697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28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1211F-E3E8-40FA-BD79-9A7866F568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85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6F8E6-F1AA-4682-932E-B7EB624CD0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128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26791-AFD6-449A-80B6-4CE1195ECD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502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D9E45-CEF4-41A3-A137-1D15AF1F32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94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8E27-6601-4C39-A771-41CA3172635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B2FC-D887-458F-89A9-5F33E107C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C25C7-3700-44BC-9DF0-7882990E50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421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C8A46-3091-4D68-AA57-F034F66DDD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99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EEDD0-D1DA-49AE-91F2-35360157EC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5144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71878-FF04-4C61-9063-6460F02238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559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3C62F-3DC2-4A95-880E-E1DC4B81B5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432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D87A1-58D6-43DF-9E80-5E3D9690D8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3511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63A5B-C1B8-49DC-B63F-DD34D9A697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501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1211F-E3E8-40FA-BD79-9A7866F568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1701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6F8E6-F1AA-4682-932E-B7EB624CD0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296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26791-AFD6-449A-80B6-4CE1195ECD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369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8E27-6601-4C39-A771-41CA3172635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B2FC-D887-458F-89A9-5F33E107C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D9E45-CEF4-41A3-A137-1D15AF1F32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5123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C25C7-3700-44BC-9DF0-7882990E50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804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C8A46-3091-4D68-AA57-F034F66DDD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3589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EEDD0-D1DA-49AE-91F2-35360157EC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6091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71878-FF04-4C61-9063-6460F02238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7447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3C62F-3DC2-4A95-880E-E1DC4B81B5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6942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D87A1-58D6-43DF-9E80-5E3D9690D8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0336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63A5B-C1B8-49DC-B63F-DD34D9A697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8929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1211F-E3E8-40FA-BD79-9A7866F568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69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6F8E6-F1AA-4682-932E-B7EB624CD0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12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8E27-6601-4C39-A771-41CA3172635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B2FC-D887-458F-89A9-5F33E107C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26791-AFD6-449A-80B6-4CE1195ECD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9476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D9E45-CEF4-41A3-A137-1D15AF1F32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628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C25C7-3700-44BC-9DF0-7882990E50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2855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C8A46-3091-4D68-AA57-F034F66DDD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061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EEDD0-D1DA-49AE-91F2-35360157EC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5076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71878-FF04-4C61-9063-6460F02238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5243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3C62F-3DC2-4A95-880E-E1DC4B81B5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145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D87A1-58D6-43DF-9E80-5E3D9690D8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681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63A5B-C1B8-49DC-B63F-DD34D9A697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8168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1211F-E3E8-40FA-BD79-9A7866F568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788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8E27-6601-4C39-A771-41CA3172635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B2FC-D887-458F-89A9-5F33E107C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6F8E6-F1AA-4682-932E-B7EB624CD0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4819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26791-AFD6-449A-80B6-4CE1195ECD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3747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D9E45-CEF4-41A3-A137-1D15AF1F32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0093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C25C7-3700-44BC-9DF0-7882990E50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0861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C8A46-3091-4D68-AA57-F034F66DDD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3417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EEDD0-D1DA-49AE-91F2-35360157EC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5631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71878-FF04-4C61-9063-6460F02238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9662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3C62F-3DC2-4A95-880E-E1DC4B81B5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874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D87A1-58D6-43DF-9E80-5E3D9690D8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6900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63A5B-C1B8-49DC-B63F-DD34D9A697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6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8E27-6601-4C39-A771-41CA3172635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B2FC-D887-458F-89A9-5F33E107C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1211F-E3E8-40FA-BD79-9A7866F568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39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6F8E6-F1AA-4682-932E-B7EB624CD0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7268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26791-AFD6-449A-80B6-4CE1195ECD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374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D9E45-CEF4-41A3-A137-1D15AF1F32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2646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C25C7-3700-44BC-9DF0-7882990E50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5741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C8A46-3091-4D68-AA57-F034F66DDD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117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EEDD0-D1DA-49AE-91F2-35360157EC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889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71878-FF04-4C61-9063-6460F02238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5238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3C62F-3DC2-4A95-880E-E1DC4B81B5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6010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D87A1-58D6-43DF-9E80-5E3D9690D8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151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8E27-6601-4C39-A771-41CA3172635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B2FC-D887-458F-89A9-5F33E107C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63A5B-C1B8-49DC-B63F-DD34D9A697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864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1211F-E3E8-40FA-BD79-9A7866F568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4471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6F8E6-F1AA-4682-932E-B7EB624CD0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7841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26791-AFD6-449A-80B6-4CE1195ECD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8909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D9E45-CEF4-41A3-A137-1D15AF1F32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2707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C25C7-3700-44BC-9DF0-7882990E50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994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C8A46-3091-4D68-AA57-F034F66DDD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0557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EEDD0-D1DA-49AE-91F2-35360157EC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0780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71878-FF04-4C61-9063-6460F02238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3230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3C62F-3DC2-4A95-880E-E1DC4B81B5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15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8E27-6601-4C39-A771-41CA3172635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B2FC-D887-458F-89A9-5F33E107C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D87A1-58D6-43DF-9E80-5E3D9690D8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378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63A5B-C1B8-49DC-B63F-DD34D9A697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4181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1211F-E3E8-40FA-BD79-9A7866F568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0454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6F8E6-F1AA-4682-932E-B7EB624CD0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3868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26791-AFD6-449A-80B6-4CE1195ECD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50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D9E45-CEF4-41A3-A137-1D15AF1F32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484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C25C7-3700-44BC-9DF0-7882990E50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28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C8A46-3091-4D68-AA57-F034F66DDD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0388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EEDD0-D1DA-49AE-91F2-35360157EC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6120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71878-FF04-4C61-9063-6460F02238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081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B8E27-6601-4C39-A771-41CA3172635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8B2FC-D887-458F-89A9-5F33E107C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3C62F-3DC2-4A95-880E-E1DC4B81B5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9201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D87A1-58D6-43DF-9E80-5E3D9690D8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789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63A5B-C1B8-49DC-B63F-DD34D9A697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2846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1211F-E3E8-40FA-BD79-9A7866F568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0232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6F8E6-F1AA-4682-932E-B7EB624CD0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0707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26791-AFD6-449A-80B6-4CE1195ECD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89879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D9E45-CEF4-41A3-A137-1D15AF1F32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0039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C25C7-3700-44BC-9DF0-7882990E50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3287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C8A46-3091-4D68-AA57-F034F66DDD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4799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EEDD0-D1DA-49AE-91F2-35360157EC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73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B8E27-6601-4C39-A771-41CA31726354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8B2FC-D887-458F-89A9-5F33E107C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684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685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686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C55A966-0586-486E-8F03-655CE99D8292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93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684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685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686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C55A966-0586-486E-8F03-655CE99D8292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7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684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685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686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C55A966-0586-486E-8F03-655CE99D8292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9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684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685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686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C55A966-0586-486E-8F03-655CE99D8292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37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684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685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686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C55A966-0586-486E-8F03-655CE99D8292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00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684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685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686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C55A966-0586-486E-8F03-655CE99D8292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63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684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685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686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C55A966-0586-486E-8F03-655CE99D8292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2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684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685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686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C55A966-0586-486E-8F03-655CE99D8292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8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zemanscience.com/solving-hardy-weinberg-problem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zemanscience.com/cladogram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ozemanscience.com/coevolution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.org/wgbh/nova/evolution/evolution-action-salamander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zemanscience.com/003-genetic-drift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Evolution</a:t>
            </a:r>
            <a:br>
              <a:rPr lang="en-US" u="sng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u="sng" dirty="0" err="1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Ch</a:t>
            </a:r>
            <a:r>
              <a:rPr lang="en-US" u="sng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15 and 14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9" descr="rav65819_CO_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2"/>
            <a:ext cx="3429000" cy="403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rav65819_CO_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981201"/>
            <a:ext cx="3328987" cy="414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Charles Darwin: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u="sng" dirty="0"/>
              <a:t>Charles Darwin:  (1809 - 1882)</a:t>
            </a:r>
            <a:r>
              <a:rPr lang="en-US" sz="2800" u="sng" dirty="0"/>
              <a:t> </a:t>
            </a:r>
            <a:r>
              <a:rPr lang="en-US" sz="2800" dirty="0"/>
              <a:t> HMS Beagle.  </a:t>
            </a:r>
            <a:endParaRPr lang="en-US" sz="2800" dirty="0" smtClean="0"/>
          </a:p>
          <a:p>
            <a:r>
              <a:rPr lang="en-US" sz="2800" dirty="0" smtClean="0"/>
              <a:t>Traveled </a:t>
            </a:r>
            <a:r>
              <a:rPr lang="en-US" sz="2800" dirty="0"/>
              <a:t>around the world to </a:t>
            </a:r>
            <a:r>
              <a:rPr lang="en-US" sz="2800" dirty="0" smtClean="0"/>
              <a:t>collect </a:t>
            </a:r>
            <a:r>
              <a:rPr lang="en-US" sz="2800" dirty="0"/>
              <a:t>specimens at the age of 23 in 1831.  </a:t>
            </a:r>
          </a:p>
          <a:p>
            <a:r>
              <a:rPr lang="en-US" sz="2800" dirty="0"/>
              <a:t>Galapagos Islands: </a:t>
            </a:r>
            <a:endParaRPr lang="en-US" sz="2800" dirty="0" smtClean="0"/>
          </a:p>
          <a:p>
            <a:r>
              <a:rPr lang="en-US" sz="2800" dirty="0" smtClean="0"/>
              <a:t>(</a:t>
            </a:r>
            <a:r>
              <a:rPr lang="en-US" sz="2800" dirty="0"/>
              <a:t>Finches and Tortoises)</a:t>
            </a:r>
          </a:p>
          <a:p>
            <a:r>
              <a:rPr lang="en-US" sz="2800" dirty="0"/>
              <a:t> </a:t>
            </a:r>
            <a:r>
              <a:rPr lang="en-US" sz="2800" dirty="0" smtClean="0"/>
              <a:t>Wrote: </a:t>
            </a:r>
            <a:r>
              <a:rPr lang="en-US" sz="2800" dirty="0"/>
              <a:t>“The Origin of Species </a:t>
            </a:r>
            <a:endParaRPr lang="en-US" sz="2800" dirty="0" smtClean="0"/>
          </a:p>
          <a:p>
            <a:r>
              <a:rPr lang="en-US" sz="2800" dirty="0" smtClean="0"/>
              <a:t>by </a:t>
            </a:r>
            <a:r>
              <a:rPr lang="en-US" sz="2800" dirty="0"/>
              <a:t>Means of Natural Selection</a:t>
            </a:r>
            <a:r>
              <a:rPr lang="en-US" sz="2800" dirty="0" smtClean="0"/>
              <a:t>”.</a:t>
            </a:r>
          </a:p>
          <a:p>
            <a:r>
              <a:rPr lang="en-US" sz="2800" dirty="0" smtClean="0"/>
              <a:t>Degree in Theology from Cambridge University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5" descr="science_of_biology_c_ph_4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2590800"/>
            <a:ext cx="21336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3C62F-3DC2-4A95-880E-E1DC4B81B58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 descr="http://blogs.sandiegozoo.org/wp-content/uploads/2011/08/1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335374"/>
            <a:ext cx="4038599" cy="268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ustainabletrip.org/blog/images/galapagos-tortoi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35374"/>
            <a:ext cx="3812822" cy="285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teurh.home.xs4all.nl/darwin/stambvn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76200"/>
            <a:ext cx="4286250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535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A6F56-763E-4B81-97C8-CF1B84DEA45A}" type="slidenum">
              <a:rPr lang="en-US"/>
              <a:pPr/>
              <a:t>12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F3FFF"/>
                </a:solidFill>
              </a:rPr>
              <a:t>Voyage of the </a:t>
            </a:r>
            <a:r>
              <a:rPr lang="en-US" i="1">
                <a:solidFill>
                  <a:srgbClr val="3F3FFF"/>
                </a:solidFill>
              </a:rPr>
              <a:t>Beagle</a:t>
            </a:r>
            <a:endParaRPr lang="en-US">
              <a:solidFill>
                <a:srgbClr val="3F3FFF"/>
              </a:solidFill>
            </a:endParaRPr>
          </a:p>
        </p:txBody>
      </p:sp>
      <p:pic>
        <p:nvPicPr>
          <p:cNvPr id="26629" name="Picture 5" descr="rav65819_01_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263" y="1647825"/>
            <a:ext cx="8245475" cy="4067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8967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476ED-D091-419A-9820-71B559391C13}" type="slidenum">
              <a:rPr lang="en-US"/>
              <a:pPr/>
              <a:t>13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F3FFF"/>
                </a:solidFill>
              </a:rPr>
              <a:t>Charles Darwin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Served as naturalist on mapping expedition around coastal South America.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Used many observations to develop his ideas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Proposed that evolution occurs by </a:t>
            </a:r>
          </a:p>
          <a:p>
            <a:pPr>
              <a:buFontTx/>
              <a:buNone/>
            </a:pPr>
            <a:r>
              <a:rPr lang="en-US" b="1" dirty="0">
                <a:solidFill>
                  <a:srgbClr val="FF0000"/>
                </a:solidFill>
              </a:rPr>
              <a:t>	natural selection</a:t>
            </a:r>
          </a:p>
        </p:txBody>
      </p:sp>
      <p:pic>
        <p:nvPicPr>
          <p:cNvPr id="15364" name="Picture 4" descr="01_05"/>
          <p:cNvPicPr>
            <a:picLocks noChangeAspect="1" noChangeArrowheads="1"/>
          </p:cNvPicPr>
          <p:nvPr/>
        </p:nvPicPr>
        <p:blipFill>
          <a:blip r:embed="rId2"/>
          <a:srcRect l="25000" t="3334" r="25000" b="1666"/>
          <a:stretch>
            <a:fillRect/>
          </a:stretch>
        </p:blipFill>
        <p:spPr bwMode="auto">
          <a:xfrm>
            <a:off x="7086599" y="685800"/>
            <a:ext cx="1700213" cy="2422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39111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Published </a:t>
            </a:r>
            <a:r>
              <a:rPr lang="en-US" dirty="0">
                <a:solidFill>
                  <a:srgbClr val="FF0000"/>
                </a:solidFill>
              </a:rPr>
              <a:t>30 years after </a:t>
            </a:r>
            <a:r>
              <a:rPr lang="en-US" dirty="0"/>
              <a:t>the voyage.</a:t>
            </a:r>
          </a:p>
          <a:p>
            <a:r>
              <a:rPr lang="en-US" dirty="0" smtClean="0"/>
              <a:t>It </a:t>
            </a:r>
            <a:r>
              <a:rPr lang="en-US" dirty="0"/>
              <a:t>explained that evolution is a long slow </a:t>
            </a:r>
            <a:r>
              <a:rPr lang="en-US" dirty="0" smtClean="0"/>
              <a:t>process.</a:t>
            </a:r>
            <a:endParaRPr lang="en-US" dirty="0"/>
          </a:p>
          <a:p>
            <a:r>
              <a:rPr lang="en-US" dirty="0"/>
              <a:t> </a:t>
            </a:r>
            <a:r>
              <a:rPr lang="en-US" dirty="0" smtClean="0"/>
              <a:t>All </a:t>
            </a:r>
            <a:r>
              <a:rPr lang="en-US" dirty="0"/>
              <a:t>organisms have a </a:t>
            </a:r>
            <a:r>
              <a:rPr lang="en-US" dirty="0">
                <a:solidFill>
                  <a:srgbClr val="FF0000"/>
                </a:solidFill>
              </a:rPr>
              <a:t>common ancestor (Common descent)</a:t>
            </a:r>
          </a:p>
          <a:p>
            <a:r>
              <a:rPr lang="en-US" dirty="0" smtClean="0"/>
              <a:t>and </a:t>
            </a:r>
            <a:r>
              <a:rPr lang="en-US" dirty="0"/>
              <a:t>are </a:t>
            </a:r>
            <a:r>
              <a:rPr lang="en-US" dirty="0" smtClean="0"/>
              <a:t>descendents </a:t>
            </a:r>
            <a:r>
              <a:rPr lang="en-US" dirty="0"/>
              <a:t>from other </a:t>
            </a:r>
            <a:r>
              <a:rPr lang="en-US" dirty="0" smtClean="0"/>
              <a:t>species</a:t>
            </a:r>
          </a:p>
          <a:p>
            <a:pPr marL="0" indent="0">
              <a:buNone/>
            </a:pPr>
            <a:r>
              <a:rPr lang="en-US" dirty="0" smtClean="0"/>
              <a:t>Alfred </a:t>
            </a:r>
            <a:r>
              <a:rPr lang="en-US" dirty="0" err="1" smtClean="0"/>
              <a:t>Russel</a:t>
            </a:r>
            <a:r>
              <a:rPr lang="en-US" dirty="0" smtClean="0"/>
              <a:t> Wallace proposed the </a:t>
            </a:r>
            <a:r>
              <a:rPr lang="en-US" dirty="0" err="1" smtClean="0"/>
              <a:t>identicle</a:t>
            </a:r>
            <a:r>
              <a:rPr lang="en-US" dirty="0" smtClean="0"/>
              <a:t> theory, which made Darwin publish </a:t>
            </a:r>
            <a:r>
              <a:rPr lang="en-US" smtClean="0"/>
              <a:t>his book.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1B23-16E6-413F-A20C-A397D75EE3E6}" type="slidenum">
              <a:rPr lang="en-US"/>
              <a:pPr/>
              <a:t>15</a:t>
            </a:fld>
            <a:endParaRPr lang="en-US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F3FFF"/>
                </a:solidFill>
              </a:rPr>
              <a:t>Darwin’s Evidence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4958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/>
              <a:t>Population growth vs. availability of resources</a:t>
            </a:r>
          </a:p>
          <a:p>
            <a:endParaRPr lang="en-US"/>
          </a:p>
          <a:p>
            <a:pPr>
              <a:buFontTx/>
              <a:buNone/>
            </a:pPr>
            <a:r>
              <a:rPr lang="en-US"/>
              <a:t>- Darwin realized that not all members of a </a:t>
            </a:r>
          </a:p>
          <a:p>
            <a:pPr>
              <a:buFontTx/>
              <a:buNone/>
            </a:pPr>
            <a:r>
              <a:rPr lang="en-US"/>
              <a:t>  population survive and reproduce. </a:t>
            </a:r>
          </a:p>
          <a:p>
            <a:endParaRPr lang="en-US"/>
          </a:p>
          <a:p>
            <a:pPr>
              <a:buFontTx/>
              <a:buNone/>
            </a:pPr>
            <a:r>
              <a:rPr lang="en-US"/>
              <a:t>-Darwin based these ideas on the writings of Thomas Malthus.</a:t>
            </a:r>
          </a:p>
        </p:txBody>
      </p:sp>
    </p:spTree>
    <p:extLst>
      <p:ext uri="{BB962C8B-B14F-4D97-AF65-F5344CB8AC3E}">
        <p14:creationId xmlns:p14="http://schemas.microsoft.com/office/powerpoint/2010/main" val="3919817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C0B35-0C84-4D23-B933-8FCE1DB7047A}" type="slidenum">
              <a:rPr lang="en-US"/>
              <a:pPr/>
              <a:t>16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/>
          <a:lstStyle/>
          <a:p>
            <a:r>
              <a:rPr lang="en-US">
                <a:solidFill>
                  <a:srgbClr val="3F3FFF"/>
                </a:solidFill>
              </a:rPr>
              <a:t>Post-Darwin Evolution Evidence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Fossil record</a:t>
            </a:r>
          </a:p>
          <a:p>
            <a:pPr>
              <a:buFontTx/>
              <a:buNone/>
            </a:pPr>
            <a:r>
              <a:rPr lang="en-US"/>
              <a:t>- New fossils are found all the time</a:t>
            </a:r>
          </a:p>
          <a:p>
            <a:pPr>
              <a:buFontTx/>
              <a:buNone/>
            </a:pPr>
            <a:r>
              <a:rPr lang="en-US"/>
              <a:t>- Earth is older than previously believed</a:t>
            </a:r>
          </a:p>
          <a:p>
            <a:endParaRPr lang="en-US"/>
          </a:p>
          <a:p>
            <a:pPr>
              <a:buFontTx/>
              <a:buNone/>
            </a:pPr>
            <a:r>
              <a:rPr lang="en-US"/>
              <a:t>Mechanisms of heredity</a:t>
            </a:r>
          </a:p>
          <a:p>
            <a:pPr>
              <a:buFontTx/>
              <a:buNone/>
            </a:pPr>
            <a:r>
              <a:rPr lang="en-US"/>
              <a:t>- Early criticism of Darwin’s ideas were resolved by Mendel’s theories for genetic inheritance.</a:t>
            </a:r>
          </a:p>
        </p:txBody>
      </p:sp>
    </p:spTree>
    <p:extLst>
      <p:ext uri="{BB962C8B-B14F-4D97-AF65-F5344CB8AC3E}">
        <p14:creationId xmlns:p14="http://schemas.microsoft.com/office/powerpoint/2010/main" val="21897706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Fossils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Fossil Records:</a:t>
            </a:r>
            <a:r>
              <a:rPr lang="en-US" u="sng" dirty="0"/>
              <a:t>  </a:t>
            </a:r>
            <a:r>
              <a:rPr lang="en-US" dirty="0"/>
              <a:t>Preserved remains of old organisms.</a:t>
            </a:r>
          </a:p>
          <a:p>
            <a:r>
              <a:rPr lang="en-US" dirty="0" smtClean="0"/>
              <a:t>* </a:t>
            </a:r>
            <a:r>
              <a:rPr lang="en-US" dirty="0" err="1"/>
              <a:t>Petrification</a:t>
            </a:r>
            <a:r>
              <a:rPr lang="en-US" dirty="0"/>
              <a:t>.  minerals in soil replace calcium.</a:t>
            </a:r>
          </a:p>
          <a:p>
            <a:r>
              <a:rPr lang="en-US" dirty="0"/>
              <a:t>	* Imprints.</a:t>
            </a:r>
          </a:p>
          <a:p>
            <a:r>
              <a:rPr lang="en-US" dirty="0"/>
              <a:t>	*  molds</a:t>
            </a:r>
          </a:p>
        </p:txBody>
      </p:sp>
    </p:spTree>
    <p:extLst>
      <p:ext uri="{BB962C8B-B14F-4D97-AF65-F5344CB8AC3E}">
        <p14:creationId xmlns:p14="http://schemas.microsoft.com/office/powerpoint/2010/main" val="294835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Adaptation</a:t>
            </a:r>
            <a:r>
              <a:rPr lang="en-US" u="sng" dirty="0"/>
              <a:t>:</a:t>
            </a:r>
            <a:r>
              <a:rPr lang="en-US" dirty="0"/>
              <a:t>  Having a mutation which enables an organism to survive and </a:t>
            </a:r>
          </a:p>
          <a:p>
            <a:r>
              <a:rPr lang="en-US" dirty="0"/>
              <a:t>	reproduce better.  (without adaptation, </a:t>
            </a:r>
            <a:r>
              <a:rPr lang="en-US" u="sng" dirty="0"/>
              <a:t>species</a:t>
            </a:r>
            <a:r>
              <a:rPr lang="en-US" dirty="0"/>
              <a:t> would become</a:t>
            </a:r>
            <a:r>
              <a:rPr lang="en-US" b="1" dirty="0"/>
              <a:t> extinct)</a:t>
            </a:r>
            <a:endParaRPr lang="en-US" dirty="0"/>
          </a:p>
          <a:p>
            <a:r>
              <a:rPr lang="en-US" b="1" dirty="0"/>
              <a:t>	(</a:t>
            </a:r>
            <a:r>
              <a:rPr lang="en-US" dirty="0"/>
              <a:t>Remember, over 99% of all species on earth have already become extinct)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08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Absolute Dating:</a:t>
            </a:r>
            <a:endParaRPr lang="en-US" dirty="0"/>
          </a:p>
          <a:p>
            <a:r>
              <a:rPr lang="en-US" dirty="0"/>
              <a:t>	Radio-Active Dating:  (ex. Carbon 14  and  Potassium 40)</a:t>
            </a:r>
          </a:p>
          <a:p>
            <a:r>
              <a:rPr lang="en-US" dirty="0"/>
              <a:t> </a:t>
            </a:r>
            <a:r>
              <a:rPr lang="en-US" b="1" u="sng" dirty="0" smtClean="0"/>
              <a:t>Geologist</a:t>
            </a:r>
            <a:r>
              <a:rPr lang="en-US" b="1" u="sng" dirty="0"/>
              <a:t>. </a:t>
            </a:r>
            <a:r>
              <a:rPr lang="en-US" b="1" dirty="0"/>
              <a:t> </a:t>
            </a:r>
            <a:r>
              <a:rPr lang="en-US" dirty="0"/>
              <a:t>People who study rocks and land forms. (</a:t>
            </a:r>
            <a:r>
              <a:rPr lang="en-US" dirty="0" err="1"/>
              <a:t>Pangea</a:t>
            </a:r>
            <a:r>
              <a:rPr lang="en-US" dirty="0"/>
              <a:t>, Continental Drift, </a:t>
            </a:r>
          </a:p>
          <a:p>
            <a:r>
              <a:rPr lang="en-US" dirty="0"/>
              <a:t>		Mid-Atlantic Ridge).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72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Evolution: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/>
              <a:t>The process by which organism change over time.  Based on science, not opinion.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Geologic Time Scale</a:t>
            </a:r>
            <a:r>
              <a:rPr 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: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(time line of the earth)  Eras and periods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u="sng" dirty="0"/>
              <a:t>Precambrian Time</a:t>
            </a:r>
            <a:r>
              <a:rPr lang="en-US" b="1" dirty="0"/>
              <a:t>:  </a:t>
            </a:r>
            <a:r>
              <a:rPr lang="en-US" dirty="0"/>
              <a:t>90 % of Earths history.   Few fossils.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Paleozoic Era:  </a:t>
            </a:r>
            <a:r>
              <a:rPr lang="en-US" b="1" dirty="0"/>
              <a:t> </a:t>
            </a:r>
            <a:r>
              <a:rPr lang="en-US" dirty="0"/>
              <a:t> (544 - 245 millions years ago)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Cambrian Period:  </a:t>
            </a:r>
            <a:r>
              <a:rPr lang="en-US" dirty="0"/>
              <a:t>Many marine life forms (hard shells).  Drifted </a:t>
            </a:r>
            <a:r>
              <a:rPr lang="en-US" dirty="0" smtClean="0"/>
              <a:t>around </a:t>
            </a:r>
            <a:r>
              <a:rPr lang="en-US" dirty="0"/>
              <a:t>the world in the oceans.</a:t>
            </a:r>
          </a:p>
          <a:p>
            <a:r>
              <a:rPr lang="en-US" b="1" dirty="0" smtClean="0"/>
              <a:t>Ordovician </a:t>
            </a:r>
            <a:r>
              <a:rPr lang="en-US" b="1" dirty="0"/>
              <a:t>Period:</a:t>
            </a:r>
            <a:endParaRPr lang="en-US" dirty="0"/>
          </a:p>
          <a:p>
            <a:r>
              <a:rPr lang="en-US" b="1" dirty="0" smtClean="0"/>
              <a:t>Silurian </a:t>
            </a:r>
            <a:r>
              <a:rPr lang="en-US" b="1" dirty="0"/>
              <a:t>Period:</a:t>
            </a:r>
            <a:endParaRPr lang="en-US" dirty="0"/>
          </a:p>
          <a:p>
            <a:r>
              <a:rPr lang="en-US" b="1" dirty="0" smtClean="0"/>
              <a:t>Devonian </a:t>
            </a:r>
            <a:r>
              <a:rPr lang="en-US" b="1" dirty="0"/>
              <a:t>Period:    </a:t>
            </a:r>
            <a:r>
              <a:rPr lang="en-US" dirty="0"/>
              <a:t>“Age of the fish”</a:t>
            </a:r>
          </a:p>
          <a:p>
            <a:r>
              <a:rPr lang="en-US" b="1" dirty="0" smtClean="0"/>
              <a:t>Carboniferous </a:t>
            </a:r>
            <a:r>
              <a:rPr lang="en-US" b="1" dirty="0"/>
              <a:t>Period:   </a:t>
            </a:r>
            <a:r>
              <a:rPr lang="en-US" dirty="0"/>
              <a:t>Reptile, fish and insects .</a:t>
            </a:r>
          </a:p>
          <a:p>
            <a:r>
              <a:rPr lang="en-US" b="1" dirty="0" smtClean="0"/>
              <a:t>Permian </a:t>
            </a:r>
            <a:r>
              <a:rPr lang="en-US" b="1" dirty="0"/>
              <a:t>Period: </a:t>
            </a:r>
            <a:r>
              <a:rPr lang="en-US" dirty="0"/>
              <a:t>Reptile, fish and insects abundant.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MASS EXTINCTION AT END OF PALEOZOIC ERA:  </a:t>
            </a:r>
            <a:endParaRPr lang="en-US" dirty="0"/>
          </a:p>
          <a:p>
            <a:r>
              <a:rPr lang="en-US" b="1" dirty="0"/>
              <a:t>	</a:t>
            </a:r>
            <a:r>
              <a:rPr lang="en-US" dirty="0"/>
              <a:t>95 % of all life died. 5% survived</a:t>
            </a:r>
          </a:p>
          <a:p>
            <a:r>
              <a:rPr lang="en-US" b="1" u="sng" dirty="0"/>
              <a:t>Mesozoic Era:</a:t>
            </a:r>
            <a:r>
              <a:rPr lang="en-US" dirty="0"/>
              <a:t>  (Age of the Reptile)  </a:t>
            </a:r>
          </a:p>
          <a:p>
            <a:r>
              <a:rPr lang="en-US" b="1" dirty="0" smtClean="0"/>
              <a:t>Triassic </a:t>
            </a:r>
            <a:r>
              <a:rPr lang="en-US" b="1" dirty="0"/>
              <a:t>Period:</a:t>
            </a:r>
            <a:endParaRPr lang="en-US" dirty="0"/>
          </a:p>
          <a:p>
            <a:r>
              <a:rPr lang="en-US" b="1" dirty="0" smtClean="0"/>
              <a:t>Jurassic </a:t>
            </a:r>
            <a:r>
              <a:rPr lang="en-US" b="1" dirty="0"/>
              <a:t>Period:      </a:t>
            </a:r>
            <a:r>
              <a:rPr lang="en-US" dirty="0"/>
              <a:t>(DINOSAURS RULED)</a:t>
            </a:r>
          </a:p>
          <a:p>
            <a:r>
              <a:rPr lang="en-US" b="1" dirty="0" smtClean="0"/>
              <a:t>Cretaceous </a:t>
            </a:r>
            <a:r>
              <a:rPr lang="en-US" b="1" dirty="0"/>
              <a:t>period:  </a:t>
            </a:r>
            <a:r>
              <a:rPr lang="en-US" dirty="0"/>
              <a:t> small mammals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MASS EXTINCTION AT END OF MESOZOIC ERA: </a:t>
            </a:r>
            <a:endParaRPr lang="en-US" b="1" dirty="0" smtClean="0"/>
          </a:p>
          <a:p>
            <a:r>
              <a:rPr lang="en-US" dirty="0"/>
              <a:t>Over 50% of all live died,	Including most dinosaurs.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Cenozoic Era:</a:t>
            </a:r>
            <a:r>
              <a:rPr lang="en-US" dirty="0"/>
              <a:t>  (65 </a:t>
            </a:r>
            <a:r>
              <a:rPr lang="en-US" dirty="0" err="1"/>
              <a:t>mya</a:t>
            </a:r>
            <a:r>
              <a:rPr lang="en-US" dirty="0"/>
              <a:t> - present)  (Age of Mammals)</a:t>
            </a:r>
          </a:p>
          <a:p>
            <a:r>
              <a:rPr lang="en-US" b="1" dirty="0" smtClean="0"/>
              <a:t>Tertiary </a:t>
            </a:r>
            <a:r>
              <a:rPr lang="en-US" b="1" dirty="0"/>
              <a:t>Period</a:t>
            </a:r>
            <a:endParaRPr lang="en-US" dirty="0"/>
          </a:p>
          <a:p>
            <a:r>
              <a:rPr lang="en-US" b="1" dirty="0" err="1" smtClean="0"/>
              <a:t>Quanternary</a:t>
            </a:r>
            <a:r>
              <a:rPr lang="en-US" b="1" dirty="0" smtClean="0"/>
              <a:t> </a:t>
            </a:r>
            <a:r>
              <a:rPr lang="en-US" b="1" dirty="0"/>
              <a:t>Period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Darwin to the Galapagos Islands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Darwin arrived in the </a:t>
            </a:r>
            <a:r>
              <a:rPr lang="en-US" dirty="0" err="1" smtClean="0"/>
              <a:t>Galapogos</a:t>
            </a:r>
            <a:r>
              <a:rPr lang="en-US" dirty="0" smtClean="0"/>
              <a:t> in 1835. 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Darwin spotted 14 </a:t>
            </a:r>
            <a:r>
              <a:rPr lang="en-US" dirty="0"/>
              <a:t>different species of finches on the </a:t>
            </a:r>
            <a:r>
              <a:rPr lang="en-US" dirty="0" err="1">
                <a:solidFill>
                  <a:srgbClr val="FF0000"/>
                </a:solidFill>
              </a:rPr>
              <a:t>Galopagose</a:t>
            </a:r>
            <a:r>
              <a:rPr lang="en-US" dirty="0"/>
              <a:t> Islands.</a:t>
            </a:r>
          </a:p>
          <a:p>
            <a:r>
              <a:rPr lang="en-US" dirty="0"/>
              <a:t>	All of these finches came from </a:t>
            </a:r>
            <a:r>
              <a:rPr lang="en-US" b="1" dirty="0"/>
              <a:t>1 single ancestral species</a:t>
            </a:r>
            <a:r>
              <a:rPr lang="en-US" dirty="0"/>
              <a:t>. Each lived in a different Niche. HOW DID THIS HAPPEN?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3C62F-3DC2-4A95-880E-E1DC4B81B58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0" name="Picture 2" descr="http://mayhewbiology.com/Biology%20notes/speciation%20notes_files/image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566737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48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Natural selection: mechanism of evolutionary change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9400" indent="-27940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Natural selection:</a:t>
            </a:r>
            <a:r>
              <a:rPr lang="en-US" dirty="0" smtClean="0"/>
              <a:t>  proposed by Darwin as the mechanism of evolution</a:t>
            </a:r>
          </a:p>
          <a:p>
            <a:pPr marL="279400" indent="-279400">
              <a:buFont typeface="Times" pitchFamily="50" charset="0"/>
              <a:buChar char="•"/>
            </a:pPr>
            <a:r>
              <a:rPr lang="en-US" dirty="0" smtClean="0"/>
              <a:t>individuals have specific inherited characteristics </a:t>
            </a:r>
          </a:p>
          <a:p>
            <a:pPr marL="279400" indent="-279400">
              <a:buFont typeface="Times" pitchFamily="50" charset="0"/>
              <a:buChar char="•"/>
            </a:pPr>
            <a:r>
              <a:rPr lang="en-US" dirty="0" smtClean="0"/>
              <a:t>they produce more surviving offspring</a:t>
            </a:r>
          </a:p>
          <a:p>
            <a:pPr marL="279400" indent="-279400">
              <a:buFont typeface="Times" pitchFamily="50" charset="0"/>
              <a:buChar char="•"/>
            </a:pPr>
            <a:r>
              <a:rPr lang="en-US" dirty="0" smtClean="0"/>
              <a:t>the population includes more individuals    with these specific characteristics</a:t>
            </a:r>
          </a:p>
          <a:p>
            <a:pPr marL="279400" indent="-279400">
              <a:buFont typeface="Times" pitchFamily="50" charset="0"/>
              <a:buChar char="•"/>
            </a:pPr>
            <a:r>
              <a:rPr lang="en-US" dirty="0" smtClean="0"/>
              <a:t>the population evolves and is better adapted to its present environment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Darwin’s theory for how long necks evolved in giraffes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1028" descr="rav65819_20_01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447890"/>
            <a:ext cx="4724400" cy="534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Natural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3 conditions for natural selection to occur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Variation must exist among individuals in a population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Variation among individuals must result in differences in the number of offspring surviving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Variation must be genetically inherited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1638" indent="-401638"/>
            <a:r>
              <a:rPr lang="en-US" b="1" dirty="0" smtClean="0">
                <a:solidFill>
                  <a:srgbClr val="FF0000"/>
                </a:solidFill>
              </a:rPr>
              <a:t>Darwin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 Evolution is descent with modification</a:t>
            </a:r>
          </a:p>
          <a:p>
            <a:pPr marL="401638" indent="-401638"/>
            <a:r>
              <a:rPr lang="en-US" b="1" dirty="0" smtClean="0">
                <a:solidFill>
                  <a:srgbClr val="FF0000"/>
                </a:solidFill>
              </a:rPr>
              <a:t>Evolution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 changes through time</a:t>
            </a:r>
          </a:p>
          <a:p>
            <a:pPr marL="1204913" lvl="1" indent="-520700">
              <a:buFont typeface="Times" pitchFamily="50" charset="0"/>
              <a:buAutoNum type="arabicPeriod"/>
            </a:pPr>
            <a:r>
              <a:rPr lang="en-US" dirty="0" smtClean="0"/>
              <a:t>Species accumulate difference</a:t>
            </a:r>
          </a:p>
          <a:p>
            <a:pPr marL="1204913" lvl="1" indent="-520700">
              <a:buFont typeface="Times" pitchFamily="50" charset="0"/>
              <a:buAutoNum type="arabicPeriod"/>
            </a:pPr>
            <a:r>
              <a:rPr lang="en-US" dirty="0" smtClean="0"/>
              <a:t>Descendants differ from their ancestors</a:t>
            </a:r>
          </a:p>
          <a:p>
            <a:pPr marL="1204913" lvl="1" indent="-520700">
              <a:buFont typeface="Times" pitchFamily="50" charset="0"/>
              <a:buAutoNum type="arabicPeriod"/>
            </a:pPr>
            <a:r>
              <a:rPr lang="en-US" dirty="0" smtClean="0"/>
              <a:t>New species arise from existing ones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rav65819_20_04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0"/>
            <a:ext cx="336041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rav65819_20_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200400"/>
            <a:ext cx="5410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Adaptation</a:t>
            </a:r>
            <a:r>
              <a:rPr lang="en-US" dirty="0"/>
              <a:t>: Species pass on inherited traits that increase their ability to survive.</a:t>
            </a:r>
          </a:p>
          <a:p>
            <a:r>
              <a:rPr lang="en-US" dirty="0"/>
              <a:t> </a:t>
            </a:r>
            <a:r>
              <a:rPr lang="en-US" dirty="0" smtClean="0"/>
              <a:t>He </a:t>
            </a:r>
            <a:r>
              <a:rPr lang="en-US" dirty="0"/>
              <a:t>had internal conflicts with what he discovered.  It went against what he believed.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Evidence</a:t>
            </a:r>
            <a:r>
              <a:rPr lang="en-US" b="1" u="sng" dirty="0" smtClean="0"/>
              <a:t> That </a:t>
            </a:r>
            <a:r>
              <a:rPr lang="en-US" b="1" u="sng" dirty="0" err="1" smtClean="0"/>
              <a:t>Suports</a:t>
            </a:r>
            <a:r>
              <a:rPr lang="en-US" b="1" u="sng" dirty="0" smtClean="0"/>
              <a:t> </a:t>
            </a:r>
            <a:r>
              <a:rPr lang="en-US" b="1" u="sng" dirty="0"/>
              <a:t>Darwin’s Theory: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1.) Geology</a:t>
            </a:r>
            <a:r>
              <a:rPr lang="en-US" dirty="0"/>
              <a:t>: By </a:t>
            </a:r>
            <a:r>
              <a:rPr lang="en-US" dirty="0" smtClean="0"/>
              <a:t>studying </a:t>
            </a:r>
            <a:r>
              <a:rPr lang="en-US" dirty="0"/>
              <a:t>fossils he believed the earth was much older than people of his </a:t>
            </a:r>
            <a:r>
              <a:rPr lang="en-US" dirty="0" smtClean="0"/>
              <a:t>time </a:t>
            </a:r>
            <a:r>
              <a:rPr lang="en-US" dirty="0"/>
              <a:t>had thought. </a:t>
            </a:r>
          </a:p>
          <a:p>
            <a:r>
              <a:rPr lang="en-US" dirty="0"/>
              <a:t> </a:t>
            </a:r>
            <a:r>
              <a:rPr lang="en-US" dirty="0" smtClean="0"/>
              <a:t>He </a:t>
            </a:r>
            <a:r>
              <a:rPr lang="en-US" dirty="0"/>
              <a:t>also studied and observed areas that were affected by volcanoes and earthquakes. These changed the surface of the earth.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For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also saw that certain places contained a certain species that changed as we </a:t>
            </a:r>
            <a:r>
              <a:rPr lang="en-US" dirty="0" smtClean="0"/>
              <a:t>looked thought </a:t>
            </a:r>
            <a:r>
              <a:rPr lang="en-US" dirty="0"/>
              <a:t>the fossil </a:t>
            </a:r>
            <a:r>
              <a:rPr lang="en-US" dirty="0" smtClean="0"/>
              <a:t>record</a:t>
            </a:r>
            <a:r>
              <a:rPr lang="en-US" dirty="0"/>
              <a:t>.</a:t>
            </a:r>
          </a:p>
        </p:txBody>
      </p:sp>
      <p:pic>
        <p:nvPicPr>
          <p:cNvPr id="1028" name="Picture 4" descr="http://news.sciencemag.org/sites/default/files/article_images/2009826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67641"/>
            <a:ext cx="428625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apirconservation.org.br/wp-content/gallery/nov2011/46-giant-armadillo-manipulation-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67641"/>
            <a:ext cx="4097532" cy="29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2.) </a:t>
            </a:r>
            <a:r>
              <a:rPr lang="en-US" b="1" u="sng" dirty="0">
                <a:solidFill>
                  <a:srgbClr val="FF0000"/>
                </a:solidFill>
              </a:rPr>
              <a:t>Farmers / Breeders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/>
              <a:t>Farmers altered and improved their own </a:t>
            </a:r>
            <a:r>
              <a:rPr lang="en-US" dirty="0" smtClean="0"/>
              <a:t>live stalk </a:t>
            </a:r>
            <a:r>
              <a:rPr lang="en-US" dirty="0"/>
              <a:t>though selective breeding Techniques. (Artificial Selection)</a:t>
            </a:r>
          </a:p>
          <a:p>
            <a:r>
              <a:rPr lang="en-US" dirty="0"/>
              <a:t> </a:t>
            </a:r>
            <a:r>
              <a:rPr lang="en-US" dirty="0" smtClean="0"/>
              <a:t>He </a:t>
            </a:r>
            <a:r>
              <a:rPr lang="en-US" dirty="0"/>
              <a:t>noticed this with </a:t>
            </a:r>
            <a:r>
              <a:rPr lang="en-US" dirty="0" smtClean="0"/>
              <a:t>Pigeons</a:t>
            </a:r>
            <a:r>
              <a:rPr lang="en-US" dirty="0"/>
              <a:t>.</a:t>
            </a:r>
          </a:p>
          <a:p>
            <a:r>
              <a:rPr lang="en-US" dirty="0"/>
              <a:t> </a:t>
            </a:r>
            <a:r>
              <a:rPr lang="en-US" b="1" u="sng" dirty="0" smtClean="0"/>
              <a:t>3</a:t>
            </a:r>
            <a:r>
              <a:rPr lang="en-US" b="1" u="sng" dirty="0"/>
              <a:t>.) </a:t>
            </a:r>
            <a:r>
              <a:rPr lang="en-US" b="1" u="sng" dirty="0">
                <a:solidFill>
                  <a:srgbClr val="FF0000"/>
                </a:solidFill>
              </a:rPr>
              <a:t>Population Controls</a:t>
            </a:r>
            <a:r>
              <a:rPr lang="en-US" dirty="0"/>
              <a:t>: Over time conditions prevent the endless growth o a population.</a:t>
            </a:r>
          </a:p>
          <a:p>
            <a:r>
              <a:rPr lang="en-US" dirty="0"/>
              <a:t> </a:t>
            </a:r>
            <a:r>
              <a:rPr lang="en-US" dirty="0" smtClean="0"/>
              <a:t>1</a:t>
            </a:r>
            <a:r>
              <a:rPr lang="en-US" dirty="0"/>
              <a:t>. Famine 	2. Disease	3. </a:t>
            </a:r>
            <a:r>
              <a:rPr lang="en-US" dirty="0" smtClean="0"/>
              <a:t>War   4</a:t>
            </a:r>
            <a:r>
              <a:rPr lang="en-US" dirty="0"/>
              <a:t>. Drought</a:t>
            </a:r>
          </a:p>
          <a:p>
            <a:r>
              <a:rPr lang="en-US" dirty="0"/>
              <a:t> </a:t>
            </a:r>
            <a:r>
              <a:rPr lang="en-US" dirty="0" smtClean="0"/>
              <a:t>These </a:t>
            </a:r>
            <a:r>
              <a:rPr lang="en-US" dirty="0"/>
              <a:t>apply to plants as well as animals.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 know and understand about Darwin’s finches.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en-US" b="1" dirty="0">
                <a:solidFill>
                  <a:srgbClr val="FF0000"/>
                </a:solidFill>
              </a:rPr>
              <a:t>Parent birds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came from the South American mainland to the island. How?</a:t>
            </a:r>
          </a:p>
          <a:p>
            <a:r>
              <a:rPr lang="en-US" dirty="0"/>
              <a:t>2. The island caused a </a:t>
            </a:r>
            <a:r>
              <a:rPr lang="en-US" b="1" dirty="0" smtClean="0">
                <a:solidFill>
                  <a:srgbClr val="FF0000"/>
                </a:solidFill>
              </a:rPr>
              <a:t>separation</a:t>
            </a:r>
            <a:r>
              <a:rPr lang="en-US" dirty="0" smtClean="0"/>
              <a:t> </a:t>
            </a:r>
            <a:r>
              <a:rPr lang="en-US" dirty="0"/>
              <a:t>of the population.</a:t>
            </a:r>
          </a:p>
          <a:p>
            <a:r>
              <a:rPr lang="en-US" dirty="0"/>
              <a:t> </a:t>
            </a:r>
            <a:r>
              <a:rPr lang="en-US" dirty="0" smtClean="0"/>
              <a:t>3</a:t>
            </a:r>
            <a:r>
              <a:rPr lang="en-US" dirty="0"/>
              <a:t>. Once separated changes in the gene pool occur.</a:t>
            </a:r>
          </a:p>
          <a:p>
            <a:r>
              <a:rPr lang="en-US" dirty="0" smtClean="0"/>
              <a:t>This </a:t>
            </a:r>
            <a:r>
              <a:rPr lang="en-US" dirty="0"/>
              <a:t>depends on the niche and this may lead to </a:t>
            </a:r>
            <a:r>
              <a:rPr lang="en-US" dirty="0" smtClean="0"/>
              <a:t>phenotypic </a:t>
            </a:r>
            <a:r>
              <a:rPr lang="en-US" dirty="0"/>
              <a:t>	</a:t>
            </a:r>
            <a:r>
              <a:rPr lang="en-US" dirty="0" smtClean="0"/>
              <a:t>differences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4. </a:t>
            </a:r>
            <a:r>
              <a:rPr lang="en-US" b="1" dirty="0">
                <a:solidFill>
                  <a:srgbClr val="FF0000"/>
                </a:solidFill>
              </a:rPr>
              <a:t>Reproductive isolation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caused by gene pooling the genes change 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5. If the species migrated near each other 3 possible outcome could happen.</a:t>
            </a:r>
          </a:p>
          <a:p>
            <a:r>
              <a:rPr lang="en-US" b="1" dirty="0" smtClean="0"/>
              <a:t>1</a:t>
            </a:r>
            <a:r>
              <a:rPr lang="en-US" dirty="0"/>
              <a:t>. </a:t>
            </a:r>
            <a:r>
              <a:rPr lang="en-US" b="1" dirty="0" err="1">
                <a:solidFill>
                  <a:srgbClr val="FF0000"/>
                </a:solidFill>
              </a:rPr>
              <a:t>coexistance</a:t>
            </a:r>
            <a:r>
              <a:rPr lang="en-US" dirty="0"/>
              <a:t> if they occupy different niches.</a:t>
            </a:r>
          </a:p>
          <a:p>
            <a:r>
              <a:rPr lang="en-US" b="1" dirty="0" smtClean="0"/>
              <a:t>2</a:t>
            </a:r>
            <a:r>
              <a:rPr lang="en-US" b="1" dirty="0"/>
              <a:t>.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Extinction</a:t>
            </a:r>
            <a:r>
              <a:rPr lang="en-US" dirty="0"/>
              <a:t> if they occupy the same niche and compete.</a:t>
            </a:r>
          </a:p>
          <a:p>
            <a:r>
              <a:rPr lang="en-US" b="1" dirty="0" smtClean="0"/>
              <a:t>3</a:t>
            </a:r>
            <a:r>
              <a:rPr lang="en-US" b="1" dirty="0"/>
              <a:t>.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Further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Evolution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if one species has many genetic variations </a:t>
            </a:r>
            <a:r>
              <a:rPr lang="en-US" dirty="0" smtClean="0"/>
              <a:t>this </a:t>
            </a:r>
            <a:r>
              <a:rPr lang="en-US" dirty="0"/>
              <a:t>may be the result.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av65819_21_01_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3810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rav65819_21_01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"/>
            <a:ext cx="4267200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rav65819_21_01_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581400"/>
            <a:ext cx="3810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rav65819_21_01_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581400"/>
            <a:ext cx="4267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Artificial Selection: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People select the desired traits in the parents so the offspring</a:t>
            </a:r>
          </a:p>
          <a:p>
            <a:r>
              <a:rPr lang="en-US" dirty="0" smtClean="0"/>
              <a:t> </a:t>
            </a:r>
            <a:r>
              <a:rPr lang="en-US" dirty="0"/>
              <a:t>will possess those desired traits.  (ex. farmers = corn, or cows etc) ( dog breeder</a:t>
            </a:r>
          </a:p>
          <a:p>
            <a:r>
              <a:rPr lang="en-US" dirty="0" smtClean="0"/>
              <a:t>= </a:t>
            </a:r>
            <a:r>
              <a:rPr lang="en-US" dirty="0"/>
              <a:t>good hunting dog, friendly, guard dog etc. 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 </a:t>
            </a:r>
            <a:r>
              <a:rPr lang="en-US" b="1" u="sng" dirty="0">
                <a:solidFill>
                  <a:srgbClr val="FF0000"/>
                </a:solidFill>
              </a:rPr>
              <a:t>Micro-Evolution</a:t>
            </a:r>
            <a:r>
              <a:rPr lang="en-US" u="sng" dirty="0">
                <a:solidFill>
                  <a:srgbClr val="FF0000"/>
                </a:solidFill>
              </a:rPr>
              <a:t>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Change over a small period of time.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Kittlewell</a:t>
            </a:r>
            <a:r>
              <a:rPr lang="en-US" b="1" dirty="0"/>
              <a:t>:</a:t>
            </a:r>
            <a:r>
              <a:rPr lang="en-US" dirty="0"/>
              <a:t>  A scientist who proved that the species of Peppered Moths changed over a few years due to the change in tree color.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Natural Selection:</a:t>
            </a:r>
            <a:r>
              <a:rPr lang="en-US" u="sng" dirty="0">
                <a:solidFill>
                  <a:srgbClr val="FF0000"/>
                </a:solidFill>
              </a:rPr>
              <a:t>  </a:t>
            </a:r>
            <a:r>
              <a:rPr lang="en-US" dirty="0"/>
              <a:t>The fittest organisms survive so the offspring will posses those fit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/>
              <a:t>traits.   (Mother Natures way of artificial selection). </a:t>
            </a:r>
          </a:p>
          <a:p>
            <a:r>
              <a:rPr lang="en-US" dirty="0" smtClean="0"/>
              <a:t>Nature </a:t>
            </a:r>
            <a:r>
              <a:rPr lang="en-US" dirty="0"/>
              <a:t>produces the most fit offspring.</a:t>
            </a:r>
          </a:p>
          <a:p>
            <a:r>
              <a:rPr lang="en-US" b="1" dirty="0"/>
              <a:t>Ex.</a:t>
            </a:r>
            <a:r>
              <a:rPr lang="en-US" dirty="0"/>
              <a:t> Dogs their are many breeds and wild dogs and street dogs have the same traits everywhere around the world. ( Short hair, curly tails, about 30-40 pounds).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“</a:t>
            </a:r>
            <a:r>
              <a:rPr lang="en-US" b="1" u="sng" dirty="0">
                <a:solidFill>
                  <a:srgbClr val="FF0000"/>
                </a:solidFill>
              </a:rPr>
              <a:t>Survival of the fittest”: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Species of Organisms compete for food and space to </a:t>
            </a:r>
            <a:r>
              <a:rPr lang="en-US" dirty="0" err="1"/>
              <a:t>live.Those</a:t>
            </a:r>
            <a:r>
              <a:rPr lang="en-US" dirty="0"/>
              <a:t> that can are </a:t>
            </a:r>
            <a:r>
              <a:rPr lang="en-US" dirty="0" err="1"/>
              <a:t>consided</a:t>
            </a:r>
            <a:r>
              <a:rPr lang="en-US" dirty="0"/>
              <a:t> more fit and win the struggle to exist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u="sng" dirty="0">
                <a:solidFill>
                  <a:srgbClr val="FF0000"/>
                </a:solidFill>
              </a:rPr>
              <a:t>Genetic Fitness: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The fitness of an organism is based on the </a:t>
            </a:r>
            <a:r>
              <a:rPr lang="en-US" b="1" u="sng" dirty="0"/>
              <a:t>genetic makeup.</a:t>
            </a: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b="1" u="sng" dirty="0">
                <a:solidFill>
                  <a:srgbClr val="FF0000"/>
                </a:solidFill>
              </a:rPr>
              <a:t>Gene Variation: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/>
              <a:t>All organisms are genetically different. (Mutations and Gene shuffling)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 Variation in Nature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Measuring levels of genetic variation</a:t>
            </a:r>
            <a:endParaRPr lang="en-US" dirty="0" smtClean="0">
              <a:solidFill>
                <a:srgbClr val="580304"/>
              </a:solidFill>
            </a:endParaRP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blood groups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enzymes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  Enzyme polymorphism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 A locus with more variation than can be explained by mutation is termed polymorphic.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Natural populations tend to have more polymorphic loci than can be accounted for by mutation.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DNA sequence polymorphism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Hardy-Weinberg Principle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Godfrey H. Hardy</a:t>
            </a:r>
            <a:r>
              <a:rPr lang="en-US" dirty="0" smtClean="0"/>
              <a:t>:  English mathematician</a:t>
            </a:r>
            <a:br>
              <a:rPr lang="en-US" dirty="0" smtClean="0"/>
            </a:br>
            <a:r>
              <a:rPr lang="en-US" dirty="0" smtClean="0"/>
              <a:t>Wilhelm Weinberg:  German physician</a:t>
            </a:r>
            <a:br>
              <a:rPr lang="en-US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Concluded that: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dirty="0" smtClean="0"/>
              <a:t>The original proportions of the genotypes in a population will remain constant from generation to generation as long as five assumptions are met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Hardy-Weinberg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Five assumptions</a:t>
            </a:r>
            <a:r>
              <a:rPr lang="en-US" dirty="0" smtClean="0">
                <a:solidFill>
                  <a:srgbClr val="FF0000"/>
                </a:solidFill>
              </a:rPr>
              <a:t> :</a:t>
            </a:r>
            <a:r>
              <a:rPr lang="en-US" dirty="0" smtClean="0"/>
              <a:t> </a:t>
            </a:r>
          </a:p>
          <a:p>
            <a:pPr marL="609600" indent="-609600">
              <a:buFont typeface="Times" pitchFamily="50" charset="0"/>
              <a:buAutoNum type="arabicPeriod"/>
            </a:pPr>
            <a:r>
              <a:rPr lang="en-US" dirty="0" smtClean="0"/>
              <a:t>No mutation takes place</a:t>
            </a:r>
          </a:p>
          <a:p>
            <a:pPr marL="609600" indent="-609600">
              <a:buFont typeface="Times" pitchFamily="50" charset="0"/>
              <a:buAutoNum type="arabicPeriod"/>
            </a:pPr>
            <a:r>
              <a:rPr lang="en-US" dirty="0" smtClean="0"/>
              <a:t>No genes are transferred to or from 	      other sources</a:t>
            </a:r>
          </a:p>
          <a:p>
            <a:pPr marL="609600" indent="-609600">
              <a:buFont typeface="Times" pitchFamily="50" charset="0"/>
              <a:buAutoNum type="arabicPeriod"/>
            </a:pPr>
            <a:r>
              <a:rPr lang="en-US" dirty="0" smtClean="0"/>
              <a:t>Random mating is occurring</a:t>
            </a:r>
          </a:p>
          <a:p>
            <a:pPr marL="609600" indent="-609600">
              <a:buFont typeface="Times" pitchFamily="50" charset="0"/>
              <a:buAutoNum type="arabicPeriod"/>
            </a:pPr>
            <a:r>
              <a:rPr lang="en-US" dirty="0" smtClean="0"/>
              <a:t>The population size is very large</a:t>
            </a:r>
          </a:p>
          <a:p>
            <a:pPr marL="609600" indent="-609600">
              <a:buFont typeface="Times" pitchFamily="50" charset="0"/>
              <a:buAutoNum type="arabicPeriod"/>
            </a:pPr>
            <a:r>
              <a:rPr lang="en-US" dirty="0" smtClean="0"/>
              <a:t>No selection occurs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Hardy-Weinberg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en-US" dirty="0" smtClean="0"/>
              <a:t>Calculate genotype frequencies with a  binomial expansion</a:t>
            </a:r>
            <a:br>
              <a:rPr lang="en-US" dirty="0" smtClean="0"/>
            </a:br>
            <a:r>
              <a:rPr lang="en-US" dirty="0" smtClean="0">
                <a:solidFill>
                  <a:srgbClr val="FFFF00"/>
                </a:solidFill>
              </a:rPr>
              <a:t>		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i="1" dirty="0" err="1" smtClean="0">
                <a:solidFill>
                  <a:srgbClr val="FF0000"/>
                </a:solidFill>
              </a:rPr>
              <a:t>p+q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r>
              <a:rPr lang="en-US" b="1" i="1" baseline="30000" dirty="0" smtClean="0">
                <a:solidFill>
                  <a:srgbClr val="FF0000"/>
                </a:solidFill>
              </a:rPr>
              <a:t>2</a:t>
            </a:r>
            <a:r>
              <a:rPr lang="en-US" b="1" i="1" dirty="0" smtClean="0">
                <a:solidFill>
                  <a:srgbClr val="FF0000"/>
                </a:solidFill>
              </a:rPr>
              <a:t> = p</a:t>
            </a:r>
            <a:r>
              <a:rPr lang="en-US" b="1" i="1" baseline="30000" dirty="0" smtClean="0">
                <a:solidFill>
                  <a:srgbClr val="FF0000"/>
                </a:solidFill>
              </a:rPr>
              <a:t>2</a:t>
            </a:r>
            <a:r>
              <a:rPr lang="en-US" b="1" i="1" dirty="0" smtClean="0">
                <a:solidFill>
                  <a:srgbClr val="FF0000"/>
                </a:solidFill>
              </a:rPr>
              <a:t> + 2pq + q</a:t>
            </a:r>
            <a:r>
              <a:rPr lang="en-US" b="1" i="1" baseline="30000" dirty="0" smtClean="0">
                <a:solidFill>
                  <a:srgbClr val="FF0000"/>
                </a:solidFill>
              </a:rPr>
              <a:t>2</a:t>
            </a:r>
            <a:endParaRPr lang="en-US" baseline="300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i="1" dirty="0" smtClean="0"/>
              <a:t>p</a:t>
            </a:r>
            <a:r>
              <a:rPr lang="en-US" dirty="0" smtClean="0"/>
              <a:t> = individuals homozygous dominant for first allele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2</a:t>
            </a:r>
            <a:r>
              <a:rPr lang="en-US" i="1" dirty="0" smtClean="0"/>
              <a:t>pq</a:t>
            </a:r>
            <a:r>
              <a:rPr lang="en-US" dirty="0" smtClean="0"/>
              <a:t> = individuals heterozygous for both alleles</a:t>
            </a:r>
          </a:p>
          <a:p>
            <a:pPr>
              <a:lnSpc>
                <a:spcPct val="90000"/>
              </a:lnSpc>
            </a:pPr>
            <a:r>
              <a:rPr lang="en-US" i="1" dirty="0" smtClean="0"/>
              <a:t>q</a:t>
            </a:r>
            <a:r>
              <a:rPr lang="en-US" dirty="0" smtClean="0"/>
              <a:t> = individuals homozygous recessive for second allele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because there are only two alleles: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p plus q must always equal </a:t>
            </a:r>
          </a:p>
          <a:p>
            <a:pPr>
              <a:lnSpc>
                <a:spcPct val="90000"/>
              </a:lnSpc>
            </a:pPr>
            <a:r>
              <a:rPr lang="en-US" i="1" dirty="0" smtClean="0">
                <a:solidFill>
                  <a:srgbClr val="FF0000"/>
                </a:solidFill>
                <a:hlinkClick r:id="rId3"/>
              </a:rPr>
              <a:t>www.bozemanscience.com/solving-hardy-weinberg-problems</a:t>
            </a:r>
            <a:r>
              <a:rPr lang="en-US" i="1" dirty="0" smtClean="0">
                <a:solidFill>
                  <a:srgbClr val="FF0000"/>
                </a:solidFill>
              </a:rPr>
              <a:t>  </a:t>
            </a:r>
            <a:endParaRPr lang="en-US" i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i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rav65819_20_03_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AFC52F7-F24D-4E41-9CE1-31B187E7CA10}" type="slidenum">
              <a:rPr lang="en-US" sz="1400">
                <a:solidFill>
                  <a:srgbClr val="000000"/>
                </a:solidFill>
              </a:rPr>
              <a:pPr/>
              <a:t>47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458200" cy="2209800"/>
          </a:xfrm>
        </p:spPr>
        <p:txBody>
          <a:bodyPr/>
          <a:lstStyle/>
          <a:p>
            <a:pPr algn="l" eaLnBrk="1" hangingPunct="1"/>
            <a:r>
              <a:rPr lang="en-US" sz="3200" b="0" smtClean="0">
                <a:solidFill>
                  <a:schemeClr val="tx1"/>
                </a:solidFill>
              </a:rPr>
              <a:t>A population </a:t>
            </a:r>
            <a:r>
              <a:rPr lang="en-US" sz="3200" b="0" i="1" smtClean="0">
                <a:solidFill>
                  <a:srgbClr val="FF0000"/>
                </a:solidFill>
              </a:rPr>
              <a:t>not</a:t>
            </a:r>
            <a:r>
              <a:rPr lang="en-US" sz="3200" b="0" smtClean="0">
                <a:solidFill>
                  <a:schemeClr val="tx1"/>
                </a:solidFill>
              </a:rPr>
              <a:t> in Hardy-Weinberg equilibrium indicates that one or more of the five evolutionary agents are operating in a population</a:t>
            </a:r>
            <a:endParaRPr lang="en-US" sz="2800" smtClean="0"/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381000" y="5867400"/>
            <a:ext cx="853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Five agents of evolutionary change</a:t>
            </a:r>
            <a:endParaRPr lang="en-US" sz="2800" b="1" smtClean="0">
              <a:solidFill>
                <a:srgbClr val="000000"/>
              </a:solidFill>
            </a:endParaRPr>
          </a:p>
        </p:txBody>
      </p:sp>
      <p:pic>
        <p:nvPicPr>
          <p:cNvPr id="14341" name="Picture 6" descr="rav65819_20_0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09031"/>
            <a:ext cx="26209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rav65819_20_0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734" y="2409031"/>
            <a:ext cx="2917825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39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0AFEC91-8816-446B-9433-D74CBE40D031}" type="slidenum">
              <a:rPr lang="en-US" sz="1400">
                <a:solidFill>
                  <a:srgbClr val="000000"/>
                </a:solidFill>
              </a:rPr>
              <a:pPr/>
              <a:t>48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381000" y="5867400"/>
            <a:ext cx="853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Five agents of evolutionary change</a:t>
            </a:r>
            <a:endParaRPr lang="en-US" sz="2800" b="1" smtClean="0">
              <a:solidFill>
                <a:srgbClr val="000000"/>
              </a:solidFill>
            </a:endParaRPr>
          </a:p>
        </p:txBody>
      </p:sp>
      <p:pic>
        <p:nvPicPr>
          <p:cNvPr id="15365" name="Picture 6" descr="rav65819_20_0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4114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rav65819_20_04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66800"/>
            <a:ext cx="3733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02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AA69FF6-2C72-4D85-8280-D30AB9CA1536}" type="slidenum">
              <a:rPr lang="en-US" sz="1400">
                <a:solidFill>
                  <a:srgbClr val="000000"/>
                </a:solidFill>
              </a:rPr>
              <a:pPr/>
              <a:t>49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381000" y="5867400"/>
            <a:ext cx="853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Five agents of evolutionary change</a:t>
            </a:r>
            <a:endParaRPr lang="en-US" sz="2800" b="1" smtClean="0">
              <a:solidFill>
                <a:srgbClr val="000000"/>
              </a:solidFill>
            </a:endParaRPr>
          </a:p>
        </p:txBody>
      </p:sp>
      <p:pic>
        <p:nvPicPr>
          <p:cNvPr id="16389" name="Picture 6" descr="rav65819_20_04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14400"/>
            <a:ext cx="5257800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06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2.  </a:t>
            </a:r>
            <a:r>
              <a:rPr lang="en-US" b="1" u="sng" dirty="0">
                <a:solidFill>
                  <a:srgbClr val="FF0000"/>
                </a:solidFill>
              </a:rPr>
              <a:t>Macro-Evolution: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/>
              <a:t>Change over a large period of time.  </a:t>
            </a:r>
          </a:p>
          <a:p>
            <a:r>
              <a:rPr lang="en-US" dirty="0"/>
              <a:t>	</a:t>
            </a:r>
            <a:r>
              <a:rPr lang="en-US" dirty="0" smtClean="0"/>
              <a:t>Domestic </a:t>
            </a:r>
            <a:r>
              <a:rPr lang="en-US" dirty="0"/>
              <a:t>dogs evolved from wolves with the help from humans.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BEED98D-8D4F-4F61-8ADE-60410BE393BB}" type="slidenum">
              <a:rPr lang="en-US" sz="1400">
                <a:solidFill>
                  <a:srgbClr val="000000"/>
                </a:solidFill>
              </a:rPr>
              <a:pPr/>
              <a:t>50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4400" b="0" smtClean="0">
                <a:solidFill>
                  <a:srgbClr val="0000FF"/>
                </a:solidFill>
              </a:rPr>
              <a:t>Genetic Drift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153400" cy="51816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Genetic drift:</a:t>
            </a:r>
            <a:r>
              <a:rPr lang="en-US" smtClean="0"/>
              <a:t>  Random fluctuation in allele frequencies over time by chance</a:t>
            </a:r>
          </a:p>
          <a:p>
            <a:pPr lvl="2" eaLnBrk="1" hangingPunct="1"/>
            <a:r>
              <a:rPr lang="en-US" sz="3200" smtClean="0"/>
              <a:t>important in small populations</a:t>
            </a:r>
          </a:p>
          <a:p>
            <a:pPr lvl="3" eaLnBrk="1" hangingPunct="1"/>
            <a:r>
              <a:rPr lang="en-US" sz="3200" b="1" smtClean="0">
                <a:solidFill>
                  <a:srgbClr val="FF0000"/>
                </a:solidFill>
              </a:rPr>
              <a:t>founder effect</a:t>
            </a:r>
            <a:r>
              <a:rPr lang="en-US" sz="3200" smtClean="0"/>
              <a:t> - few individuals found new population (small allelic pool)</a:t>
            </a:r>
          </a:p>
          <a:p>
            <a:pPr lvl="3" eaLnBrk="1" hangingPunct="1"/>
            <a:r>
              <a:rPr lang="en-US" sz="3200" b="1" smtClean="0">
                <a:solidFill>
                  <a:srgbClr val="FF0000"/>
                </a:solidFill>
              </a:rPr>
              <a:t>bottleneck effect</a:t>
            </a:r>
            <a:r>
              <a:rPr lang="en-US" sz="3200" smtClean="0"/>
              <a:t> - drastic reduction in population, and gene pool size</a:t>
            </a:r>
          </a:p>
        </p:txBody>
      </p:sp>
    </p:spTree>
    <p:extLst>
      <p:ext uri="{BB962C8B-B14F-4D97-AF65-F5344CB8AC3E}">
        <p14:creationId xmlns:p14="http://schemas.microsoft.com/office/powerpoint/2010/main" val="169397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Fitness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Physical </a:t>
            </a:r>
            <a:r>
              <a:rPr lang="en-US" dirty="0"/>
              <a:t>traits and behavior that enable an organism to survive and </a:t>
            </a:r>
          </a:p>
          <a:p>
            <a:r>
              <a:rPr lang="en-US" dirty="0" smtClean="0"/>
              <a:t>reproduce</a:t>
            </a:r>
            <a:r>
              <a:rPr lang="en-US" dirty="0"/>
              <a:t>. Gene mutations make some organism more fit, others less fit.  The more</a:t>
            </a:r>
          </a:p>
          <a:p>
            <a:r>
              <a:rPr lang="en-US" dirty="0" smtClean="0"/>
              <a:t> </a:t>
            </a:r>
            <a:r>
              <a:rPr lang="en-US" dirty="0"/>
              <a:t>fit will survive and reproduce. </a:t>
            </a:r>
            <a:r>
              <a:rPr lang="en-US" b="1" dirty="0"/>
              <a:t>Based on Genetics</a:t>
            </a:r>
            <a:r>
              <a:rPr lang="en-US" dirty="0"/>
              <a:t>.  This is the bases of Evolution.</a:t>
            </a:r>
          </a:p>
          <a:p>
            <a:pPr>
              <a:lnSpc>
                <a:spcPct val="90000"/>
              </a:lnSpc>
            </a:pPr>
            <a:r>
              <a:rPr lang="en-US" sz="3600" b="1" dirty="0" smtClean="0">
                <a:solidFill>
                  <a:srgbClr val="FF0000"/>
                </a:solidFill>
              </a:rPr>
              <a:t>Fitness is a combination of:</a:t>
            </a:r>
            <a:endParaRPr lang="en-US" sz="3600" dirty="0" smtClean="0"/>
          </a:p>
          <a:p>
            <a:pPr lvl="1">
              <a:lnSpc>
                <a:spcPct val="90000"/>
              </a:lnSpc>
            </a:pPr>
            <a:r>
              <a:rPr lang="en-US" sz="3600" dirty="0" smtClean="0"/>
              <a:t>Survival:  how long does an organism live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/>
              <a:t>Mating success: how often it mates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/>
              <a:t>Number of offspring per mating that survive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Body size and egg-laying in water </a:t>
            </a:r>
            <a:br>
              <a:rPr lang="en-US" dirty="0" smtClean="0"/>
            </a:br>
            <a:r>
              <a:rPr lang="en-US" dirty="0" smtClean="0"/>
              <a:t>striders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6" descr="rav65819_20_09_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6629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rav65819_20_09_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3886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rav65819_20_09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124200"/>
            <a:ext cx="399891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5A2512F-A995-4E11-9C1A-B3F98EC84C86}" type="slidenum">
              <a:rPr lang="en-US" sz="1400">
                <a:solidFill>
                  <a:srgbClr val="000000"/>
                </a:solidFill>
              </a:rPr>
              <a:pPr/>
              <a:t>54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sz="4400" b="0" smtClean="0">
                <a:solidFill>
                  <a:srgbClr val="0000FF"/>
                </a:solidFill>
              </a:rPr>
              <a:t>Maintenance of Variation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FF0000"/>
                </a:solidFill>
              </a:rPr>
              <a:t>Frequency-dependent selection</a:t>
            </a:r>
            <a:r>
              <a:rPr lang="en-US" smtClean="0">
                <a:solidFill>
                  <a:srgbClr val="FF0000"/>
                </a:solidFill>
              </a:rPr>
              <a:t>:</a:t>
            </a:r>
            <a:r>
              <a:rPr lang="en-US" smtClean="0"/>
              <a:t>  depends on how frequently or infrequently a phenotype occurs in a population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</a:rPr>
              <a:t>Negative frequency-dependent selection:</a:t>
            </a:r>
            <a:r>
              <a:rPr lang="en-US" smtClean="0"/>
              <a:t>  rare phenotypes are favored by selection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</a:rPr>
              <a:t>Positive frequency-dependent selection:</a:t>
            </a:r>
            <a:r>
              <a:rPr lang="en-US" smtClean="0"/>
              <a:t>  common phenotypes are favored; variation is eliminated from the population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Strength of selection changes through time</a:t>
            </a:r>
          </a:p>
        </p:txBody>
      </p:sp>
    </p:spTree>
    <p:extLst>
      <p:ext uri="{BB962C8B-B14F-4D97-AF65-F5344CB8AC3E}">
        <p14:creationId xmlns:p14="http://schemas.microsoft.com/office/powerpoint/2010/main" val="29103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7427452-24F0-411F-A846-21290B66BE25}" type="slidenum">
              <a:rPr lang="en-US" sz="1400">
                <a:solidFill>
                  <a:srgbClr val="000000"/>
                </a:solidFill>
              </a:rPr>
              <a:pPr/>
              <a:t>55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696200" cy="44196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Oscillating selection:</a:t>
            </a:r>
            <a:r>
              <a:rPr lang="en-US" smtClean="0"/>
              <a:t>  selection favors one phenotype at one time, and a different phenotype at another time</a:t>
            </a:r>
          </a:p>
          <a:p>
            <a:pPr eaLnBrk="1" hangingPunct="1"/>
            <a:r>
              <a:rPr lang="en-US" smtClean="0"/>
              <a:t>Galápagos Islands ground finches</a:t>
            </a:r>
          </a:p>
          <a:p>
            <a:pPr lvl="1" eaLnBrk="1" hangingPunct="1"/>
            <a:r>
              <a:rPr lang="en-US" smtClean="0"/>
              <a:t>Wet conditions favor big bills (abundant seeds)</a:t>
            </a:r>
          </a:p>
          <a:p>
            <a:pPr lvl="1" eaLnBrk="1" hangingPunct="1"/>
            <a:r>
              <a:rPr lang="en-US" smtClean="0"/>
              <a:t>Dry conditions favor small bills</a:t>
            </a:r>
          </a:p>
        </p:txBody>
      </p:sp>
      <p:sp>
        <p:nvSpPr>
          <p:cNvPr id="41988" name="Rectangle 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400" b="0" smtClean="0">
                <a:solidFill>
                  <a:srgbClr val="0000FF"/>
                </a:solidFill>
              </a:rPr>
              <a:t>Maintenance of Variation</a:t>
            </a:r>
          </a:p>
        </p:txBody>
      </p:sp>
    </p:spTree>
    <p:extLst>
      <p:ext uri="{BB962C8B-B14F-4D97-AF65-F5344CB8AC3E}">
        <p14:creationId xmlns:p14="http://schemas.microsoft.com/office/powerpoint/2010/main" val="200341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41CC2B8-E82E-4A9A-B469-9E49E11C687F}" type="slidenum">
              <a:rPr lang="en-US" sz="1400">
                <a:solidFill>
                  <a:srgbClr val="000000"/>
                </a:solidFill>
              </a:rPr>
              <a:pPr/>
              <a:t>56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30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772400" cy="3505200"/>
          </a:xfrm>
        </p:spPr>
        <p:txBody>
          <a:bodyPr/>
          <a:lstStyle/>
          <a:p>
            <a:pPr eaLnBrk="1" hangingPunct="1"/>
            <a:r>
              <a:rPr lang="en-US" smtClean="0"/>
              <a:t>Fitness of a phenotype does not depend on its frequency</a:t>
            </a:r>
          </a:p>
          <a:p>
            <a:pPr eaLnBrk="1" hangingPunct="1"/>
            <a:r>
              <a:rPr lang="en-US" smtClean="0"/>
              <a:t>Environmental changes lead to oscillation in selection</a:t>
            </a:r>
          </a:p>
          <a:p>
            <a:pPr eaLnBrk="1" hangingPunct="1"/>
            <a:endParaRPr lang="en-US" smtClean="0"/>
          </a:p>
        </p:txBody>
      </p:sp>
      <p:pic>
        <p:nvPicPr>
          <p:cNvPr id="43012" name="Picture 1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6" r="62366" b="49875"/>
          <a:stretch>
            <a:fillRect/>
          </a:stretch>
        </p:blipFill>
        <p:spPr bwMode="auto">
          <a:xfrm>
            <a:off x="1752600" y="3810000"/>
            <a:ext cx="518160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103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4400" b="0" smtClean="0">
                <a:solidFill>
                  <a:srgbClr val="0000FF"/>
                </a:solidFill>
              </a:rPr>
              <a:t>Maintenance of Variation</a:t>
            </a:r>
          </a:p>
        </p:txBody>
      </p:sp>
    </p:spTree>
    <p:extLst>
      <p:ext uri="{BB962C8B-B14F-4D97-AF65-F5344CB8AC3E}">
        <p14:creationId xmlns:p14="http://schemas.microsoft.com/office/powerpoint/2010/main" val="303723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C8CF000-40ED-4FA4-870D-0FBE8D078E8A}" type="slidenum">
              <a:rPr lang="en-US" sz="1400">
                <a:solidFill>
                  <a:srgbClr val="000000"/>
                </a:solidFill>
              </a:rPr>
              <a:pPr/>
              <a:t>57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4648200"/>
          </a:xfrm>
        </p:spPr>
        <p:txBody>
          <a:bodyPr/>
          <a:lstStyle/>
          <a:p>
            <a:pPr eaLnBrk="1" hangingPunct="1"/>
            <a:r>
              <a:rPr lang="en-US" smtClean="0"/>
              <a:t>Heterozygotes may exhibit greater fitness than homozygotes</a:t>
            </a:r>
          </a:p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Heterozygote advantage:</a:t>
            </a:r>
            <a:r>
              <a:rPr lang="en-US" smtClean="0"/>
              <a:t>  keep deleterious alleles in a population</a:t>
            </a:r>
          </a:p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Example:</a:t>
            </a:r>
            <a:r>
              <a:rPr lang="en-US" smtClean="0"/>
              <a:t>  Sickle cell anemia  </a:t>
            </a:r>
          </a:p>
          <a:p>
            <a:pPr eaLnBrk="1" hangingPunct="1"/>
            <a:r>
              <a:rPr lang="en-US" smtClean="0"/>
              <a:t>Homozygous recessive phenotype:  exhibit severe anemia </a:t>
            </a:r>
          </a:p>
        </p:txBody>
      </p:sp>
      <p:sp>
        <p:nvSpPr>
          <p:cNvPr id="4403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  <a:noFill/>
        </p:spPr>
        <p:txBody>
          <a:bodyPr/>
          <a:lstStyle/>
          <a:p>
            <a:pPr eaLnBrk="1" hangingPunct="1"/>
            <a:r>
              <a:rPr lang="en-US" sz="4400" b="0" smtClean="0">
                <a:solidFill>
                  <a:srgbClr val="0000FF"/>
                </a:solidFill>
              </a:rPr>
              <a:t>Maintenance of Variation</a:t>
            </a:r>
          </a:p>
        </p:txBody>
      </p:sp>
      <p:pic>
        <p:nvPicPr>
          <p:cNvPr id="44037" name="Picture 7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2" t="21719" r="28847" b="36816"/>
          <a:stretch>
            <a:fillRect/>
          </a:stretch>
        </p:blipFill>
        <p:spPr bwMode="auto">
          <a:xfrm>
            <a:off x="4953000" y="4572000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64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Fitness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Fitness Topography</a:t>
            </a:r>
            <a:r>
              <a:rPr lang="en-US" b="1" u="sng" dirty="0"/>
              <a:t>: </a:t>
            </a:r>
            <a:r>
              <a:rPr lang="en-US" b="1" dirty="0"/>
              <a:t> </a:t>
            </a:r>
            <a:r>
              <a:rPr lang="en-US" dirty="0"/>
              <a:t>Two curves that fit over each other.  One is the  environmental</a:t>
            </a:r>
          </a:p>
          <a:p>
            <a:r>
              <a:rPr lang="en-US" dirty="0" smtClean="0"/>
              <a:t>fitness </a:t>
            </a:r>
            <a:r>
              <a:rPr lang="en-US" dirty="0"/>
              <a:t>level.  The other is the organisms genetic fitness level.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Adaptation</a:t>
            </a:r>
            <a:r>
              <a:rPr lang="en-US" u="sng" dirty="0"/>
              <a:t>:</a:t>
            </a:r>
            <a:r>
              <a:rPr lang="en-US" dirty="0"/>
              <a:t>  Having a mutation which enables an organism to survive and </a:t>
            </a:r>
          </a:p>
          <a:p>
            <a:r>
              <a:rPr lang="en-US" dirty="0"/>
              <a:t>	reproduce better.  (without adaptation, </a:t>
            </a:r>
            <a:r>
              <a:rPr lang="en-US" u="sng" dirty="0"/>
              <a:t>species</a:t>
            </a:r>
            <a:r>
              <a:rPr lang="en-US" dirty="0"/>
              <a:t> would become</a:t>
            </a:r>
            <a:r>
              <a:rPr lang="en-US" b="1" dirty="0"/>
              <a:t> extinct)</a:t>
            </a:r>
            <a:endParaRPr lang="en-US" dirty="0"/>
          </a:p>
          <a:p>
            <a:r>
              <a:rPr lang="en-US" b="1" dirty="0"/>
              <a:t>	(</a:t>
            </a:r>
            <a:r>
              <a:rPr lang="en-US" dirty="0"/>
              <a:t>Remember, over 99% of all species on earth have already become extinct)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Early Ideas of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Lamarck’s theory</a:t>
            </a:r>
            <a:r>
              <a:rPr lang="en-US" b="1" u="sng" dirty="0"/>
              <a:t>: </a:t>
            </a:r>
            <a:r>
              <a:rPr lang="en-US" dirty="0"/>
              <a:t> Before Darwin. first to realize living organisms change over time.  </a:t>
            </a:r>
          </a:p>
          <a:p>
            <a:r>
              <a:rPr lang="en-US" dirty="0"/>
              <a:t>	By selective use or disuse of organs, organisms acquired or lost traits which were</a:t>
            </a:r>
          </a:p>
          <a:p>
            <a:r>
              <a:rPr lang="en-US" dirty="0"/>
              <a:t>	 passed on to their offspring.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Evolutionary </a:t>
            </a:r>
            <a:r>
              <a:rPr lang="en-US" b="1" u="sng" dirty="0" smtClean="0">
                <a:solidFill>
                  <a:srgbClr val="FF0000"/>
                </a:solidFill>
              </a:rPr>
              <a:t>Tree:</a:t>
            </a:r>
            <a:r>
              <a:rPr lang="en-US" dirty="0" smtClean="0"/>
              <a:t> </a:t>
            </a:r>
            <a:r>
              <a:rPr lang="en-US" dirty="0"/>
              <a:t>A linear chart showing how species might be related.  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www.bozemanscience.com/cladograms</a:t>
            </a:r>
            <a:r>
              <a:rPr lang="en-US" dirty="0" smtClean="0"/>
              <a:t>   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Adaptive Radiation</a:t>
            </a:r>
            <a:r>
              <a:rPr lang="en-US" dirty="0">
                <a:solidFill>
                  <a:srgbClr val="FF0000"/>
                </a:solidFill>
              </a:rPr>
              <a:t>:  </a:t>
            </a:r>
            <a:r>
              <a:rPr lang="en-US" dirty="0"/>
              <a:t>One species evolved into many different species.</a:t>
            </a:r>
          </a:p>
          <a:p>
            <a:r>
              <a:rPr lang="en-US" dirty="0"/>
              <a:t> </a:t>
            </a:r>
          </a:p>
          <a:p>
            <a:r>
              <a:rPr lang="en-US" b="1" u="sng" dirty="0" err="1">
                <a:solidFill>
                  <a:srgbClr val="FF0000"/>
                </a:solidFill>
              </a:rPr>
              <a:t>Coevolution</a:t>
            </a:r>
            <a:r>
              <a:rPr lang="en-US" b="1" u="sng" dirty="0">
                <a:solidFill>
                  <a:srgbClr val="FF0000"/>
                </a:solidFill>
              </a:rPr>
              <a:t>: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/>
              <a:t>Two unrelated organism evolve together and become dependent on each</a:t>
            </a:r>
          </a:p>
          <a:p>
            <a:r>
              <a:rPr lang="en-US" dirty="0"/>
              <a:t>	 other.  (ex.  Certain bees and </a:t>
            </a:r>
            <a:r>
              <a:rPr lang="en-US" dirty="0" smtClean="0"/>
              <a:t>flowers</a:t>
            </a: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www.bozemanscience.com/coevolution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Convergent Evolution: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/>
              <a:t>Unrelated organisms evolve similar body parts which best suits</a:t>
            </a:r>
          </a:p>
          <a:p>
            <a:r>
              <a:rPr lang="en-US" dirty="0" smtClean="0"/>
              <a:t>the </a:t>
            </a:r>
            <a:r>
              <a:rPr lang="en-US" dirty="0"/>
              <a:t>environment.  (dolphins, fish, penguins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http://www.pbs.org/wgbh/nova/evolution/evolution-action-salamanders.html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Genetics And Evolution</a:t>
            </a:r>
            <a:r>
              <a:rPr lang="en-US" b="1" u="sng" dirty="0"/>
              <a:t>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Genes can cause random variations for natural selection, in the form of </a:t>
            </a:r>
            <a:r>
              <a:rPr lang="en-US" b="1" u="sng" dirty="0">
                <a:solidFill>
                  <a:srgbClr val="FF0000"/>
                </a:solidFill>
              </a:rPr>
              <a:t>Mutations</a:t>
            </a:r>
            <a:r>
              <a:rPr lang="en-US" dirty="0"/>
              <a:t> or changes caused by </a:t>
            </a:r>
            <a:r>
              <a:rPr lang="en-US" b="1" u="sng" dirty="0">
                <a:solidFill>
                  <a:srgbClr val="FF0000"/>
                </a:solidFill>
              </a:rPr>
              <a:t>crossing over</a:t>
            </a:r>
            <a:r>
              <a:rPr lang="en-US" dirty="0"/>
              <a:t>.</a:t>
            </a:r>
          </a:p>
          <a:p>
            <a:r>
              <a:rPr lang="en-US" dirty="0"/>
              <a:t>Remember that natural selection only works on the </a:t>
            </a:r>
            <a:r>
              <a:rPr lang="en-US" b="1" u="sng" dirty="0" err="1">
                <a:solidFill>
                  <a:srgbClr val="FF0000"/>
                </a:solidFill>
              </a:rPr>
              <a:t>Phenotipic</a:t>
            </a:r>
            <a:r>
              <a:rPr lang="en-US" b="1" u="sng" dirty="0">
                <a:solidFill>
                  <a:srgbClr val="FF0000"/>
                </a:solidFill>
              </a:rPr>
              <a:t> Variations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Development of a New Species: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(Speciation)</a:t>
            </a:r>
            <a:endParaRPr lang="en-US" dirty="0"/>
          </a:p>
          <a:p>
            <a:r>
              <a:rPr lang="en-US" dirty="0"/>
              <a:t> </a:t>
            </a:r>
            <a:r>
              <a:rPr lang="en-US" dirty="0" smtClean="0"/>
              <a:t>All </a:t>
            </a:r>
            <a:r>
              <a:rPr lang="en-US" dirty="0"/>
              <a:t>species eat different foods and live in </a:t>
            </a:r>
            <a:r>
              <a:rPr lang="en-US" dirty="0" smtClean="0"/>
              <a:t>different </a:t>
            </a:r>
            <a:r>
              <a:rPr lang="en-US" dirty="0"/>
              <a:t>areas or the organisms will not survive. This role that an organism plays is called a </a:t>
            </a:r>
            <a:r>
              <a:rPr lang="en-US" b="1" u="sng" dirty="0">
                <a:solidFill>
                  <a:srgbClr val="FF0000"/>
                </a:solidFill>
              </a:rPr>
              <a:t>Niche</a:t>
            </a:r>
            <a:r>
              <a:rPr lang="en-US" dirty="0"/>
              <a:t>.</a:t>
            </a:r>
          </a:p>
          <a:p>
            <a:r>
              <a:rPr lang="en-US" dirty="0"/>
              <a:t> </a:t>
            </a:r>
            <a:r>
              <a:rPr lang="en-US" dirty="0" smtClean="0"/>
              <a:t>If </a:t>
            </a:r>
            <a:r>
              <a:rPr lang="en-US" dirty="0"/>
              <a:t>Two organisms </a:t>
            </a:r>
            <a:r>
              <a:rPr lang="en-US" dirty="0" smtClean="0"/>
              <a:t>occupy </a:t>
            </a:r>
            <a:r>
              <a:rPr lang="en-US" dirty="0"/>
              <a:t>the same niche than they must compete.  and no two </a:t>
            </a:r>
            <a:r>
              <a:rPr lang="en-US" dirty="0" err="1" smtClean="0"/>
              <a:t>speicies</a:t>
            </a:r>
            <a:r>
              <a:rPr lang="en-US" dirty="0" smtClean="0"/>
              <a:t> </a:t>
            </a:r>
            <a:r>
              <a:rPr lang="en-US" dirty="0"/>
              <a:t>can </a:t>
            </a:r>
            <a:r>
              <a:rPr lang="en-US" dirty="0" smtClean="0"/>
              <a:t>occupy </a:t>
            </a:r>
            <a:r>
              <a:rPr lang="en-US" dirty="0"/>
              <a:t>the same </a:t>
            </a:r>
            <a:r>
              <a:rPr lang="en-US" dirty="0" smtClean="0"/>
              <a:t>niche </a:t>
            </a:r>
            <a:r>
              <a:rPr lang="en-US" dirty="0"/>
              <a:t>or very long.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new species will form only if populations are </a:t>
            </a:r>
            <a:r>
              <a:rPr lang="en-US" b="1" u="sng" dirty="0"/>
              <a:t>isolated </a:t>
            </a:r>
            <a:r>
              <a:rPr lang="en-US" b="1" dirty="0"/>
              <a:t>or </a:t>
            </a:r>
            <a:r>
              <a:rPr lang="en-US" b="1" u="sng" dirty="0">
                <a:solidFill>
                  <a:srgbClr val="FF0000"/>
                </a:solidFill>
              </a:rPr>
              <a:t>separated</a:t>
            </a:r>
            <a:r>
              <a:rPr lang="en-US" dirty="0"/>
              <a:t>. </a:t>
            </a:r>
          </a:p>
          <a:p>
            <a:r>
              <a:rPr lang="en-US" dirty="0" smtClean="0"/>
              <a:t>If </a:t>
            </a:r>
            <a:r>
              <a:rPr lang="en-US" dirty="0"/>
              <a:t>this does not occur than the gene pools will blend together and the species will look the same.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Isolation can happen by</a:t>
            </a:r>
            <a:r>
              <a:rPr lang="en-US" dirty="0"/>
              <a:t>......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1.</a:t>
            </a:r>
            <a:r>
              <a:rPr lang="en-US" b="1" dirty="0">
                <a:solidFill>
                  <a:srgbClr val="FF0000"/>
                </a:solidFill>
              </a:rPr>
              <a:t> Geographic barriers</a:t>
            </a:r>
            <a:r>
              <a:rPr lang="en-US" dirty="0"/>
              <a:t>. Rivers Mountains, lakes, Oceans etc</a:t>
            </a:r>
            <a:r>
              <a:rPr lang="en-US" dirty="0" smtClean="0"/>
              <a:t>.... </a:t>
            </a:r>
            <a:r>
              <a:rPr lang="en-US" u="sng" dirty="0" smtClean="0">
                <a:solidFill>
                  <a:srgbClr val="FF0000"/>
                </a:solidFill>
              </a:rPr>
              <a:t>Ecological Isolation</a:t>
            </a:r>
            <a:endParaRPr lang="en-US" u="sng" dirty="0">
              <a:solidFill>
                <a:srgbClr val="FF0000"/>
              </a:solidFill>
            </a:endParaRPr>
          </a:p>
          <a:p>
            <a:r>
              <a:rPr lang="en-US" dirty="0"/>
              <a:t> 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b="1" dirty="0">
                <a:solidFill>
                  <a:srgbClr val="FF0000"/>
                </a:solidFill>
              </a:rPr>
              <a:t>Courtship Behaviors or Fertile Periods</a:t>
            </a:r>
            <a:r>
              <a:rPr lang="en-US" dirty="0"/>
              <a:t>: Each </a:t>
            </a:r>
            <a:r>
              <a:rPr lang="en-US" dirty="0" smtClean="0"/>
              <a:t>species </a:t>
            </a:r>
            <a:r>
              <a:rPr lang="en-US" dirty="0"/>
              <a:t>has their specific behaviors for finding a mate. The individual with the best </a:t>
            </a:r>
            <a:r>
              <a:rPr lang="en-US" dirty="0" smtClean="0"/>
              <a:t>method </a:t>
            </a:r>
            <a:r>
              <a:rPr lang="en-US" dirty="0"/>
              <a:t>will pass on there traits more often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Temporal Isolation: Different Species mate at different times due to Temperature Changes.</a:t>
            </a:r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 </a:t>
            </a:r>
            <a:r>
              <a:rPr lang="en-US" u="sng" dirty="0" smtClean="0">
                <a:solidFill>
                  <a:srgbClr val="FF0000"/>
                </a:solidFill>
              </a:rPr>
              <a:t>Behavioral Isolation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3. </a:t>
            </a:r>
            <a:r>
              <a:rPr lang="en-US" b="1" dirty="0" smtClean="0">
                <a:solidFill>
                  <a:srgbClr val="FF0000"/>
                </a:solidFill>
              </a:rPr>
              <a:t>Obtaining Food</a:t>
            </a:r>
            <a:r>
              <a:rPr lang="en-US" dirty="0" smtClean="0"/>
              <a:t>. The individuals that obtain food the easiest will look much healthier and therefore  have a better chance of mating.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Mechanical Isolation: Shape of body or body parts.</a:t>
            </a:r>
          </a:p>
          <a:p>
            <a:r>
              <a:rPr lang="en-US" dirty="0">
                <a:solidFill>
                  <a:srgbClr val="FF0000"/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www.bozemanscience.com/003-genetic-drift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**Once Reproductive isolation </a:t>
            </a:r>
            <a:r>
              <a:rPr lang="en-US" dirty="0" smtClean="0"/>
              <a:t>happens </a:t>
            </a:r>
            <a:r>
              <a:rPr lang="en-US" dirty="0"/>
              <a:t>natural selection usually increases the difference between </a:t>
            </a:r>
            <a:r>
              <a:rPr lang="en-US" dirty="0" smtClean="0"/>
              <a:t>separate </a:t>
            </a:r>
            <a:r>
              <a:rPr lang="en-US" dirty="0"/>
              <a:t>populations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for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Fossils not the only evidence:</a:t>
            </a:r>
            <a:endParaRPr lang="en-US" dirty="0"/>
          </a:p>
          <a:p>
            <a:r>
              <a:rPr lang="en-US" dirty="0"/>
              <a:t>	</a:t>
            </a:r>
            <a:r>
              <a:rPr lang="en-US" b="1" dirty="0"/>
              <a:t>1. </a:t>
            </a:r>
            <a:r>
              <a:rPr lang="en-US" b="1" u="sng" dirty="0"/>
              <a:t>Embryonic Stage</a:t>
            </a:r>
            <a:r>
              <a:rPr lang="en-US" b="1" dirty="0"/>
              <a:t>:</a:t>
            </a:r>
            <a:r>
              <a:rPr lang="en-US" dirty="0"/>
              <a:t>    </a:t>
            </a:r>
          </a:p>
          <a:p>
            <a:r>
              <a:rPr lang="en-US" dirty="0"/>
              <a:t>		*  gill slits, </a:t>
            </a:r>
            <a:r>
              <a:rPr lang="en-US" dirty="0" err="1"/>
              <a:t>notocord</a:t>
            </a:r>
            <a:r>
              <a:rPr lang="en-US" dirty="0"/>
              <a:t>. etc</a:t>
            </a:r>
          </a:p>
          <a:p>
            <a:r>
              <a:rPr lang="en-US" dirty="0"/>
              <a:t>		*  Similarity in all cells(Organelles, </a:t>
            </a:r>
            <a:r>
              <a:rPr lang="en-US" dirty="0" smtClean="0"/>
              <a:t>			mitosis</a:t>
            </a:r>
            <a:r>
              <a:rPr lang="en-US" dirty="0"/>
              <a:t>, meiosis)</a:t>
            </a:r>
          </a:p>
          <a:p>
            <a:r>
              <a:rPr lang="en-US" dirty="0"/>
              <a:t>		*  DNA (ATCG).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for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</a:t>
            </a:r>
            <a:r>
              <a:rPr lang="en-US" b="1" u="sng" dirty="0"/>
              <a:t>Similar Body Structure:</a:t>
            </a:r>
            <a:endParaRPr lang="en-US" dirty="0"/>
          </a:p>
          <a:p>
            <a:r>
              <a:rPr lang="en-US" dirty="0"/>
              <a:t>*  Homologous Structures </a:t>
            </a:r>
          </a:p>
          <a:p>
            <a:r>
              <a:rPr lang="en-US" dirty="0"/>
              <a:t>Bird wings, dog legs (same bones)</a:t>
            </a:r>
          </a:p>
          <a:p>
            <a:r>
              <a:rPr lang="en-US" dirty="0" smtClean="0"/>
              <a:t>* </a:t>
            </a:r>
            <a:r>
              <a:rPr lang="en-US" b="1" dirty="0">
                <a:solidFill>
                  <a:srgbClr val="FF0000"/>
                </a:solidFill>
              </a:rPr>
              <a:t>Vestigial organs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don’t serve a function anymore. Tail bone, appendix, </a:t>
            </a:r>
            <a:r>
              <a:rPr lang="en-US" dirty="0" smtClean="0"/>
              <a:t>ear </a:t>
            </a:r>
            <a:r>
              <a:rPr lang="en-US" dirty="0"/>
              <a:t>muscle, legs on snakes, etc)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rav65819_20_0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0613" y="457200"/>
            <a:ext cx="6961187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00200" y="5715000"/>
            <a:ext cx="5935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Lamarck’s theory of how giraffes’ long necks evolved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4C0C7-E625-4FBD-BA6E-FF9045A2D3AA}" type="slidenum">
              <a:rPr lang="en-US"/>
              <a:pPr/>
              <a:t>70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/>
          <a:lstStyle/>
          <a:p>
            <a:r>
              <a:rPr lang="en-US">
                <a:solidFill>
                  <a:srgbClr val="3F3FFF"/>
                </a:solidFill>
              </a:rPr>
              <a:t>Post-Darwin Evolution Evidence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495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Comparative anatomy</a:t>
            </a:r>
          </a:p>
          <a:p>
            <a:pPr>
              <a:buFontTx/>
              <a:buNone/>
            </a:pPr>
            <a:r>
              <a:rPr lang="en-US" dirty="0"/>
              <a:t>- </a:t>
            </a:r>
            <a:r>
              <a:rPr lang="en-US" b="1" dirty="0">
                <a:solidFill>
                  <a:srgbClr val="FF0000"/>
                </a:solidFill>
              </a:rPr>
              <a:t>Homologous structures</a:t>
            </a:r>
            <a:r>
              <a:rPr lang="en-US" dirty="0"/>
              <a:t> have same evolutionary origin, but different structure and function.</a:t>
            </a:r>
          </a:p>
          <a:p>
            <a:endParaRPr lang="en-US" dirty="0"/>
          </a:p>
          <a:p>
            <a:pPr>
              <a:buFontTx/>
              <a:buNone/>
            </a:pPr>
            <a:r>
              <a:rPr lang="en-US" dirty="0"/>
              <a:t>- </a:t>
            </a:r>
            <a:r>
              <a:rPr lang="en-US" b="1" dirty="0">
                <a:solidFill>
                  <a:srgbClr val="FF0000"/>
                </a:solidFill>
              </a:rPr>
              <a:t>Analogous structures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have similar structure and function, but different evolutionary origin.</a:t>
            </a:r>
          </a:p>
        </p:txBody>
      </p:sp>
    </p:spTree>
    <p:extLst>
      <p:ext uri="{BB962C8B-B14F-4D97-AF65-F5344CB8AC3E}">
        <p14:creationId xmlns:p14="http://schemas.microsoft.com/office/powerpoint/2010/main" val="39221801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8E31-D2DC-40EA-9D87-3FD6F0ED7C1B}" type="slidenum">
              <a:rPr lang="en-US"/>
              <a:pPr/>
              <a:t>71</a:t>
            </a:fld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F3FFF"/>
                </a:solidFill>
              </a:rPr>
              <a:t>Homologous Structures</a:t>
            </a:r>
          </a:p>
        </p:txBody>
      </p:sp>
      <p:pic>
        <p:nvPicPr>
          <p:cNvPr id="28678" name="Picture 6" descr="homology_among_vert_c_la_4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52600"/>
            <a:ext cx="7696200" cy="3551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9550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5D408-31BB-48F8-9C9E-44EE038440C3}" type="slidenum">
              <a:rPr lang="en-US"/>
              <a:pPr/>
              <a:t>72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/>
          <a:lstStyle/>
          <a:p>
            <a:r>
              <a:rPr lang="en-US">
                <a:solidFill>
                  <a:srgbClr val="4F4FFF"/>
                </a:solidFill>
              </a:rPr>
              <a:t>Post-Darwin Evolution Evidence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343400" cy="4953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/>
              <a:t>Molecular Evidence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- Our increased understanding of DNA and protein structures has led to the development of more accurate </a:t>
            </a:r>
            <a:r>
              <a:rPr lang="en-US" b="1">
                <a:solidFill>
                  <a:srgbClr val="FF0000"/>
                </a:solidFill>
              </a:rPr>
              <a:t>phylogenetic trees</a:t>
            </a:r>
            <a:r>
              <a:rPr lang="en-US"/>
              <a:t>.</a:t>
            </a:r>
          </a:p>
        </p:txBody>
      </p:sp>
      <p:pic>
        <p:nvPicPr>
          <p:cNvPr id="111622" name="Picture 6" descr="molecules_reflect_e_c_la_4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752600"/>
            <a:ext cx="4191000" cy="38877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0854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Endosymbiosis</a:t>
            </a:r>
            <a:r>
              <a:rPr lang="en-US" sz="5400" dirty="0" smtClean="0">
                <a:solidFill>
                  <a:srgbClr val="FF0000"/>
                </a:solidFill>
              </a:rPr>
              <a:t/>
            </a:r>
            <a:br>
              <a:rPr lang="en-US" sz="5400" dirty="0" smtClean="0">
                <a:solidFill>
                  <a:srgbClr val="FF0000"/>
                </a:solidFill>
              </a:rPr>
            </a:b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Endosymbiosis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	-proposal that eukaryotic organelles evolved through a symbiotic relationship </a:t>
            </a:r>
          </a:p>
          <a:p>
            <a:pPr>
              <a:buNone/>
            </a:pPr>
            <a:r>
              <a:rPr lang="en-US" dirty="0" smtClean="0"/>
              <a:t>	-one cell engulfed a second cell and a symbiotic relationship developed</a:t>
            </a:r>
          </a:p>
          <a:p>
            <a:pPr>
              <a:buNone/>
            </a:pPr>
            <a:r>
              <a:rPr lang="en-US" dirty="0" smtClean="0"/>
              <a:t>	-mitochondria and chloroplasts are thought to have evolved this way </a:t>
            </a:r>
            <a:endParaRPr lang="en-US" b="1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Endosymbiosis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dirty="0" smtClean="0"/>
              <a:t>Much evidence supports this </a:t>
            </a:r>
            <a:r>
              <a:rPr lang="en-US" dirty="0" err="1" smtClean="0"/>
              <a:t>endosymbiosis</a:t>
            </a:r>
            <a:r>
              <a:rPr lang="en-US" dirty="0" smtClean="0"/>
              <a:t> theory.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Mitochondria and chloroplasts: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	-have 2 membranes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	-possess DNA and </a:t>
            </a:r>
            <a:r>
              <a:rPr lang="en-US" dirty="0" err="1" smtClean="0"/>
              <a:t>ribosomes</a:t>
            </a: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	-are about the size of a prokaryotic cell</a:t>
            </a: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	-divide by a process similar to bacteria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av65819_04_1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3961" y="1600200"/>
            <a:ext cx="263607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100F-27DA-4387-AC18-C1F4C68C199C}" type="slidenum">
              <a:rPr lang="en-US"/>
              <a:pPr/>
              <a:t>76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F3FFF"/>
                </a:solidFill>
              </a:rPr>
              <a:t>Unifying Themes in Biology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839200" cy="449580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solidFill>
                  <a:srgbClr val="FF0000"/>
                </a:solidFill>
              </a:rPr>
              <a:t>Cell theory</a:t>
            </a:r>
          </a:p>
          <a:p>
            <a:pPr>
              <a:buFontTx/>
              <a:buNone/>
            </a:pPr>
            <a:r>
              <a:rPr lang="en-US">
                <a:solidFill>
                  <a:schemeClr val="tx2"/>
                </a:solidFill>
              </a:rPr>
              <a:t>-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/>
              <a:t>All living organisms are made of cells, and all living cells come from preexisting cells.</a:t>
            </a:r>
          </a:p>
          <a:p>
            <a:pPr lvl="1"/>
            <a:endParaRPr lang="en-US"/>
          </a:p>
          <a:p>
            <a:pPr>
              <a:buFontTx/>
              <a:buNone/>
            </a:pPr>
            <a:r>
              <a:rPr lang="en-US" b="1">
                <a:solidFill>
                  <a:srgbClr val="FF0000"/>
                </a:solidFill>
              </a:rPr>
              <a:t>Molecular basis of inheritance</a:t>
            </a:r>
          </a:p>
          <a:p>
            <a:pPr>
              <a:buFontTx/>
              <a:buNone/>
            </a:pPr>
            <a:r>
              <a:rPr lang="en-US"/>
              <a:t>- DNA encodes genes which control living organisms and are passed from one generation to the next.</a:t>
            </a:r>
          </a:p>
        </p:txBody>
      </p:sp>
    </p:spTree>
    <p:extLst>
      <p:ext uri="{BB962C8B-B14F-4D97-AF65-F5344CB8AC3E}">
        <p14:creationId xmlns:p14="http://schemas.microsoft.com/office/powerpoint/2010/main" val="24433031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4722-6D8D-4CD4-A82A-A85F62C2C7F5}" type="slidenum">
              <a:rPr lang="en-US"/>
              <a:pPr/>
              <a:t>77</a:t>
            </a:fld>
            <a:endParaRPr lang="en-US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F3FFF"/>
                </a:solidFill>
              </a:rPr>
              <a:t>Unifying Themes in Biology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>
                <a:solidFill>
                  <a:srgbClr val="FF0000"/>
                </a:solidFill>
              </a:rPr>
              <a:t>Structure and Function</a:t>
            </a:r>
            <a:endParaRPr lang="en-US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US"/>
              <a:t>-The proper function of a molecule is dependent on its structure.</a:t>
            </a:r>
          </a:p>
          <a:p>
            <a:pPr>
              <a:buFontTx/>
              <a:buNone/>
            </a:pPr>
            <a:r>
              <a:rPr lang="en-US"/>
              <a:t>-The structure of a molecule can often tell us about its function. </a:t>
            </a:r>
            <a:endParaRPr lang="en-US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518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BB70-0EEF-4F12-8CE7-5A6BDC1FF218}" type="slidenum">
              <a:rPr lang="en-US"/>
              <a:pPr/>
              <a:t>78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F3FFF"/>
                </a:solidFill>
              </a:rPr>
              <a:t>Unifying Themes in Biology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839200" cy="487680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solidFill>
                  <a:srgbClr val="FF0000"/>
                </a:solidFill>
              </a:rPr>
              <a:t>Evolutionary change</a:t>
            </a:r>
          </a:p>
          <a:p>
            <a:pPr>
              <a:buFontTx/>
              <a:buNone/>
            </a:pPr>
            <a:r>
              <a:rPr lang="en-US"/>
              <a:t>- Living organisms have evolved from the same origin event.  The diversity of life is the result of evolutionary change.</a:t>
            </a:r>
          </a:p>
          <a:p>
            <a:pPr lvl="1"/>
            <a:endParaRPr lang="en-US" sz="3200"/>
          </a:p>
          <a:p>
            <a:pPr>
              <a:buFontTx/>
              <a:buNone/>
            </a:pPr>
            <a:r>
              <a:rPr lang="en-US" b="1">
                <a:solidFill>
                  <a:srgbClr val="FF0000"/>
                </a:solidFill>
              </a:rPr>
              <a:t>Evolutionary conservation</a:t>
            </a:r>
          </a:p>
          <a:p>
            <a:pPr>
              <a:buFontTx/>
              <a:buNone/>
            </a:pPr>
            <a:r>
              <a:rPr lang="en-US"/>
              <a:t>- Critical characteristics of early organisms are preserved and passed on to future generations.</a:t>
            </a:r>
          </a:p>
        </p:txBody>
      </p:sp>
    </p:spTree>
    <p:extLst>
      <p:ext uri="{BB962C8B-B14F-4D97-AF65-F5344CB8AC3E}">
        <p14:creationId xmlns:p14="http://schemas.microsoft.com/office/powerpoint/2010/main" val="1695422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3C62F-3DC2-4A95-880E-E1DC4B81B58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 descr="http://photos1.blogger.com/blogger/977/1192/1600/horseevo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9200"/>
            <a:ext cx="3095625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673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that helped Shape Darwin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Malthusian Doctrine</a:t>
            </a:r>
            <a:r>
              <a:rPr lang="en-US" b="1" dirty="0"/>
              <a:t>: 1859</a:t>
            </a:r>
            <a:r>
              <a:rPr lang="en-US" dirty="0"/>
              <a:t> (Thomas Malthus)  He observed that the human birth rate </a:t>
            </a:r>
            <a:r>
              <a:rPr lang="en-US" dirty="0" smtClean="0"/>
              <a:t>was </a:t>
            </a:r>
            <a:r>
              <a:rPr lang="en-US" dirty="0"/>
              <a:t>higher than the death rate.  If it continued, </a:t>
            </a:r>
            <a:r>
              <a:rPr lang="en-US" dirty="0">
                <a:solidFill>
                  <a:srgbClr val="FF0000"/>
                </a:solidFill>
              </a:rPr>
              <a:t>humans would run out of </a:t>
            </a:r>
            <a:r>
              <a:rPr lang="en-US" dirty="0" smtClean="0">
                <a:solidFill>
                  <a:srgbClr val="FF0000"/>
                </a:solidFill>
              </a:rPr>
              <a:t>room and </a:t>
            </a:r>
            <a:r>
              <a:rPr lang="en-US" dirty="0">
                <a:solidFill>
                  <a:srgbClr val="FF0000"/>
                </a:solidFill>
              </a:rPr>
              <a:t>food.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(Malthusian Doctrine referred to during famine, war and </a:t>
            </a:r>
            <a:r>
              <a:rPr lang="en-US" dirty="0" smtClean="0"/>
              <a:t>mass disease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smtClean="0"/>
              <a:t>Competition </a:t>
            </a:r>
            <a:r>
              <a:rPr lang="en-US" dirty="0"/>
              <a:t>for </a:t>
            </a:r>
            <a:r>
              <a:rPr lang="en-US" dirty="0" smtClean="0"/>
              <a:t>resources </a:t>
            </a:r>
            <a:r>
              <a:rPr lang="en-US" dirty="0"/>
              <a:t>will cause variations.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Ideas that helped Shape Darwin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Charles Lyell’s Book</a:t>
            </a:r>
            <a:r>
              <a:rPr lang="en-US" dirty="0" smtClean="0"/>
              <a:t>: Principle of Geology</a:t>
            </a:r>
          </a:p>
          <a:p>
            <a:r>
              <a:rPr lang="en-US" dirty="0" smtClean="0"/>
              <a:t>That proposed the Earth was Millions of Years Old not a few thousand. </a:t>
            </a:r>
          </a:p>
          <a:p>
            <a:endParaRPr lang="en-US" dirty="0"/>
          </a:p>
          <a:p>
            <a:r>
              <a:rPr lang="en-US" dirty="0" smtClean="0"/>
              <a:t>When he found ocean floor fossils he referred back to this book.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858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aven master">
  <a:themeElements>
    <a:clrScheme name="raven master 13">
      <a:dk1>
        <a:srgbClr val="000000"/>
      </a:dk1>
      <a:lt1>
        <a:srgbClr val="FFF8D2"/>
      </a:lt1>
      <a:dk2>
        <a:srgbClr val="000000"/>
      </a:dk2>
      <a:lt2>
        <a:srgbClr val="0C0D80"/>
      </a:lt2>
      <a:accent1>
        <a:srgbClr val="1617E3"/>
      </a:accent1>
      <a:accent2>
        <a:srgbClr val="333399"/>
      </a:accent2>
      <a:accent3>
        <a:srgbClr val="FFFBE5"/>
      </a:accent3>
      <a:accent4>
        <a:srgbClr val="000000"/>
      </a:accent4>
      <a:accent5>
        <a:srgbClr val="ABAB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aven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ven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13">
        <a:dk1>
          <a:srgbClr val="000000"/>
        </a:dk1>
        <a:lt1>
          <a:srgbClr val="FFF8D2"/>
        </a:lt1>
        <a:dk2>
          <a:srgbClr val="000000"/>
        </a:dk2>
        <a:lt2>
          <a:srgbClr val="0C0D80"/>
        </a:lt2>
        <a:accent1>
          <a:srgbClr val="1617E3"/>
        </a:accent1>
        <a:accent2>
          <a:srgbClr val="333399"/>
        </a:accent2>
        <a:accent3>
          <a:srgbClr val="FFFBE5"/>
        </a:accent3>
        <a:accent4>
          <a:srgbClr val="000000"/>
        </a:accent4>
        <a:accent5>
          <a:srgbClr val="ABAB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raven master">
  <a:themeElements>
    <a:clrScheme name="raven master 13">
      <a:dk1>
        <a:srgbClr val="000000"/>
      </a:dk1>
      <a:lt1>
        <a:srgbClr val="FFF8D2"/>
      </a:lt1>
      <a:dk2>
        <a:srgbClr val="000000"/>
      </a:dk2>
      <a:lt2>
        <a:srgbClr val="0C0D80"/>
      </a:lt2>
      <a:accent1>
        <a:srgbClr val="1617E3"/>
      </a:accent1>
      <a:accent2>
        <a:srgbClr val="333399"/>
      </a:accent2>
      <a:accent3>
        <a:srgbClr val="FFFBE5"/>
      </a:accent3>
      <a:accent4>
        <a:srgbClr val="000000"/>
      </a:accent4>
      <a:accent5>
        <a:srgbClr val="ABAB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aven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ven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13">
        <a:dk1>
          <a:srgbClr val="000000"/>
        </a:dk1>
        <a:lt1>
          <a:srgbClr val="FFF8D2"/>
        </a:lt1>
        <a:dk2>
          <a:srgbClr val="000000"/>
        </a:dk2>
        <a:lt2>
          <a:srgbClr val="0C0D80"/>
        </a:lt2>
        <a:accent1>
          <a:srgbClr val="1617E3"/>
        </a:accent1>
        <a:accent2>
          <a:srgbClr val="333399"/>
        </a:accent2>
        <a:accent3>
          <a:srgbClr val="FFFBE5"/>
        </a:accent3>
        <a:accent4>
          <a:srgbClr val="000000"/>
        </a:accent4>
        <a:accent5>
          <a:srgbClr val="ABAB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raven master">
  <a:themeElements>
    <a:clrScheme name="raven master 13">
      <a:dk1>
        <a:srgbClr val="000000"/>
      </a:dk1>
      <a:lt1>
        <a:srgbClr val="FFF8D2"/>
      </a:lt1>
      <a:dk2>
        <a:srgbClr val="000000"/>
      </a:dk2>
      <a:lt2>
        <a:srgbClr val="0C0D80"/>
      </a:lt2>
      <a:accent1>
        <a:srgbClr val="1617E3"/>
      </a:accent1>
      <a:accent2>
        <a:srgbClr val="333399"/>
      </a:accent2>
      <a:accent3>
        <a:srgbClr val="FFFBE5"/>
      </a:accent3>
      <a:accent4>
        <a:srgbClr val="000000"/>
      </a:accent4>
      <a:accent5>
        <a:srgbClr val="ABAB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aven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ven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13">
        <a:dk1>
          <a:srgbClr val="000000"/>
        </a:dk1>
        <a:lt1>
          <a:srgbClr val="FFF8D2"/>
        </a:lt1>
        <a:dk2>
          <a:srgbClr val="000000"/>
        </a:dk2>
        <a:lt2>
          <a:srgbClr val="0C0D80"/>
        </a:lt2>
        <a:accent1>
          <a:srgbClr val="1617E3"/>
        </a:accent1>
        <a:accent2>
          <a:srgbClr val="333399"/>
        </a:accent2>
        <a:accent3>
          <a:srgbClr val="FFFBE5"/>
        </a:accent3>
        <a:accent4>
          <a:srgbClr val="000000"/>
        </a:accent4>
        <a:accent5>
          <a:srgbClr val="ABAB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raven master">
  <a:themeElements>
    <a:clrScheme name="raven master 13">
      <a:dk1>
        <a:srgbClr val="000000"/>
      </a:dk1>
      <a:lt1>
        <a:srgbClr val="FFF8D2"/>
      </a:lt1>
      <a:dk2>
        <a:srgbClr val="000000"/>
      </a:dk2>
      <a:lt2>
        <a:srgbClr val="0C0D80"/>
      </a:lt2>
      <a:accent1>
        <a:srgbClr val="1617E3"/>
      </a:accent1>
      <a:accent2>
        <a:srgbClr val="333399"/>
      </a:accent2>
      <a:accent3>
        <a:srgbClr val="FFFBE5"/>
      </a:accent3>
      <a:accent4>
        <a:srgbClr val="000000"/>
      </a:accent4>
      <a:accent5>
        <a:srgbClr val="ABAB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aven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ven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13">
        <a:dk1>
          <a:srgbClr val="000000"/>
        </a:dk1>
        <a:lt1>
          <a:srgbClr val="FFF8D2"/>
        </a:lt1>
        <a:dk2>
          <a:srgbClr val="000000"/>
        </a:dk2>
        <a:lt2>
          <a:srgbClr val="0C0D80"/>
        </a:lt2>
        <a:accent1>
          <a:srgbClr val="1617E3"/>
        </a:accent1>
        <a:accent2>
          <a:srgbClr val="333399"/>
        </a:accent2>
        <a:accent3>
          <a:srgbClr val="FFFBE5"/>
        </a:accent3>
        <a:accent4>
          <a:srgbClr val="000000"/>
        </a:accent4>
        <a:accent5>
          <a:srgbClr val="ABAB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raven master">
  <a:themeElements>
    <a:clrScheme name="raven master 13">
      <a:dk1>
        <a:srgbClr val="000000"/>
      </a:dk1>
      <a:lt1>
        <a:srgbClr val="FFF8D2"/>
      </a:lt1>
      <a:dk2>
        <a:srgbClr val="000000"/>
      </a:dk2>
      <a:lt2>
        <a:srgbClr val="0C0D80"/>
      </a:lt2>
      <a:accent1>
        <a:srgbClr val="1617E3"/>
      </a:accent1>
      <a:accent2>
        <a:srgbClr val="333399"/>
      </a:accent2>
      <a:accent3>
        <a:srgbClr val="FFFBE5"/>
      </a:accent3>
      <a:accent4>
        <a:srgbClr val="000000"/>
      </a:accent4>
      <a:accent5>
        <a:srgbClr val="ABAB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aven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ven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13">
        <a:dk1>
          <a:srgbClr val="000000"/>
        </a:dk1>
        <a:lt1>
          <a:srgbClr val="FFF8D2"/>
        </a:lt1>
        <a:dk2>
          <a:srgbClr val="000000"/>
        </a:dk2>
        <a:lt2>
          <a:srgbClr val="0C0D80"/>
        </a:lt2>
        <a:accent1>
          <a:srgbClr val="1617E3"/>
        </a:accent1>
        <a:accent2>
          <a:srgbClr val="333399"/>
        </a:accent2>
        <a:accent3>
          <a:srgbClr val="FFFBE5"/>
        </a:accent3>
        <a:accent4>
          <a:srgbClr val="000000"/>
        </a:accent4>
        <a:accent5>
          <a:srgbClr val="ABAB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raven master">
  <a:themeElements>
    <a:clrScheme name="raven master 13">
      <a:dk1>
        <a:srgbClr val="000000"/>
      </a:dk1>
      <a:lt1>
        <a:srgbClr val="FFF8D2"/>
      </a:lt1>
      <a:dk2>
        <a:srgbClr val="000000"/>
      </a:dk2>
      <a:lt2>
        <a:srgbClr val="0C0D80"/>
      </a:lt2>
      <a:accent1>
        <a:srgbClr val="1617E3"/>
      </a:accent1>
      <a:accent2>
        <a:srgbClr val="333399"/>
      </a:accent2>
      <a:accent3>
        <a:srgbClr val="FFFBE5"/>
      </a:accent3>
      <a:accent4>
        <a:srgbClr val="000000"/>
      </a:accent4>
      <a:accent5>
        <a:srgbClr val="ABAB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aven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ven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13">
        <a:dk1>
          <a:srgbClr val="000000"/>
        </a:dk1>
        <a:lt1>
          <a:srgbClr val="FFF8D2"/>
        </a:lt1>
        <a:dk2>
          <a:srgbClr val="000000"/>
        </a:dk2>
        <a:lt2>
          <a:srgbClr val="0C0D80"/>
        </a:lt2>
        <a:accent1>
          <a:srgbClr val="1617E3"/>
        </a:accent1>
        <a:accent2>
          <a:srgbClr val="333399"/>
        </a:accent2>
        <a:accent3>
          <a:srgbClr val="FFFBE5"/>
        </a:accent3>
        <a:accent4>
          <a:srgbClr val="000000"/>
        </a:accent4>
        <a:accent5>
          <a:srgbClr val="ABAB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raven master">
  <a:themeElements>
    <a:clrScheme name="raven master 13">
      <a:dk1>
        <a:srgbClr val="000000"/>
      </a:dk1>
      <a:lt1>
        <a:srgbClr val="FFF8D2"/>
      </a:lt1>
      <a:dk2>
        <a:srgbClr val="000000"/>
      </a:dk2>
      <a:lt2>
        <a:srgbClr val="0C0D80"/>
      </a:lt2>
      <a:accent1>
        <a:srgbClr val="1617E3"/>
      </a:accent1>
      <a:accent2>
        <a:srgbClr val="333399"/>
      </a:accent2>
      <a:accent3>
        <a:srgbClr val="FFFBE5"/>
      </a:accent3>
      <a:accent4>
        <a:srgbClr val="000000"/>
      </a:accent4>
      <a:accent5>
        <a:srgbClr val="ABAB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aven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ven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13">
        <a:dk1>
          <a:srgbClr val="000000"/>
        </a:dk1>
        <a:lt1>
          <a:srgbClr val="FFF8D2"/>
        </a:lt1>
        <a:dk2>
          <a:srgbClr val="000000"/>
        </a:dk2>
        <a:lt2>
          <a:srgbClr val="0C0D80"/>
        </a:lt2>
        <a:accent1>
          <a:srgbClr val="1617E3"/>
        </a:accent1>
        <a:accent2>
          <a:srgbClr val="333399"/>
        </a:accent2>
        <a:accent3>
          <a:srgbClr val="FFFBE5"/>
        </a:accent3>
        <a:accent4>
          <a:srgbClr val="000000"/>
        </a:accent4>
        <a:accent5>
          <a:srgbClr val="ABAB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raven master">
  <a:themeElements>
    <a:clrScheme name="raven master 13">
      <a:dk1>
        <a:srgbClr val="000000"/>
      </a:dk1>
      <a:lt1>
        <a:srgbClr val="FFF8D2"/>
      </a:lt1>
      <a:dk2>
        <a:srgbClr val="000000"/>
      </a:dk2>
      <a:lt2>
        <a:srgbClr val="0C0D80"/>
      </a:lt2>
      <a:accent1>
        <a:srgbClr val="1617E3"/>
      </a:accent1>
      <a:accent2>
        <a:srgbClr val="333399"/>
      </a:accent2>
      <a:accent3>
        <a:srgbClr val="FFFBE5"/>
      </a:accent3>
      <a:accent4>
        <a:srgbClr val="000000"/>
      </a:accent4>
      <a:accent5>
        <a:srgbClr val="ABAB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aven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ven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ven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ven master 13">
        <a:dk1>
          <a:srgbClr val="000000"/>
        </a:dk1>
        <a:lt1>
          <a:srgbClr val="FFF8D2"/>
        </a:lt1>
        <a:dk2>
          <a:srgbClr val="000000"/>
        </a:dk2>
        <a:lt2>
          <a:srgbClr val="0C0D80"/>
        </a:lt2>
        <a:accent1>
          <a:srgbClr val="1617E3"/>
        </a:accent1>
        <a:accent2>
          <a:srgbClr val="333399"/>
        </a:accent2>
        <a:accent3>
          <a:srgbClr val="FFFBE5"/>
        </a:accent3>
        <a:accent4>
          <a:srgbClr val="000000"/>
        </a:accent4>
        <a:accent5>
          <a:srgbClr val="ABAB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1899</Words>
  <Application>Microsoft Office PowerPoint</Application>
  <PresentationFormat>On-screen Show (4:3)</PresentationFormat>
  <Paragraphs>325</Paragraphs>
  <Slides>79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79</vt:i4>
      </vt:variant>
    </vt:vector>
  </HeadingPairs>
  <TitlesOfParts>
    <vt:vector size="88" baseType="lpstr">
      <vt:lpstr>Office Theme</vt:lpstr>
      <vt:lpstr>raven master</vt:lpstr>
      <vt:lpstr>1_raven master</vt:lpstr>
      <vt:lpstr>2_raven master</vt:lpstr>
      <vt:lpstr>3_raven master</vt:lpstr>
      <vt:lpstr>4_raven master</vt:lpstr>
      <vt:lpstr>5_raven master</vt:lpstr>
      <vt:lpstr>6_raven master</vt:lpstr>
      <vt:lpstr>7_raven master</vt:lpstr>
      <vt:lpstr>Evolution Ch 15 and 14</vt:lpstr>
      <vt:lpstr>PowerPoint Presentation</vt:lpstr>
      <vt:lpstr>PowerPoint Presentation</vt:lpstr>
      <vt:lpstr>PowerPoint Presentation</vt:lpstr>
      <vt:lpstr>PowerPoint Presentation</vt:lpstr>
      <vt:lpstr>Early Ideas of Evolution</vt:lpstr>
      <vt:lpstr>PowerPoint Presentation</vt:lpstr>
      <vt:lpstr>Ideas that helped Shape Darwin</vt:lpstr>
      <vt:lpstr>Ideas that helped Shape Darwin</vt:lpstr>
      <vt:lpstr>Charles Darwin:</vt:lpstr>
      <vt:lpstr>PowerPoint Presentation</vt:lpstr>
      <vt:lpstr>Voyage of the Beagle</vt:lpstr>
      <vt:lpstr>Charles Darwin</vt:lpstr>
      <vt:lpstr>PowerPoint Presentation</vt:lpstr>
      <vt:lpstr>Darwin’s Evidence</vt:lpstr>
      <vt:lpstr>Post-Darwin Evolution Evidence</vt:lpstr>
      <vt:lpstr>Fossils</vt:lpstr>
      <vt:lpstr>PowerPoint Presentation</vt:lpstr>
      <vt:lpstr>PowerPoint Presentation</vt:lpstr>
      <vt:lpstr>Geologic Time Scale:  </vt:lpstr>
      <vt:lpstr>Paleozoic Era:    (544 - 245 millions years ago)</vt:lpstr>
      <vt:lpstr>PowerPoint Presentation</vt:lpstr>
      <vt:lpstr>PowerPoint Presentation</vt:lpstr>
      <vt:lpstr>PowerPoint Presentation</vt:lpstr>
      <vt:lpstr>Darwin to the Galapagos Islands </vt:lpstr>
      <vt:lpstr>PowerPoint Presentation</vt:lpstr>
      <vt:lpstr> Natural selection: mechanism of evolutionary change </vt:lpstr>
      <vt:lpstr> Darwin’s theory for how long necks evolved in giraffes </vt:lpstr>
      <vt:lpstr>Natural selection</vt:lpstr>
      <vt:lpstr>PowerPoint Presentation</vt:lpstr>
      <vt:lpstr>Natural Selection</vt:lpstr>
      <vt:lpstr>Evidence That Suports Darwin’s Theory:  </vt:lpstr>
      <vt:lpstr>Evidence For Evolution</vt:lpstr>
      <vt:lpstr>PowerPoint Presentation</vt:lpstr>
      <vt:lpstr>What we know and understand about Darwin’s finches.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 Variation in Nature</vt:lpstr>
      <vt:lpstr>Hardy-Weinberg Principle </vt:lpstr>
      <vt:lpstr>Hardy-Weinberg Principle</vt:lpstr>
      <vt:lpstr>Hardy-Weinberg Principle</vt:lpstr>
      <vt:lpstr>PowerPoint Presentation</vt:lpstr>
      <vt:lpstr>A population not in Hardy-Weinberg equilibrium indicates that one or more of the five evolutionary agents are operating in a population</vt:lpstr>
      <vt:lpstr>PowerPoint Presentation</vt:lpstr>
      <vt:lpstr>PowerPoint Presentation</vt:lpstr>
      <vt:lpstr>Genetic Drift</vt:lpstr>
      <vt:lpstr>Fitness:</vt:lpstr>
      <vt:lpstr> Body size and egg-laying in water  striders </vt:lpstr>
      <vt:lpstr>PowerPoint Presentation</vt:lpstr>
      <vt:lpstr>Maintenance of Variation</vt:lpstr>
      <vt:lpstr>Maintenance of Variation</vt:lpstr>
      <vt:lpstr>Maintenance of Variation</vt:lpstr>
      <vt:lpstr>Maintenance of Variation</vt:lpstr>
      <vt:lpstr>Fitness</vt:lpstr>
      <vt:lpstr>PowerPoint Presentation</vt:lpstr>
      <vt:lpstr>PowerPoint Presentation</vt:lpstr>
      <vt:lpstr>PowerPoint Presentation</vt:lpstr>
      <vt:lpstr>Genetics And Evolution: </vt:lpstr>
      <vt:lpstr>Speciation</vt:lpstr>
      <vt:lpstr>Speciation</vt:lpstr>
      <vt:lpstr>Isolation can happen by...... </vt:lpstr>
      <vt:lpstr>PowerPoint Presentation</vt:lpstr>
      <vt:lpstr>PowerPoint Presentation</vt:lpstr>
      <vt:lpstr>Evidence for Evolution</vt:lpstr>
      <vt:lpstr>Evidence for evolution</vt:lpstr>
      <vt:lpstr>Post-Darwin Evolution Evidence</vt:lpstr>
      <vt:lpstr>Homologous Structures</vt:lpstr>
      <vt:lpstr>Post-Darwin Evolution Evidence</vt:lpstr>
      <vt:lpstr>Endosymbiosis </vt:lpstr>
      <vt:lpstr>Endosymbiosis </vt:lpstr>
      <vt:lpstr>PowerPoint Presentation</vt:lpstr>
      <vt:lpstr>Unifying Themes in Biology</vt:lpstr>
      <vt:lpstr>Unifying Themes in Biology</vt:lpstr>
      <vt:lpstr>Unifying Themes in Biology</vt:lpstr>
      <vt:lpstr>PowerPoint Presentation</vt:lpstr>
    </vt:vector>
  </TitlesOfParts>
  <Company>ISD11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</dc:title>
  <dc:creator>bhs</dc:creator>
  <cp:lastModifiedBy>user</cp:lastModifiedBy>
  <cp:revision>90</cp:revision>
  <dcterms:created xsi:type="dcterms:W3CDTF">2009-04-16T15:07:30Z</dcterms:created>
  <dcterms:modified xsi:type="dcterms:W3CDTF">2015-05-06T16:20:59Z</dcterms:modified>
</cp:coreProperties>
</file>