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56" r:id="rId10"/>
    <p:sldId id="357" r:id="rId11"/>
    <p:sldId id="266" r:id="rId12"/>
    <p:sldId id="358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79" r:id="rId25"/>
    <p:sldId id="269" r:id="rId26"/>
    <p:sldId id="280" r:id="rId27"/>
    <p:sldId id="282" r:id="rId28"/>
    <p:sldId id="283" r:id="rId29"/>
    <p:sldId id="284" r:id="rId30"/>
    <p:sldId id="285" r:id="rId31"/>
    <p:sldId id="286" r:id="rId32"/>
    <p:sldId id="289" r:id="rId33"/>
    <p:sldId id="290" r:id="rId34"/>
    <p:sldId id="271" r:id="rId35"/>
    <p:sldId id="295" r:id="rId36"/>
    <p:sldId id="363" r:id="rId37"/>
    <p:sldId id="364" r:id="rId38"/>
    <p:sldId id="360" r:id="rId39"/>
    <p:sldId id="359" r:id="rId40"/>
    <p:sldId id="361" r:id="rId41"/>
    <p:sldId id="362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293" r:id="rId54"/>
    <p:sldId id="264" r:id="rId55"/>
    <p:sldId id="265" r:id="rId56"/>
    <p:sldId id="315" r:id="rId57"/>
    <p:sldId id="316" r:id="rId58"/>
    <p:sldId id="305" r:id="rId59"/>
    <p:sldId id="328" r:id="rId60"/>
    <p:sldId id="324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291" r:id="rId77"/>
    <p:sldId id="292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388" r:id="rId91"/>
    <p:sldId id="294" r:id="rId92"/>
    <p:sldId id="351" r:id="rId93"/>
    <p:sldId id="352" r:id="rId94"/>
    <p:sldId id="353" r:id="rId95"/>
    <p:sldId id="354" r:id="rId96"/>
    <p:sldId id="355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C78E2-8AA6-4993-BF61-FAE1592DA73C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8E1D-7692-41B3-8FBF-80F759615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5FA5-CC0A-45B7-ADC9-5A13C972E74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5BCC82-5091-4951-9812-79C83E8A6B5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77360-B6DE-40F4-A6B9-D3B63FA8779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AF111-43C2-43BD-940A-D563C7170607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94F93-0A4A-4FEF-9AF5-DC8255E707EE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8A999-AF29-4511-AEC4-50002AE6DFD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D3DB03-D73F-4220-B692-AFADE7AF18D2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D933-D473-4803-9C49-48958E54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AA498-473A-418D-96A0-616391B595E4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D6D3-F8F3-4A37-AA00-8B5615C5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un.ca/biology/desmid/brian/BIOL3530/DB_Ch12/fig12_1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Relationship Id="rId1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981199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Genetics</a:t>
            </a: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Early Ideas of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Botanists in the 18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centuries produced hybrid plants.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When the hybrids were crossed with each other, some of the offspring resembled the original strains, rather than the hybrid strains.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This evidence contradicted the idea that traits are directly passed from parent to offspring.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Gregor</a:t>
            </a:r>
            <a:r>
              <a:rPr lang="en-US" b="1" dirty="0" smtClean="0"/>
              <a:t> </a:t>
            </a:r>
            <a:r>
              <a:rPr lang="en-US" b="1" dirty="0" err="1" smtClean="0"/>
              <a:t>Mendell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Father of Genetics.</a:t>
            </a:r>
            <a:r>
              <a:rPr lang="en-US" dirty="0" smtClean="0">
                <a:solidFill>
                  <a:srgbClr val="FF0000"/>
                </a:solidFill>
              </a:rPr>
              <a:t> 1850’s</a:t>
            </a:r>
          </a:p>
          <a:p>
            <a:pPr>
              <a:buNone/>
            </a:pPr>
            <a:r>
              <a:rPr lang="en-US" dirty="0" smtClean="0"/>
              <a:t>He worked with pea plants and noticed that if he crossed peas with different characteristics that some would be passed on to the next generation. </a:t>
            </a:r>
          </a:p>
          <a:p>
            <a:r>
              <a:rPr lang="en-US" dirty="0" smtClean="0"/>
              <a:t>*Used true breeding plants </a:t>
            </a:r>
          </a:p>
          <a:p>
            <a:r>
              <a:rPr lang="en-US" dirty="0" smtClean="0"/>
              <a:t>that would only produce a</a:t>
            </a:r>
          </a:p>
          <a:p>
            <a:r>
              <a:rPr lang="en-US" dirty="0" smtClean="0"/>
              <a:t> certain trait such as color </a:t>
            </a:r>
          </a:p>
          <a:p>
            <a:r>
              <a:rPr lang="en-US" b="1" dirty="0" smtClean="0"/>
              <a:t>He did not know</a:t>
            </a:r>
            <a:r>
              <a:rPr lang="en-US" dirty="0" smtClean="0"/>
              <a:t> how this </a:t>
            </a:r>
          </a:p>
          <a:p>
            <a:r>
              <a:rPr lang="en-US" dirty="0" smtClean="0"/>
              <a:t>happens only that it did.</a:t>
            </a:r>
          </a:p>
          <a:p>
            <a:r>
              <a:rPr lang="en-US" dirty="0" smtClean="0"/>
              <a:t>Did not know about alleles, </a:t>
            </a:r>
          </a:p>
          <a:p>
            <a:r>
              <a:rPr lang="en-US" dirty="0" smtClean="0"/>
              <a:t>genes or chromosomes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28479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Mendel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He chose to study pea plants because:</a:t>
            </a:r>
          </a:p>
          <a:p>
            <a:pPr>
              <a:buNone/>
            </a:pPr>
            <a:r>
              <a:rPr lang="en-US" dirty="0" smtClean="0"/>
              <a:t>1. other research showed that pea hybrids could be produced</a:t>
            </a:r>
          </a:p>
          <a:p>
            <a:pPr>
              <a:buNone/>
            </a:pPr>
            <a:r>
              <a:rPr lang="en-US" dirty="0" smtClean="0"/>
              <a:t>2. many pea varieties were available</a:t>
            </a:r>
          </a:p>
          <a:p>
            <a:pPr>
              <a:buNone/>
            </a:pPr>
            <a:r>
              <a:rPr lang="en-US" dirty="0" smtClean="0"/>
              <a:t>3. peas are small plants and easy to grow</a:t>
            </a:r>
          </a:p>
          <a:p>
            <a:pPr>
              <a:buNone/>
            </a:pPr>
            <a:r>
              <a:rPr lang="en-US" dirty="0" smtClean="0"/>
              <a:t>4. peas can </a:t>
            </a:r>
            <a:r>
              <a:rPr lang="en-US" b="1" dirty="0" smtClean="0">
                <a:solidFill>
                  <a:srgbClr val="FF0000"/>
                </a:solidFill>
              </a:rPr>
              <a:t>self-fertilize</a:t>
            </a:r>
            <a:r>
              <a:rPr lang="en-US" dirty="0" smtClean="0"/>
              <a:t> or be </a:t>
            </a:r>
            <a:r>
              <a:rPr lang="en-US" b="1" dirty="0" smtClean="0">
                <a:solidFill>
                  <a:srgbClr val="FF0000"/>
                </a:solidFill>
              </a:rPr>
              <a:t>cross-fertilized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5" descr="http://www.thfire.com/wp-content/uploads/2010/08/pea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Gregor</a:t>
            </a:r>
            <a:r>
              <a:rPr lang="en-US" b="1" dirty="0" smtClean="0"/>
              <a:t> </a:t>
            </a:r>
            <a:r>
              <a:rPr lang="en-US" b="1" dirty="0" err="1" smtClean="0"/>
              <a:t>Mendell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 did find out through Experimenting: </a:t>
            </a:r>
          </a:p>
          <a:p>
            <a:r>
              <a:rPr lang="en-US" b="1" dirty="0" smtClean="0"/>
              <a:t>1. </a:t>
            </a:r>
            <a:r>
              <a:rPr lang="en-US" dirty="0" smtClean="0"/>
              <a:t>That each individual had </a:t>
            </a:r>
            <a:r>
              <a:rPr lang="en-US" b="1" dirty="0" smtClean="0"/>
              <a:t>2 chromosomes </a:t>
            </a:r>
            <a:r>
              <a:rPr lang="en-US" dirty="0" smtClean="0"/>
              <a:t>for </a:t>
            </a:r>
            <a:r>
              <a:rPr lang="en-US" b="1" dirty="0" smtClean="0"/>
              <a:t>each trait </a:t>
            </a:r>
            <a:r>
              <a:rPr lang="en-US" dirty="0" smtClean="0"/>
              <a:t>because they had </a:t>
            </a:r>
            <a:r>
              <a:rPr lang="en-US" b="1" dirty="0"/>
              <a:t>2</a:t>
            </a:r>
            <a:r>
              <a:rPr lang="en-US" b="1" dirty="0" smtClean="0"/>
              <a:t> parents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gene was could be passed on to the next generation.</a:t>
            </a:r>
          </a:p>
          <a:p>
            <a:r>
              <a:rPr lang="en-US" b="1" dirty="0" smtClean="0"/>
              <a:t>2</a:t>
            </a:r>
            <a:r>
              <a:rPr lang="en-US" dirty="0" smtClean="0"/>
              <a:t>. </a:t>
            </a:r>
            <a:r>
              <a:rPr lang="en-US" b="1" dirty="0" smtClean="0"/>
              <a:t>Gametes</a:t>
            </a:r>
            <a:r>
              <a:rPr lang="en-US" dirty="0" smtClean="0"/>
              <a:t> are separate cells that have only 1 chromosome and that there must be a process that breaks the pair in two.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Gregor</a:t>
            </a:r>
            <a:r>
              <a:rPr lang="en-US" b="1" dirty="0" smtClean="0"/>
              <a:t> </a:t>
            </a:r>
            <a:r>
              <a:rPr lang="en-US" b="1" dirty="0" err="1" smtClean="0"/>
              <a:t>Mendell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</a:t>
            </a:r>
            <a:r>
              <a:rPr lang="en-US" dirty="0" smtClean="0"/>
              <a:t>. Alleles/Traits for each gene </a:t>
            </a:r>
            <a:r>
              <a:rPr lang="en-US" b="1" dirty="0" smtClean="0">
                <a:solidFill>
                  <a:srgbClr val="FF0000"/>
                </a:solidFill>
              </a:rPr>
              <a:t>are </a:t>
            </a:r>
            <a:r>
              <a:rPr lang="en-US" b="1" i="1" dirty="0" smtClean="0">
                <a:solidFill>
                  <a:srgbClr val="FF0000"/>
                </a:solidFill>
              </a:rPr>
              <a:t>segregated independent</a:t>
            </a:r>
            <a:r>
              <a:rPr lang="en-US" b="1" dirty="0" smtClean="0">
                <a:solidFill>
                  <a:srgbClr val="FF0000"/>
                </a:solidFill>
              </a:rPr>
              <a:t>ly.</a:t>
            </a:r>
          </a:p>
          <a:p>
            <a:r>
              <a:rPr lang="en-US" b="1" dirty="0" smtClean="0"/>
              <a:t>4.</a:t>
            </a:r>
            <a:r>
              <a:rPr lang="en-US" dirty="0" smtClean="0"/>
              <a:t> In the cases of when there are to or more forms of a single trait some forms of the gene may be </a:t>
            </a:r>
            <a:r>
              <a:rPr lang="en-US" b="1" dirty="0" smtClean="0"/>
              <a:t>dominant or recessive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Gregor</a:t>
            </a:r>
            <a:r>
              <a:rPr lang="en-US" b="1" dirty="0" smtClean="0"/>
              <a:t> </a:t>
            </a:r>
            <a:r>
              <a:rPr lang="en-US" b="1" dirty="0" err="1" smtClean="0"/>
              <a:t>Mendell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Purebred:</a:t>
            </a:r>
            <a:r>
              <a:rPr lang="en-US" dirty="0" smtClean="0"/>
              <a:t>  If self - pollinated, the offspring will have the same traits as the parents.  (AKA: Homozygous)   (T 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 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Hybrids: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Organisms produce by crossing parents with different </a:t>
            </a:r>
          </a:p>
          <a:p>
            <a:r>
              <a:rPr lang="en-US" dirty="0" smtClean="0"/>
              <a:t>	characteristics. (T </a:t>
            </a:r>
            <a:r>
              <a:rPr lang="en-US" dirty="0" err="1" smtClean="0"/>
              <a:t>t</a:t>
            </a:r>
            <a:r>
              <a:rPr lang="en-US" dirty="0" smtClean="0"/>
              <a:t>)   (AKA: Heterozygous)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Genes: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The heredity material that determines a trait.  (Found on the</a:t>
            </a:r>
          </a:p>
          <a:p>
            <a:r>
              <a:rPr lang="en-US" dirty="0" smtClean="0"/>
              <a:t>	 Chromosomes) (DNA = the chemical found in the genes)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Gregor</a:t>
            </a:r>
            <a:r>
              <a:rPr lang="en-US" b="1" dirty="0" smtClean="0"/>
              <a:t> </a:t>
            </a:r>
            <a:r>
              <a:rPr lang="en-US" b="1" dirty="0" err="1" smtClean="0"/>
              <a:t>Mendell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Recessive: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The allele that is not dominant.  If two recessive allele are</a:t>
            </a:r>
          </a:p>
          <a:p>
            <a:r>
              <a:rPr lang="en-US" dirty="0" smtClean="0"/>
              <a:t> present, then and only then will that trait be present.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 generation: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The  parents.</a:t>
            </a:r>
          </a:p>
          <a:p>
            <a:r>
              <a:rPr lang="en-US" dirty="0" smtClean="0"/>
              <a:t> </a:t>
            </a:r>
          </a:p>
          <a:p>
            <a:r>
              <a:rPr lang="en-US" b="1" u="sng" dirty="0" smtClean="0"/>
              <a:t>F1:</a:t>
            </a:r>
            <a:r>
              <a:rPr lang="en-US" dirty="0" smtClean="0"/>
              <a:t>  The offspring of the P generation.</a:t>
            </a:r>
          </a:p>
          <a:p>
            <a:r>
              <a:rPr lang="en-US" dirty="0" smtClean="0"/>
              <a:t> </a:t>
            </a:r>
          </a:p>
          <a:p>
            <a:r>
              <a:rPr lang="en-US" b="1" u="sng" dirty="0" smtClean="0"/>
              <a:t>F2:</a:t>
            </a:r>
            <a:r>
              <a:rPr lang="en-US" dirty="0" smtClean="0"/>
              <a:t>  The offspring of the F1 generation.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Gregor</a:t>
            </a:r>
            <a:r>
              <a:rPr lang="en-US" b="1" dirty="0" smtClean="0"/>
              <a:t> </a:t>
            </a:r>
            <a:r>
              <a:rPr lang="en-US" b="1" dirty="0" err="1" smtClean="0"/>
              <a:t>Mendell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Mendel’s Experiment:</a:t>
            </a:r>
          </a:p>
          <a:p>
            <a:r>
              <a:rPr lang="en-US" dirty="0" smtClean="0"/>
              <a:t>Purebred Tall (TT)  Crossed with Purebred Short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F1  All tall plants (</a:t>
            </a:r>
            <a:r>
              <a:rPr lang="en-US" dirty="0" err="1" smtClean="0"/>
              <a:t>Tt</a:t>
            </a:r>
            <a:r>
              <a:rPr lang="en-US" dirty="0" smtClean="0"/>
              <a:t>)   (Hybrids)</a:t>
            </a:r>
          </a:p>
          <a:p>
            <a:r>
              <a:rPr lang="en-US" dirty="0" smtClean="0"/>
              <a:t>F2  Three tall One short.  (3:1 ratio)</a:t>
            </a:r>
          </a:p>
          <a:p>
            <a:r>
              <a:rPr lang="en-US" dirty="0" smtClean="0"/>
              <a:t>	TT,  </a:t>
            </a:r>
            <a:r>
              <a:rPr lang="en-US" dirty="0" err="1" smtClean="0"/>
              <a:t>Tt</a:t>
            </a:r>
            <a:r>
              <a:rPr lang="en-US" dirty="0" smtClean="0"/>
              <a:t>, </a:t>
            </a:r>
            <a:r>
              <a:rPr lang="en-US" dirty="0" err="1" smtClean="0"/>
              <a:t>Tt</a:t>
            </a:r>
            <a:r>
              <a:rPr lang="en-US" dirty="0" smtClean="0"/>
              <a:t>, </a:t>
            </a:r>
            <a:r>
              <a:rPr lang="en-US" dirty="0" err="1" smtClean="0"/>
              <a:t>tt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Monohybrid cross</a:t>
            </a:r>
            <a:r>
              <a:rPr lang="en-US" dirty="0" smtClean="0"/>
              <a:t>: a cross to study only 2 variations of a single trait</a:t>
            </a:r>
          </a:p>
          <a:p>
            <a:pPr>
              <a:buNone/>
            </a:pPr>
            <a:r>
              <a:rPr lang="en-US" dirty="0" smtClean="0"/>
              <a:t>Mendel produced true-breeding pea strains for 7 different traits</a:t>
            </a:r>
          </a:p>
          <a:p>
            <a:pPr>
              <a:buNone/>
            </a:pPr>
            <a:r>
              <a:rPr lang="en-US" dirty="0" smtClean="0"/>
              <a:t>-each trait had 2 alternate forms (variations)</a:t>
            </a:r>
          </a:p>
          <a:p>
            <a:pPr>
              <a:buNone/>
            </a:pPr>
            <a:r>
              <a:rPr lang="en-US" dirty="0" smtClean="0"/>
              <a:t>-Mendel cross-fertilized the 2 true-breeding strains for each trait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Monohybrid Crosses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Monohybrid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generation (1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filial generation)</a:t>
            </a:r>
            <a:r>
              <a:rPr lang="en-US" dirty="0" smtClean="0"/>
              <a:t>: offspring produced by crossing 2 true-breeding strains</a:t>
            </a:r>
          </a:p>
          <a:p>
            <a:pPr>
              <a:buNone/>
            </a:pPr>
            <a:r>
              <a:rPr lang="en-US" dirty="0" smtClean="0"/>
              <a:t>For every trait Mendel studied, all F</a:t>
            </a:r>
            <a:r>
              <a:rPr lang="en-US" baseline="-25000" dirty="0" smtClean="0"/>
              <a:t>1</a:t>
            </a:r>
            <a:r>
              <a:rPr lang="en-US" dirty="0" smtClean="0"/>
              <a:t> plants resembled only 1 parent</a:t>
            </a:r>
          </a:p>
          <a:p>
            <a:pPr>
              <a:buNone/>
            </a:pPr>
            <a:r>
              <a:rPr lang="en-US" dirty="0" smtClean="0"/>
              <a:t>-no plants with characteristics intermediate between the 2 parents were produced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Genetics: </a:t>
            </a:r>
            <a:r>
              <a:rPr lang="en-US" dirty="0"/>
              <a:t>Is the study of heredity. </a:t>
            </a:r>
          </a:p>
          <a:p>
            <a:r>
              <a:rPr lang="en-US" dirty="0"/>
              <a:t>Biologists study Genetics to find out what controls we can have on disease and traits that are passed on though the generations.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Traits</a:t>
            </a:r>
            <a:r>
              <a:rPr lang="en-US" dirty="0"/>
              <a:t> are the characteristics that may be passed on some may be visible and others may be not or difficult to see.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2_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638" y="225425"/>
            <a:ext cx="3511550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2_0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187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av65819_12_0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1783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Monohybrid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generation: offspring resulting from a cross of true-breeding parents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generation</a:t>
            </a:r>
            <a:r>
              <a:rPr lang="en-US" dirty="0" smtClean="0"/>
              <a:t>: offspring resulting from the self-fertilization of F</a:t>
            </a:r>
            <a:r>
              <a:rPr lang="en-US" baseline="-25000" dirty="0" smtClean="0"/>
              <a:t>1</a:t>
            </a:r>
            <a:r>
              <a:rPr lang="en-US" dirty="0" smtClean="0"/>
              <a:t> plants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dominant</a:t>
            </a:r>
            <a:r>
              <a:rPr lang="en-US" dirty="0" smtClean="0"/>
              <a:t>: the form of each trait expressed in the F</a:t>
            </a:r>
            <a:r>
              <a:rPr lang="en-US" baseline="-25000" dirty="0" smtClean="0"/>
              <a:t>1</a:t>
            </a:r>
            <a:r>
              <a:rPr lang="en-US" dirty="0" smtClean="0"/>
              <a:t> plants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recessive</a:t>
            </a:r>
            <a:r>
              <a:rPr lang="en-US" dirty="0" smtClean="0"/>
              <a:t>: the form of the trait not seen in the F</a:t>
            </a:r>
            <a:r>
              <a:rPr lang="en-US" baseline="-25000" dirty="0" smtClean="0"/>
              <a:t>1</a:t>
            </a:r>
            <a:r>
              <a:rPr lang="en-US" dirty="0" smtClean="0"/>
              <a:t> plants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plants exhibited both forms of the trait in a very specific pattern: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¾ plants with the dominant form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¼ plant with the recessive form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The dominant to recessive ratio was 3 : 1.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Mendel discovered the ratio is actually: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1 true-breeding dominant plant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2 not-true-breeding dominant plants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1 true-breeding recessive plant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Law of Segregation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Two alleles for a gene must </a:t>
            </a:r>
            <a:r>
              <a:rPr lang="en-US" dirty="0" err="1" smtClean="0"/>
              <a:t>seperate</a:t>
            </a:r>
            <a:r>
              <a:rPr lang="en-US" dirty="0" smtClean="0"/>
              <a:t> during gamete formation (Meiosis) and are rejoined at random, one from each parent, during fertilization.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Thomas Morgan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1900’s He expanded on the principles of Mendel by working with animals. Drosophila or Fruit Flies.</a:t>
            </a:r>
          </a:p>
          <a:p>
            <a:r>
              <a:rPr lang="en-US" dirty="0" smtClean="0"/>
              <a:t>He Proved that </a:t>
            </a:r>
            <a:r>
              <a:rPr lang="en-US" dirty="0" err="1" smtClean="0"/>
              <a:t>mieotic</a:t>
            </a:r>
            <a:r>
              <a:rPr lang="en-US" dirty="0" smtClean="0"/>
              <a:t> division works in animals.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2_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260350"/>
            <a:ext cx="70135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Monohybrid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Some human traits are controlled by a single gene.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-some of these exhibit dominant inheritance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-some of these exhibit recessive inheritance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Pedigree analysis is used to track inheritance patterns in families.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2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42963"/>
            <a:ext cx="77724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av65819_12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772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447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TWO TYPES OF TRAITS</a:t>
            </a:r>
            <a:r>
              <a:rPr lang="en-US" dirty="0" smtClean="0"/>
              <a:t>: Some </a:t>
            </a:r>
            <a:r>
              <a:rPr lang="en-US" dirty="0"/>
              <a:t>traits </a:t>
            </a:r>
            <a:r>
              <a:rPr lang="en-US" dirty="0" smtClean="0"/>
              <a:t>may be expressed and others may </a:t>
            </a:r>
            <a:r>
              <a:rPr lang="en-US" dirty="0"/>
              <a:t>not be expressed at all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 descr="http://study.com/cimages/multimages/16/earlobe_dominant_recess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09800"/>
            <a:ext cx="37337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sbiology.pbworks.com/f/1268759411/13.01.PolygenicTra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24100"/>
            <a:ext cx="41148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33CC"/>
                </a:solidFill>
              </a:rPr>
              <a:t>Dihybrid</a:t>
            </a:r>
            <a:r>
              <a:rPr lang="en-US" dirty="0" smtClean="0">
                <a:solidFill>
                  <a:srgbClr val="0033CC"/>
                </a:solidFill>
              </a:rPr>
              <a:t>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Dihybrid</a:t>
            </a:r>
            <a:r>
              <a:rPr lang="en-US" b="1" dirty="0" smtClean="0">
                <a:solidFill>
                  <a:srgbClr val="FF0000"/>
                </a:solidFill>
              </a:rPr>
              <a:t> cross</a:t>
            </a:r>
            <a:r>
              <a:rPr lang="en-US" dirty="0" smtClean="0"/>
              <a:t>: examination of 2 separate traits in a single cross</a:t>
            </a:r>
          </a:p>
          <a:p>
            <a:pPr>
              <a:buNone/>
            </a:pPr>
            <a:r>
              <a:rPr lang="en-US" dirty="0" smtClean="0"/>
              <a:t>	-for example: RR YY  x  </a:t>
            </a:r>
            <a:r>
              <a:rPr lang="en-US" dirty="0" err="1" smtClean="0"/>
              <a:t>rryy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of a </a:t>
            </a:r>
            <a:r>
              <a:rPr lang="en-US" dirty="0" err="1" smtClean="0"/>
              <a:t>dihybrid</a:t>
            </a:r>
            <a:r>
              <a:rPr lang="en-US" dirty="0" smtClean="0"/>
              <a:t> cross (</a:t>
            </a:r>
            <a:r>
              <a:rPr lang="en-US" dirty="0" err="1" smtClean="0"/>
              <a:t>RrYy</a:t>
            </a:r>
            <a:r>
              <a:rPr lang="en-US" dirty="0" smtClean="0"/>
              <a:t>) shows only the dominant phenotypes for each trait.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33CC"/>
                </a:solidFill>
              </a:rPr>
              <a:t>Dihybrid</a:t>
            </a:r>
            <a:r>
              <a:rPr lang="en-US" dirty="0" smtClean="0">
                <a:solidFill>
                  <a:srgbClr val="0033CC"/>
                </a:solidFill>
              </a:rPr>
              <a:t>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</a:t>
            </a:r>
            <a:r>
              <a:rPr lang="en-US" baseline="-25000" dirty="0" smtClean="0"/>
              <a:t>2</a:t>
            </a:r>
            <a:r>
              <a:rPr lang="en-US" dirty="0" smtClean="0"/>
              <a:t> generation is produced by crossing members of 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with each other or allowing self-fertilization of the F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-for example  </a:t>
            </a:r>
            <a:r>
              <a:rPr lang="en-US" dirty="0" err="1" smtClean="0"/>
              <a:t>RrYy</a:t>
            </a:r>
            <a:r>
              <a:rPr lang="en-US" dirty="0" smtClean="0"/>
              <a:t>  x  </a:t>
            </a:r>
            <a:r>
              <a:rPr lang="en-US" dirty="0" err="1" smtClean="0"/>
              <a:t>RrYy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F</a:t>
            </a:r>
            <a:r>
              <a:rPr lang="en-US" baseline="-25000" dirty="0" smtClean="0"/>
              <a:t>2</a:t>
            </a:r>
            <a:r>
              <a:rPr lang="en-US" dirty="0" smtClean="0"/>
              <a:t> generation shows all four possible phenotypes in a set ratio:</a:t>
            </a:r>
          </a:p>
          <a:p>
            <a:pPr>
              <a:buNone/>
            </a:pPr>
            <a:r>
              <a:rPr lang="en-US" dirty="0" smtClean="0"/>
              <a:t>	9 : 3 : 3 : 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Probability – Predicting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Rule of addition</a:t>
            </a:r>
            <a:r>
              <a:rPr lang="en-US" dirty="0" smtClean="0"/>
              <a:t>: the probability of 2 mutually exclusive events occurring simultaneously is the sum of their individual probabilities.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When crossing Pp x Pp, the probability of producing Pp offspring is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probability of obtaining Pp (1/4), PLUS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probability of obtaining </a:t>
            </a:r>
            <a:r>
              <a:rPr lang="en-US" dirty="0" err="1" smtClean="0"/>
              <a:t>pP</a:t>
            </a:r>
            <a:r>
              <a:rPr lang="en-US" dirty="0" smtClean="0"/>
              <a:t> (1/4)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¼  +  ¼  =  ½ 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Probability – Predicting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Rule of multiplication</a:t>
            </a:r>
            <a:r>
              <a:rPr lang="en-US" dirty="0" smtClean="0"/>
              <a:t>: the probability of 2 independent events occurring simultaneously is the PRODUCT of their individual probabilities.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When crossing </a:t>
            </a:r>
            <a:r>
              <a:rPr lang="en-US" dirty="0" err="1" smtClean="0"/>
              <a:t>Rr</a:t>
            </a:r>
            <a:r>
              <a:rPr lang="en-US" dirty="0" smtClean="0"/>
              <a:t> </a:t>
            </a:r>
            <a:r>
              <a:rPr lang="en-US" dirty="0" err="1" smtClean="0"/>
              <a:t>Yy</a:t>
            </a:r>
            <a:r>
              <a:rPr lang="en-US" dirty="0" smtClean="0"/>
              <a:t>  x  </a:t>
            </a:r>
            <a:r>
              <a:rPr lang="en-US" dirty="0" err="1" smtClean="0"/>
              <a:t>RrYy</a:t>
            </a:r>
            <a:r>
              <a:rPr lang="en-US" dirty="0" smtClean="0"/>
              <a:t>, the probability of obtaining </a:t>
            </a:r>
            <a:r>
              <a:rPr lang="en-US" dirty="0" err="1" smtClean="0"/>
              <a:t>rr</a:t>
            </a:r>
            <a:r>
              <a:rPr lang="en-US" dirty="0" smtClean="0"/>
              <a:t> </a:t>
            </a:r>
            <a:r>
              <a:rPr lang="en-US" dirty="0" err="1" smtClean="0"/>
              <a:t>yy</a:t>
            </a:r>
            <a:r>
              <a:rPr lang="en-US" dirty="0" smtClean="0"/>
              <a:t> offspring is: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probability of </a:t>
            </a:r>
            <a:r>
              <a:rPr lang="en-US" dirty="0" err="1" smtClean="0"/>
              <a:t>obtaiing</a:t>
            </a:r>
            <a:r>
              <a:rPr lang="en-US" dirty="0" smtClean="0"/>
              <a:t> </a:t>
            </a:r>
            <a:r>
              <a:rPr lang="en-US" dirty="0" err="1" smtClean="0"/>
              <a:t>rr</a:t>
            </a:r>
            <a:r>
              <a:rPr lang="en-US" dirty="0" smtClean="0"/>
              <a:t>  = ¼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probability of obtaining </a:t>
            </a:r>
            <a:r>
              <a:rPr lang="en-US" dirty="0" err="1" smtClean="0"/>
              <a:t>yy</a:t>
            </a:r>
            <a:r>
              <a:rPr lang="en-US" dirty="0" smtClean="0"/>
              <a:t> = ¼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probability of </a:t>
            </a:r>
            <a:r>
              <a:rPr lang="en-US" dirty="0" err="1" smtClean="0"/>
              <a:t>rr</a:t>
            </a:r>
            <a:r>
              <a:rPr lang="en-US" dirty="0" smtClean="0"/>
              <a:t> </a:t>
            </a:r>
            <a:r>
              <a:rPr lang="en-US" dirty="0" err="1" smtClean="0"/>
              <a:t>yy</a:t>
            </a:r>
            <a:r>
              <a:rPr lang="en-US" dirty="0" smtClean="0"/>
              <a:t> = ¼  x  ¼  =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dirty="0" smtClean="0"/>
              <a:t>1/16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Types Of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Dominance:</a:t>
            </a:r>
            <a:r>
              <a:rPr lang="en-US" dirty="0" smtClean="0"/>
              <a:t>  Some alleles are dominant.  Tall alleles are dominant</a:t>
            </a:r>
          </a:p>
          <a:p>
            <a:r>
              <a:rPr lang="en-US" dirty="0" smtClean="0"/>
              <a:t>over short alleles.  (T / t).  (Dominance does NOT apply to all genes).</a:t>
            </a:r>
          </a:p>
          <a:p>
            <a:r>
              <a:rPr lang="en-US" b="1" u="sng" dirty="0" smtClean="0"/>
              <a:t>Incomplete Dominance / </a:t>
            </a:r>
            <a:r>
              <a:rPr lang="en-US" b="1" u="sng" dirty="0" err="1" smtClean="0"/>
              <a:t>Codominance</a:t>
            </a:r>
            <a:r>
              <a:rPr lang="en-US" b="1" u="sng" dirty="0" smtClean="0"/>
              <a:t>:</a:t>
            </a:r>
            <a:r>
              <a:rPr lang="en-US" dirty="0" smtClean="0"/>
              <a:t>  Neither allele is dominant.  		(A red flower parent and a white flower parent = a pink flower)  (</a:t>
            </a:r>
            <a:r>
              <a:rPr lang="en-US" dirty="0" err="1" smtClean="0"/>
              <a:t>Rr</a:t>
            </a:r>
            <a:r>
              <a:rPr lang="en-US" dirty="0" smtClean="0"/>
              <a:t> = 	pink).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Incomplete dominance</a:t>
            </a:r>
            <a:r>
              <a:rPr lang="en-US" dirty="0" smtClean="0"/>
              <a:t>: the heterozygote is intermediate in phenotype between the 2 </a:t>
            </a:r>
            <a:r>
              <a:rPr lang="en-US" dirty="0" err="1" smtClean="0"/>
              <a:t>homozygotes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Red crossed with white makes pink.</a:t>
            </a: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http://www.biology.arizona.edu/mendelian_genetics/problem_sets/monohybrid_cross/graphics/10T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590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Incomplete Dominance</a:t>
            </a:r>
            <a:endParaRPr lang="en-US" dirty="0"/>
          </a:p>
        </p:txBody>
      </p:sp>
      <p:pic>
        <p:nvPicPr>
          <p:cNvPr id="5122" name="Picture 2" descr="http://retrieverman.files.wordpress.com/2011/01/golden-color-ran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391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8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10600" cy="22860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1. Go over Incomplete/</a:t>
            </a:r>
            <a:r>
              <a:rPr lang="en-US" sz="3200" dirty="0" err="1" smtClean="0"/>
              <a:t>codominance</a:t>
            </a:r>
            <a:r>
              <a:rPr lang="en-US" sz="3200" dirty="0" smtClean="0"/>
              <a:t> </a:t>
            </a:r>
            <a:r>
              <a:rPr lang="en-US" sz="3200" dirty="0" err="1" smtClean="0"/>
              <a:t>wkst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2. Sex linked traits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28194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In humans, straight hair and curly hair are incompletely dominant traits that result in hybrids that have wavy hair. </a:t>
            </a:r>
          </a:p>
          <a:p>
            <a:pPr>
              <a:buFont typeface="Arial" charset="0"/>
              <a:buNone/>
            </a:pPr>
            <a:r>
              <a:rPr lang="en-US" sz="3000" dirty="0">
                <a:solidFill>
                  <a:srgbClr val="FF0000"/>
                </a:solidFill>
              </a:rPr>
              <a:t>	</a:t>
            </a:r>
            <a:r>
              <a:rPr lang="en-US" sz="3000" dirty="0" smtClean="0">
                <a:solidFill>
                  <a:srgbClr val="7030A0"/>
                </a:solidFill>
              </a:rPr>
              <a:t>Cross a straight hair with a wavy hair.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What are the chances of having a curly haired child?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What are the chances of having a straight hair child?</a:t>
            </a:r>
          </a:p>
        </p:txBody>
      </p:sp>
    </p:spTree>
    <p:extLst>
      <p:ext uri="{BB962C8B-B14F-4D97-AF65-F5344CB8AC3E}">
        <p14:creationId xmlns:p14="http://schemas.microsoft.com/office/powerpoint/2010/main" val="29709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Codominacnce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Codominance</a:t>
            </a:r>
            <a:r>
              <a:rPr lang="en-US" dirty="0"/>
              <a:t>: the heterozygote shows some aspect of the phenotypes of both homozygotes.</a:t>
            </a:r>
          </a:p>
          <a:p>
            <a:pPr>
              <a:buNone/>
            </a:pPr>
            <a:r>
              <a:rPr lang="en-US" dirty="0"/>
              <a:t>Black crossed with white makes gray. </a:t>
            </a:r>
          </a:p>
          <a:p>
            <a:endParaRPr lang="en-US" dirty="0"/>
          </a:p>
        </p:txBody>
      </p:sp>
      <p:pic>
        <p:nvPicPr>
          <p:cNvPr id="2050" name="Picture 2" descr="https://13morima.files.wordpress.com/2012/02/mirabilis_jalapa_marbles_wr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00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udy.com/cimages/multimages/16/800px-Light_Roan_Shorthorn_Heifer_DSCN187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.quizlet.com/i/DtByS5klhuEST-wZkpbnEQ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8200"/>
            <a:ext cx="25527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omecomingbook.files.wordpress.com/2012/12/tobiano-8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09900"/>
            <a:ext cx="2971800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1st-writer.com/images/K2Pe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19450"/>
            <a:ext cx="31623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3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Phenotypic traits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/>
              <a:t>These are the physical characteristic or what 	the individual looks like.</a:t>
            </a:r>
          </a:p>
          <a:p>
            <a:r>
              <a:rPr lang="en-US" dirty="0"/>
              <a:t>Ex. Color, Height, etc</a:t>
            </a:r>
            <a:r>
              <a:rPr lang="en-US" dirty="0" smtClean="0"/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Genotypic </a:t>
            </a:r>
            <a:r>
              <a:rPr lang="en-US" b="1" dirty="0">
                <a:solidFill>
                  <a:srgbClr val="FF0000"/>
                </a:solidFill>
              </a:rPr>
              <a:t>traits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What the actual genes are like. </a:t>
            </a:r>
            <a:r>
              <a:rPr lang="en-US" dirty="0" smtClean="0"/>
              <a:t>THESE ARE THE LETTERS!!!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may give a clue to what traits an </a:t>
            </a:r>
            <a:r>
              <a:rPr lang="en-US" dirty="0" smtClean="0"/>
              <a:t>individual organism </a:t>
            </a:r>
            <a:r>
              <a:rPr lang="en-US" dirty="0"/>
              <a:t>carries regardless of their Phenotype.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</a:t>
            </a:r>
            <a:endParaRPr lang="en-US" dirty="0"/>
          </a:p>
        </p:txBody>
      </p:sp>
      <p:pic>
        <p:nvPicPr>
          <p:cNvPr id="4" name="Picture 2" descr="http://o.quizlet.com/i/8udSc17UetPFf76NPccGo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7239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9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57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 Determination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1371600"/>
          </a:xfrm>
        </p:spPr>
        <p:txBody>
          <a:bodyPr/>
          <a:lstStyle/>
          <a:p>
            <a:pPr eaLnBrk="1" hangingPunct="1"/>
            <a:r>
              <a:rPr lang="en-US" smtClean="0"/>
              <a:t>Thomas Hunt Morgan – </a:t>
            </a:r>
            <a:r>
              <a:rPr lang="en-US" b="1" smtClean="0"/>
              <a:t>studied fruit flies in the early 1900’s</a:t>
            </a:r>
          </a:p>
          <a:p>
            <a:pPr eaLnBrk="1" hangingPunct="1"/>
            <a:endParaRPr lang="en-US" b="1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670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63722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9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 Determination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648200"/>
          </a:xfrm>
        </p:spPr>
        <p:txBody>
          <a:bodyPr/>
          <a:lstStyle/>
          <a:p>
            <a:pPr eaLnBrk="1" hangingPunct="1"/>
            <a:r>
              <a:rPr lang="en-US" smtClean="0"/>
              <a:t>Observed that one pair of chromosomes was different between males and females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Large one named </a:t>
            </a:r>
            <a:r>
              <a:rPr lang="en-US" b="1" smtClean="0"/>
              <a:t>“X”</a:t>
            </a:r>
            <a:r>
              <a:rPr lang="en-US" smtClean="0"/>
              <a:t> chromosome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Smaller one named </a:t>
            </a:r>
            <a:r>
              <a:rPr lang="en-US" b="1" smtClean="0"/>
              <a:t>“Y”</a:t>
            </a:r>
            <a:r>
              <a:rPr lang="en-US" smtClean="0"/>
              <a:t> chromosome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XX = </a:t>
            </a:r>
            <a:r>
              <a:rPr lang="en-US" b="1" smtClean="0"/>
              <a:t>female</a:t>
            </a:r>
            <a:r>
              <a:rPr lang="en-US" smtClean="0"/>
              <a:t>; XY = </a:t>
            </a:r>
            <a:r>
              <a:rPr lang="en-US" b="1" smtClean="0"/>
              <a:t>male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3276600"/>
            <a:ext cx="24574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9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 Linkage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772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u="sng" smtClean="0"/>
              <a:t>Sex Linkage:</a:t>
            </a:r>
            <a:r>
              <a:rPr lang="en-US" smtClean="0"/>
              <a:t> the presence of a gene on a sex chromosome (X or Y)</a:t>
            </a:r>
          </a:p>
          <a:p>
            <a:pPr eaLnBrk="1" hangingPunct="1"/>
            <a:endParaRPr lang="en-US" b="1" u="sng" smtClean="0"/>
          </a:p>
          <a:p>
            <a:pPr eaLnBrk="1" hangingPunct="1"/>
            <a:r>
              <a:rPr lang="en-US" b="1" u="sng" smtClean="0"/>
              <a:t>X-linked genes:</a:t>
            </a:r>
            <a:r>
              <a:rPr lang="en-US" smtClean="0"/>
              <a:t> genes found on the X chromosome</a:t>
            </a:r>
          </a:p>
          <a:p>
            <a:pPr lvl="1" eaLnBrk="1" hangingPunct="1"/>
            <a:r>
              <a:rPr lang="en-US" smtClean="0"/>
              <a:t>X chromosome carries </a:t>
            </a:r>
            <a:r>
              <a:rPr lang="en-US" b="1" smtClean="0"/>
              <a:t>more genes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u="sng" smtClean="0"/>
              <a:t>Y-linked genes:</a:t>
            </a:r>
            <a:r>
              <a:rPr lang="en-US" smtClean="0"/>
              <a:t> genes found on the Y chromosome</a:t>
            </a:r>
          </a:p>
        </p:txBody>
      </p:sp>
      <p:pic>
        <p:nvPicPr>
          <p:cNvPr id="16388" name="Picture 4" descr="http://www.mun.ca/biology/desmid/brian/BIOL3530/DB_Ch12/fig12_1.jpg"/>
          <p:cNvPicPr>
            <a:picLocks noChangeAspect="1" noChangeArrowheads="1"/>
          </p:cNvPicPr>
          <p:nvPr/>
        </p:nvPicPr>
        <p:blipFill>
          <a:blip r:embed="rId3" r:link="rId4" cstate="print"/>
          <a:srcRect l="4445" t="6450" r="78223" b="7210"/>
          <a:stretch>
            <a:fillRect/>
          </a:stretch>
        </p:blipFill>
        <p:spPr bwMode="auto">
          <a:xfrm>
            <a:off x="7391400" y="762000"/>
            <a:ext cx="1490663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3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pPr eaLnBrk="1" hangingPunct="1"/>
            <a:r>
              <a:rPr lang="en-US" smtClean="0"/>
              <a:t>Fruit Fly Eye Color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i="1" smtClean="0"/>
              <a:t>Fruit flies normally have red eyes</a:t>
            </a:r>
          </a:p>
          <a:p>
            <a:pPr lvl="1" eaLnBrk="1" hangingPunct="1"/>
            <a:r>
              <a:rPr lang="en-US" i="1" smtClean="0"/>
              <a:t>Red is dominant; white is recessive</a:t>
            </a:r>
          </a:p>
          <a:p>
            <a:pPr eaLnBrk="1" hangingPunct="1">
              <a:buFont typeface="Arial" charset="0"/>
              <a:buNone/>
            </a:pPr>
            <a:endParaRPr lang="en-US" i="1" smtClean="0"/>
          </a:p>
          <a:p>
            <a:pPr eaLnBrk="1" hangingPunct="1"/>
            <a:r>
              <a:rPr lang="en-US" i="1" smtClean="0"/>
              <a:t>A few males have white eyes</a:t>
            </a:r>
          </a:p>
          <a:p>
            <a:pPr eaLnBrk="1" hangingPunct="1">
              <a:buFont typeface="Arial" charset="0"/>
              <a:buNone/>
            </a:pPr>
            <a:endParaRPr lang="en-US" i="1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3429000"/>
            <a:ext cx="329565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0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30"/>
          <p:cNvSpPr>
            <a:spLocks noChangeArrowheads="1"/>
          </p:cNvSpPr>
          <p:nvPr/>
        </p:nvSpPr>
        <p:spPr bwMode="auto">
          <a:xfrm>
            <a:off x="990600" y="3276600"/>
            <a:ext cx="44958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Morgan’s Fruit Fly Experiments</a:t>
            </a:r>
          </a:p>
        </p:txBody>
      </p:sp>
      <p:sp>
        <p:nvSpPr>
          <p:cNvPr id="2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Red-eyed female (X</a:t>
            </a:r>
            <a:r>
              <a:rPr lang="en-US" baseline="30000" smtClean="0"/>
              <a:t>R</a:t>
            </a:r>
            <a:r>
              <a:rPr lang="en-US" smtClean="0"/>
              <a:t>X</a:t>
            </a:r>
            <a:r>
              <a:rPr lang="en-US" baseline="30000" smtClean="0"/>
              <a:t>R) </a:t>
            </a:r>
            <a:r>
              <a:rPr lang="en-US" smtClean="0"/>
              <a:t>x White-eyed male (X</a:t>
            </a:r>
            <a:r>
              <a:rPr lang="en-US" baseline="30000" smtClean="0"/>
              <a:t>r</a:t>
            </a:r>
            <a:r>
              <a:rPr lang="en-US" smtClean="0"/>
              <a:t>Y)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971800" y="26670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Bitmap Image" r:id="rId4" imgW="1095528" imgH="619211" progId="PBrush">
                  <p:embed/>
                </p:oleObj>
              </mc:Choice>
              <mc:Fallback>
                <p:oleObj name="Bitmap Image" r:id="rId4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670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0" y="4876800"/>
          <a:ext cx="1085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Bitmap Image" r:id="rId6" imgW="1085714" imgH="609524" progId="PBrush">
                  <p:embed/>
                </p:oleObj>
              </mc:Choice>
              <mc:Fallback>
                <p:oleObj name="Bitmap Image" r:id="rId6" imgW="1085714" imgH="6095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76800"/>
                        <a:ext cx="1085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1676400" y="3886200"/>
            <a:ext cx="37338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8"/>
          <p:cNvSpPr>
            <a:spLocks noChangeShapeType="1"/>
          </p:cNvSpPr>
          <p:nvPr/>
        </p:nvSpPr>
        <p:spPr bwMode="auto">
          <a:xfrm>
            <a:off x="3581400" y="38862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9"/>
          <p:cNvSpPr>
            <a:spLocks noChangeShapeType="1"/>
          </p:cNvSpPr>
          <p:nvPr/>
        </p:nvSpPr>
        <p:spPr bwMode="auto">
          <a:xfrm>
            <a:off x="1676400" y="5257800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041525" y="3295650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175125" y="3295650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050925" y="4362450"/>
            <a:ext cx="566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203325" y="5734050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Y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209800" y="3962400"/>
            <a:ext cx="103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962400" y="3962400"/>
            <a:ext cx="103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2133600" y="5257800"/>
            <a:ext cx="949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Y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962400" y="5257800"/>
            <a:ext cx="949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Y</a:t>
            </a:r>
          </a:p>
        </p:txBody>
      </p:sp>
      <p:graphicFrame>
        <p:nvGraphicFramePr>
          <p:cNvPr id="7199" name="Object 31"/>
          <p:cNvGraphicFramePr>
            <a:graphicFrameLocks noChangeAspect="1"/>
          </p:cNvGraphicFramePr>
          <p:nvPr/>
        </p:nvGraphicFramePr>
        <p:xfrm>
          <a:off x="2971800" y="4495800"/>
          <a:ext cx="476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Bitmap Image" r:id="rId8" imgW="237969" imgH="343039" progId="PBrush">
                  <p:embed/>
                </p:oleObj>
              </mc:Choice>
              <mc:Fallback>
                <p:oleObj name="Bitmap Image" r:id="rId8" imgW="237969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476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0" name="Object 32"/>
          <p:cNvGraphicFramePr>
            <a:graphicFrameLocks noChangeAspect="1"/>
          </p:cNvGraphicFramePr>
          <p:nvPr/>
        </p:nvGraphicFramePr>
        <p:xfrm>
          <a:off x="1828800" y="44958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Bitmap Image" r:id="rId10" imgW="1095528" imgH="619211" progId="PBrush">
                  <p:embed/>
                </p:oleObj>
              </mc:Choice>
              <mc:Fallback>
                <p:oleObj name="Bitmap Image" r:id="rId10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58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1" name="Object 33"/>
          <p:cNvGraphicFramePr>
            <a:graphicFrameLocks noChangeAspect="1"/>
          </p:cNvGraphicFramePr>
          <p:nvPr/>
        </p:nvGraphicFramePr>
        <p:xfrm>
          <a:off x="3657600" y="44958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Bitmap Image" r:id="rId11" imgW="1095528" imgH="619211" progId="PBrush">
                  <p:embed/>
                </p:oleObj>
              </mc:Choice>
              <mc:Fallback>
                <p:oleObj name="Bitmap Image" r:id="rId11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958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2" name="Object 34"/>
          <p:cNvGraphicFramePr>
            <a:graphicFrameLocks noChangeAspect="1"/>
          </p:cNvGraphicFramePr>
          <p:nvPr/>
        </p:nvGraphicFramePr>
        <p:xfrm>
          <a:off x="1752600" y="57912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Bitmap Image" r:id="rId12" imgW="1095528" imgH="619211" progId="PBrush">
                  <p:embed/>
                </p:oleObj>
              </mc:Choice>
              <mc:Fallback>
                <p:oleObj name="Bitmap Image" r:id="rId12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912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4" name="Object 36"/>
          <p:cNvGraphicFramePr>
            <a:graphicFrameLocks noChangeAspect="1"/>
          </p:cNvGraphicFramePr>
          <p:nvPr/>
        </p:nvGraphicFramePr>
        <p:xfrm>
          <a:off x="4800600" y="4495800"/>
          <a:ext cx="476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Bitmap Image" r:id="rId13" imgW="237969" imgH="343039" progId="PBrush">
                  <p:embed/>
                </p:oleObj>
              </mc:Choice>
              <mc:Fallback>
                <p:oleObj name="Bitmap Image" r:id="rId13" imgW="237969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95800"/>
                        <a:ext cx="476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5" name="Object 37"/>
          <p:cNvGraphicFramePr>
            <a:graphicFrameLocks noChangeAspect="1"/>
          </p:cNvGraphicFramePr>
          <p:nvPr/>
        </p:nvGraphicFramePr>
        <p:xfrm>
          <a:off x="2971800" y="5791200"/>
          <a:ext cx="4143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Bitmap Image" r:id="rId14" imgW="257007" imgH="343039" progId="PBrush">
                  <p:embed/>
                </p:oleObj>
              </mc:Choice>
              <mc:Fallback>
                <p:oleObj name="Bitmap Image" r:id="rId14" imgW="257007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91200"/>
                        <a:ext cx="4143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867400" y="4038600"/>
            <a:ext cx="2819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RESULTS:</a:t>
            </a:r>
          </a:p>
          <a:p>
            <a:pPr>
              <a:spcBef>
                <a:spcPct val="50000"/>
              </a:spcBef>
            </a:pPr>
            <a:r>
              <a:rPr lang="en-US" b="1"/>
              <a:t>F</a:t>
            </a:r>
            <a:r>
              <a:rPr lang="en-US" b="1" baseline="-25000"/>
              <a:t>1</a:t>
            </a:r>
            <a:r>
              <a:rPr lang="en-US" b="1"/>
              <a:t> generation –     all red-eyed</a:t>
            </a:r>
          </a:p>
        </p:txBody>
      </p:sp>
      <p:graphicFrame>
        <p:nvGraphicFramePr>
          <p:cNvPr id="7208" name="Object 40"/>
          <p:cNvGraphicFramePr>
            <a:graphicFrameLocks noChangeAspect="1"/>
          </p:cNvGraphicFramePr>
          <p:nvPr/>
        </p:nvGraphicFramePr>
        <p:xfrm>
          <a:off x="3657600" y="57912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Bitmap Image" r:id="rId16" imgW="1095528" imgH="619211" progId="PBrush">
                  <p:embed/>
                </p:oleObj>
              </mc:Choice>
              <mc:Fallback>
                <p:oleObj name="Bitmap Image" r:id="rId16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7912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" name="Object 41"/>
          <p:cNvGraphicFramePr>
            <a:graphicFrameLocks noChangeAspect="1"/>
          </p:cNvGraphicFramePr>
          <p:nvPr/>
        </p:nvGraphicFramePr>
        <p:xfrm>
          <a:off x="4876800" y="5791200"/>
          <a:ext cx="4143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Bitmap Image" r:id="rId17" imgW="257007" imgH="343039" progId="PBrush">
                  <p:embed/>
                </p:oleObj>
              </mc:Choice>
              <mc:Fallback>
                <p:oleObj name="Bitmap Image" r:id="rId17" imgW="257007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1200"/>
                        <a:ext cx="4143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2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990600" y="3276600"/>
            <a:ext cx="44958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Morgan’s Fruit Fly Experiments</a:t>
            </a:r>
          </a:p>
        </p:txBody>
      </p:sp>
      <p:sp>
        <p:nvSpPr>
          <p:cNvPr id="30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Red-eyed female (X</a:t>
            </a:r>
            <a:r>
              <a:rPr lang="en-US" baseline="30000" smtClean="0"/>
              <a:t>R</a:t>
            </a:r>
            <a:r>
              <a:rPr lang="en-US" smtClean="0"/>
              <a:t>X</a:t>
            </a:r>
            <a:r>
              <a:rPr lang="en-US" baseline="30000" smtClean="0"/>
              <a:t>r) </a:t>
            </a:r>
            <a:r>
              <a:rPr lang="en-US" smtClean="0"/>
              <a:t>x Red-eyed male (X</a:t>
            </a:r>
            <a:r>
              <a:rPr lang="en-US" baseline="30000" smtClean="0"/>
              <a:t>R</a:t>
            </a:r>
            <a:r>
              <a:rPr lang="en-US" smtClean="0"/>
              <a:t>Y)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895600" y="26670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Bitmap Image" r:id="rId4" imgW="1095528" imgH="619211" progId="PBrush">
                  <p:embed/>
                </p:oleObj>
              </mc:Choice>
              <mc:Fallback>
                <p:oleObj name="Bitmap Image" r:id="rId4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9"/>
          <p:cNvSpPr>
            <a:spLocks noChangeArrowheads="1"/>
          </p:cNvSpPr>
          <p:nvPr/>
        </p:nvSpPr>
        <p:spPr bwMode="auto">
          <a:xfrm>
            <a:off x="1676400" y="3886200"/>
            <a:ext cx="37338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0"/>
          <p:cNvSpPr>
            <a:spLocks noChangeShapeType="1"/>
          </p:cNvSpPr>
          <p:nvPr/>
        </p:nvSpPr>
        <p:spPr bwMode="auto">
          <a:xfrm>
            <a:off x="3581400" y="38862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11"/>
          <p:cNvSpPr>
            <a:spLocks noChangeShapeType="1"/>
          </p:cNvSpPr>
          <p:nvPr/>
        </p:nvSpPr>
        <p:spPr bwMode="auto">
          <a:xfrm>
            <a:off x="1676400" y="5257800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041525" y="3295650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75125" y="3295650"/>
            <a:ext cx="566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050925" y="4362450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203325" y="5734050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Y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209800" y="3962400"/>
            <a:ext cx="112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962400" y="3962400"/>
            <a:ext cx="103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133600" y="5257800"/>
            <a:ext cx="949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Y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962400" y="5257800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Y</a:t>
            </a:r>
          </a:p>
        </p:txBody>
      </p:sp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2971800" y="4495800"/>
          <a:ext cx="476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Bitmap Image" r:id="rId6" imgW="237969" imgH="343039" progId="PBrush">
                  <p:embed/>
                </p:oleObj>
              </mc:Choice>
              <mc:Fallback>
                <p:oleObj name="Bitmap Image" r:id="rId6" imgW="237969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476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1828800" y="44958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Bitmap Image" r:id="rId8" imgW="1095528" imgH="619211" progId="PBrush">
                  <p:embed/>
                </p:oleObj>
              </mc:Choice>
              <mc:Fallback>
                <p:oleObj name="Bitmap Image" r:id="rId8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58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3657600" y="44958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Bitmap Image" r:id="rId9" imgW="1095528" imgH="619211" progId="PBrush">
                  <p:embed/>
                </p:oleObj>
              </mc:Choice>
              <mc:Fallback>
                <p:oleObj name="Bitmap Image" r:id="rId9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958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1752600" y="57912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Bitmap Image" r:id="rId10" imgW="1095528" imgH="619211" progId="PBrush">
                  <p:embed/>
                </p:oleObj>
              </mc:Choice>
              <mc:Fallback>
                <p:oleObj name="Bitmap Image" r:id="rId10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912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3657600" y="5791200"/>
          <a:ext cx="1085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Bitmap Image" r:id="rId11" imgW="1085714" imgH="609524" progId="PBrush">
                  <p:embed/>
                </p:oleObj>
              </mc:Choice>
              <mc:Fallback>
                <p:oleObj name="Bitmap Image" r:id="rId11" imgW="1085714" imgH="6095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791200"/>
                        <a:ext cx="1085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4800600" y="4495800"/>
          <a:ext cx="476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Bitmap Image" r:id="rId13" imgW="237969" imgH="343039" progId="PBrush">
                  <p:embed/>
                </p:oleObj>
              </mc:Choice>
              <mc:Fallback>
                <p:oleObj name="Bitmap Image" r:id="rId13" imgW="237969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95800"/>
                        <a:ext cx="476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2971800" y="5791200"/>
          <a:ext cx="4143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Bitmap Image" r:id="rId14" imgW="257007" imgH="343039" progId="PBrush">
                  <p:embed/>
                </p:oleObj>
              </mc:Choice>
              <mc:Fallback>
                <p:oleObj name="Bitmap Image" r:id="rId14" imgW="257007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91200"/>
                        <a:ext cx="4143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7" name="Object 27"/>
          <p:cNvGraphicFramePr>
            <a:graphicFrameLocks noChangeAspect="1"/>
          </p:cNvGraphicFramePr>
          <p:nvPr/>
        </p:nvGraphicFramePr>
        <p:xfrm>
          <a:off x="4876800" y="5867400"/>
          <a:ext cx="4270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Bitmap Image" r:id="rId16" imgW="266737" imgH="333333" progId="PBrush">
                  <p:embed/>
                </p:oleObj>
              </mc:Choice>
              <mc:Fallback>
                <p:oleObj name="Bitmap Image" r:id="rId16" imgW="266737" imgH="3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867400"/>
                        <a:ext cx="4270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5867400" y="3581400"/>
            <a:ext cx="2819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RESULTS:</a:t>
            </a:r>
          </a:p>
          <a:p>
            <a:pPr>
              <a:spcBef>
                <a:spcPct val="50000"/>
              </a:spcBef>
            </a:pPr>
            <a:r>
              <a:rPr lang="en-US" b="1"/>
              <a:t>F</a:t>
            </a:r>
            <a:r>
              <a:rPr lang="en-US" b="1" baseline="-25000"/>
              <a:t>2</a:t>
            </a:r>
            <a:r>
              <a:rPr lang="en-US" b="1"/>
              <a:t> generation –       3 red-eyed and 1 white-eyed</a:t>
            </a:r>
          </a:p>
          <a:p>
            <a:pPr>
              <a:spcBef>
                <a:spcPct val="50000"/>
              </a:spcBef>
            </a:pPr>
            <a:r>
              <a:rPr lang="en-US"/>
              <a:t>** all white-eyed where males…why?</a:t>
            </a:r>
          </a:p>
        </p:txBody>
      </p:sp>
      <p:graphicFrame>
        <p:nvGraphicFramePr>
          <p:cNvPr id="3083" name="Object 29"/>
          <p:cNvGraphicFramePr>
            <a:graphicFrameLocks noChangeAspect="1"/>
          </p:cNvGraphicFramePr>
          <p:nvPr/>
        </p:nvGraphicFramePr>
        <p:xfrm>
          <a:off x="0" y="5029200"/>
          <a:ext cx="1095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Bitmap Image" r:id="rId18" imgW="1095528" imgH="619211" progId="PBrush">
                  <p:embed/>
                </p:oleObj>
              </mc:Choice>
              <mc:Fallback>
                <p:oleObj name="Bitmap Image" r:id="rId18" imgW="1095528" imgH="61921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"/>
                        <a:ext cx="1095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7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Morgan’s Conclusions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Gene for eye color is carried on the </a:t>
            </a:r>
            <a:r>
              <a:rPr lang="en-US" b="1" smtClean="0"/>
              <a:t>X</a:t>
            </a:r>
            <a:r>
              <a:rPr lang="en-US" smtClean="0"/>
              <a:t> chromosome = </a:t>
            </a:r>
            <a:r>
              <a:rPr lang="en-US" b="1" smtClean="0"/>
              <a:t>eye color is an X-linked trait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Y</a:t>
            </a:r>
            <a:r>
              <a:rPr lang="en-US" smtClean="0"/>
              <a:t> chromosome does not carry a gene for eye color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Red-eyed = </a:t>
            </a:r>
            <a:r>
              <a:rPr lang="en-US" b="1" smtClean="0"/>
              <a:t>X</a:t>
            </a:r>
            <a:r>
              <a:rPr lang="en-US" b="1" baseline="30000" smtClean="0"/>
              <a:t>R</a:t>
            </a:r>
            <a:r>
              <a:rPr lang="en-US" b="1" smtClean="0"/>
              <a:t>X</a:t>
            </a:r>
            <a:r>
              <a:rPr lang="en-US" b="1" baseline="30000" smtClean="0"/>
              <a:t>R</a:t>
            </a:r>
            <a:r>
              <a:rPr lang="en-US" b="1" smtClean="0"/>
              <a:t>,   X</a:t>
            </a:r>
            <a:r>
              <a:rPr lang="en-US" b="1" baseline="30000" smtClean="0"/>
              <a:t>R</a:t>
            </a:r>
            <a:r>
              <a:rPr lang="en-US" b="1" smtClean="0"/>
              <a:t>X</a:t>
            </a:r>
            <a:r>
              <a:rPr lang="en-US" b="1" baseline="30000" smtClean="0"/>
              <a:t>r </a:t>
            </a:r>
            <a:r>
              <a:rPr lang="en-US" b="1" smtClean="0"/>
              <a:t>,   X</a:t>
            </a:r>
            <a:r>
              <a:rPr lang="en-US" b="1" baseline="30000" smtClean="0"/>
              <a:t>R</a:t>
            </a:r>
            <a:r>
              <a:rPr lang="en-US" b="1" smtClean="0"/>
              <a:t>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White-eyed = </a:t>
            </a:r>
            <a:r>
              <a:rPr lang="en-US" b="1" smtClean="0"/>
              <a:t>X</a:t>
            </a:r>
            <a:r>
              <a:rPr lang="en-US" b="1" baseline="30000" smtClean="0"/>
              <a:t>r</a:t>
            </a:r>
            <a:r>
              <a:rPr lang="en-US" b="1" smtClean="0"/>
              <a:t>X</a:t>
            </a:r>
            <a:r>
              <a:rPr lang="en-US" b="1" baseline="30000" smtClean="0"/>
              <a:t>r</a:t>
            </a:r>
            <a:r>
              <a:rPr lang="en-US" b="1" smtClean="0"/>
              <a:t>,   X</a:t>
            </a:r>
            <a:r>
              <a:rPr lang="en-US" b="1" baseline="30000" smtClean="0"/>
              <a:t>r</a:t>
            </a:r>
            <a:r>
              <a:rPr lang="en-US" b="1" smtClean="0"/>
              <a:t>Y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562600"/>
            <a:ext cx="1085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795838"/>
            <a:ext cx="1095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3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457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In humans colorblindness (b) is an example of a sex-linked recessive trait. A male without colorblindness marries a female who isn’t colorblind but carries the allele.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How many females will be colorblind?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What sex will any colorblind children be?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What percent will be male and colorblind?</a:t>
            </a:r>
          </a:p>
        </p:txBody>
      </p:sp>
    </p:spTree>
    <p:extLst>
      <p:ext uri="{BB962C8B-B14F-4D97-AF65-F5344CB8AC3E}">
        <p14:creationId xmlns:p14="http://schemas.microsoft.com/office/powerpoint/2010/main" val="10566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Genes</a:t>
            </a:r>
            <a:r>
              <a:rPr lang="en-US" dirty="0"/>
              <a:t>: These are factors that control the traits. </a:t>
            </a:r>
          </a:p>
          <a:p>
            <a:r>
              <a:rPr lang="en-US" dirty="0"/>
              <a:t>They are located on a chromosome and are made up of DNA</a:t>
            </a:r>
            <a:r>
              <a:rPr lang="en-US" dirty="0" smtClean="0"/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Alleles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Are different forms of a </a:t>
            </a:r>
            <a:r>
              <a:rPr lang="en-US" dirty="0" smtClean="0"/>
              <a:t>gene.</a:t>
            </a:r>
          </a:p>
          <a:p>
            <a:r>
              <a:rPr lang="en-US" dirty="0"/>
              <a:t>There are Dominant and Recessive alleles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In fruit flies red eye color (R) is dominant to white eyes (r) and is a sex linked trait.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A heterozygous red eye female mates with a red eye male.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How many will have red eyes?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What percent will have white eyes?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How many will be female and red eyed?</a:t>
            </a:r>
          </a:p>
        </p:txBody>
      </p:sp>
    </p:spTree>
    <p:extLst>
      <p:ext uri="{BB962C8B-B14F-4D97-AF65-F5344CB8AC3E}">
        <p14:creationId xmlns:p14="http://schemas.microsoft.com/office/powerpoint/2010/main" val="22764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 fruit flies red eye color (R) is dominant to white eyes (r) and is a sex linked trait.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 homozygous red eye female mates with a white eye male.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How many males will have white eyes?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7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In humans colorblindness (b) is an example of a sex-linked recessive trait. A male with colorblindness marries a female who isn’t colorblind and does not carry the allele.</a:t>
            </a:r>
          </a:p>
          <a:p>
            <a:pPr>
              <a:buFont typeface="Arial" charset="0"/>
              <a:buNone/>
            </a:pPr>
            <a:r>
              <a:rPr lang="en-US" dirty="0" smtClean="0"/>
              <a:t>What is the chance they will have a child that is colorblind?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61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Extensions to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Pleiotropy</a:t>
            </a:r>
            <a:r>
              <a:rPr lang="en-US" dirty="0" smtClean="0"/>
              <a:t> refers to an allele which has more than one effect on the phenotype.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can be seen in human diseases such as cystic fibrosis or sickle cell anemia.</a:t>
            </a:r>
          </a:p>
          <a:p>
            <a:pPr>
              <a:buNone/>
            </a:pPr>
            <a:r>
              <a:rPr lang="en-US" dirty="0" smtClean="0"/>
              <a:t>In these diseases, multiple symptoms can be traced back to one defective allele.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Chromosomal Theory of Heredity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are located on the chromosomes and each occupies a specific place.</a:t>
            </a:r>
          </a:p>
          <a:p>
            <a:r>
              <a:rPr lang="en-US" dirty="0" smtClean="0"/>
              <a:t>Genes and chromosomes are inherited together. These are linked genes.</a:t>
            </a:r>
          </a:p>
          <a:p>
            <a:r>
              <a:rPr lang="en-US" dirty="0" smtClean="0"/>
              <a:t>Some genes can move or trade places to another chromosome due to crossing over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chromosome has about 21,000 genes on the human Genome.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Chromosomes</a:t>
            </a:r>
            <a:r>
              <a:rPr lang="en-US" dirty="0" smtClean="0"/>
              <a:t> = Structures that contain genetic information.</a:t>
            </a:r>
          </a:p>
          <a:p>
            <a:r>
              <a:rPr lang="en-US" dirty="0" smtClean="0"/>
              <a:t>- Means colored body because when dye is added the Chromosomes pick up the color so we can see them. </a:t>
            </a:r>
          </a:p>
          <a:p>
            <a:r>
              <a:rPr lang="en-US" dirty="0" smtClean="0"/>
              <a:t>- Made of material called </a:t>
            </a:r>
            <a:r>
              <a:rPr lang="en-US" u="sng" dirty="0" smtClean="0"/>
              <a:t>Chromatin</a:t>
            </a:r>
            <a:r>
              <a:rPr lang="en-US" dirty="0" smtClean="0"/>
              <a:t> which is made up of DNA and Protein.</a:t>
            </a:r>
          </a:p>
          <a:p>
            <a:r>
              <a:rPr lang="en-US" dirty="0" smtClean="0"/>
              <a:t>- Humans contain </a:t>
            </a:r>
            <a:r>
              <a:rPr lang="en-US" u="sng" dirty="0" smtClean="0"/>
              <a:t>46 chromosomes</a:t>
            </a:r>
            <a:r>
              <a:rPr lang="en-US" dirty="0" smtClean="0"/>
              <a:t> - 23 from each parent.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Chromosome Structure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Made up of </a:t>
            </a:r>
            <a:r>
              <a:rPr lang="en-US" u="sng" dirty="0" smtClean="0"/>
              <a:t>two</a:t>
            </a:r>
            <a:r>
              <a:rPr lang="en-US" dirty="0" smtClean="0"/>
              <a:t> </a:t>
            </a:r>
            <a:r>
              <a:rPr lang="en-US" dirty="0" err="1" smtClean="0"/>
              <a:t>Chromatids</a:t>
            </a:r>
            <a:r>
              <a:rPr lang="en-US" dirty="0" smtClean="0"/>
              <a:t>. these are the large thread structures. Each Chromosome has 2.</a:t>
            </a:r>
          </a:p>
          <a:p>
            <a:r>
              <a:rPr lang="en-US" dirty="0" smtClean="0"/>
              <a:t>	The </a:t>
            </a:r>
            <a:r>
              <a:rPr lang="en-US" dirty="0" err="1" smtClean="0"/>
              <a:t>Chromatids</a:t>
            </a:r>
            <a:r>
              <a:rPr lang="en-US" dirty="0" smtClean="0"/>
              <a:t> are attached at an area called the </a:t>
            </a:r>
            <a:r>
              <a:rPr lang="en-US" u="sng" dirty="0" err="1" smtClean="0"/>
              <a:t>Centromere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627063"/>
            <a:ext cx="7204075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s_crossing_c_la_4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Alleles may </a:t>
            </a:r>
            <a:r>
              <a:rPr lang="en-US" dirty="0" smtClean="0"/>
              <a:t>be….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1.)</a:t>
            </a:r>
            <a:r>
              <a:rPr lang="en-US" b="1" dirty="0">
                <a:solidFill>
                  <a:srgbClr val="FF0000"/>
                </a:solidFill>
              </a:rPr>
              <a:t>Homozygous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alleles that are the same. This means that both parents gave the same gene to their offspring. (DD, </a:t>
            </a:r>
            <a:r>
              <a:rPr lang="en-US" dirty="0" err="1"/>
              <a:t>dd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.) </a:t>
            </a:r>
            <a:r>
              <a:rPr lang="en-US" b="1" dirty="0">
                <a:solidFill>
                  <a:srgbClr val="FF0000"/>
                </a:solidFill>
              </a:rPr>
              <a:t>Heterozygous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alleles that are opposite, not the same. ( </a:t>
            </a:r>
            <a:r>
              <a:rPr lang="en-US" dirty="0" err="1"/>
              <a:t>Dd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Meiosis II resembles a mitotic division: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-prophase II: nuclear envelopes dissolve and spindle apparatus forms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-metaphase II: chromosomes align on metaphase plate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-anaphase II: sister </a:t>
            </a:r>
            <a:r>
              <a:rPr lang="en-US" dirty="0" err="1" smtClean="0"/>
              <a:t>chromatids</a:t>
            </a:r>
            <a:r>
              <a:rPr lang="en-US" dirty="0" smtClean="0"/>
              <a:t> are separated from each other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dirty="0" err="1" smtClean="0"/>
              <a:t>telophase</a:t>
            </a:r>
            <a:r>
              <a:rPr lang="en-US" dirty="0" smtClean="0"/>
              <a:t> II: nuclear envelope re-forms; </a:t>
            </a:r>
            <a:r>
              <a:rPr lang="en-US" dirty="0" err="1" smtClean="0"/>
              <a:t>cytokinesis</a:t>
            </a:r>
            <a:r>
              <a:rPr lang="en-US" smtClean="0"/>
              <a:t> follows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Mutations:</a:t>
            </a:r>
            <a:r>
              <a:rPr lang="en-US" dirty="0" smtClean="0"/>
              <a:t> Changes that occur to the chromosomes.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-These can be both good or bad.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-Most Mutations are never shown.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-These can occur in any cell that divides.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-Mutations can </a:t>
            </a:r>
            <a:r>
              <a:rPr lang="en-US" dirty="0" err="1" smtClean="0"/>
              <a:t>eventualy</a:t>
            </a:r>
            <a:r>
              <a:rPr lang="en-US" dirty="0" smtClean="0"/>
              <a:t> lead to changes in the entire population over many years.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the number or structure of chromosomes.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-These are mutations that  can involve the entire chromosome, on part or even pairs of chromosomes.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Four types of Chromosomal Mutations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</a:t>
            </a:r>
            <a:r>
              <a:rPr lang="en-US" u="sng" dirty="0" smtClean="0"/>
              <a:t> Deletion</a:t>
            </a:r>
            <a:r>
              <a:rPr lang="en-US" dirty="0" smtClean="0"/>
              <a:t>: A loss of part of the chromosome.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2.</a:t>
            </a:r>
            <a:r>
              <a:rPr lang="en-US" u="sng" dirty="0" smtClean="0"/>
              <a:t> Duplication</a:t>
            </a:r>
            <a:r>
              <a:rPr lang="en-US" dirty="0" smtClean="0"/>
              <a:t>: Segment of chromosome is repeated.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3. </a:t>
            </a:r>
            <a:r>
              <a:rPr lang="en-US" u="sng" dirty="0" smtClean="0"/>
              <a:t>Inversion</a:t>
            </a:r>
            <a:r>
              <a:rPr lang="en-US" dirty="0" smtClean="0"/>
              <a:t>: Part of the chromosome is orientated in reverse of its usual direction.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4.</a:t>
            </a:r>
            <a:r>
              <a:rPr lang="en-US" u="sng" dirty="0" smtClean="0"/>
              <a:t>Translocation</a:t>
            </a:r>
            <a:r>
              <a:rPr lang="en-US" dirty="0" smtClean="0"/>
              <a:t>: One part of the chromosome breaks off and attaches to another chromosome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Nondisjunction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failure for a chromosome to separate during Meiosis.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-Extra chromosome results in one cell and  a loss of a chromosome occurs in the 	other cell.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mutations involve individual genes.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-Any chemical change that affects the DNA can cause this type of mutation to happen.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-Some may cause a change to 1 nucleotide, while some may change many.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only one nucleotide.</a:t>
            </a:r>
          </a:p>
          <a:p>
            <a:endParaRPr lang="en-US" dirty="0" smtClean="0"/>
          </a:p>
          <a:p>
            <a:r>
              <a:rPr lang="en-US" b="1" dirty="0" err="1" smtClean="0"/>
              <a:t>Frameshift</a:t>
            </a:r>
            <a:r>
              <a:rPr lang="en-US" b="1" dirty="0" smtClean="0"/>
              <a:t> Mutation: </a:t>
            </a:r>
            <a:r>
              <a:rPr lang="en-US" dirty="0" smtClean="0"/>
              <a:t>May change the entire polypeptide or protein chain produced by the gene.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Germ Mutations</a:t>
            </a:r>
            <a:r>
              <a:rPr lang="en-US" dirty="0" smtClean="0"/>
              <a:t>: Mutations that affect the reproductive cells.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Somatic Mutations</a:t>
            </a:r>
            <a:r>
              <a:rPr lang="en-US" dirty="0" smtClean="0"/>
              <a:t>: These do not affect the reproductive cells.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  -They are not inherited.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(Both can occur at the level of Chromosomal and Gene Mutations)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Sex Linked Genes: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Remember </a:t>
            </a:r>
            <a:r>
              <a:rPr lang="en-US" b="1" dirty="0" err="1" smtClean="0"/>
              <a:t>Nondisjunction</a:t>
            </a:r>
            <a:r>
              <a:rPr lang="en-US" dirty="0" smtClean="0"/>
              <a:t> can be caused by a failure of the chromosomes to </a:t>
            </a:r>
            <a:r>
              <a:rPr lang="en-US" dirty="0" err="1" smtClean="0"/>
              <a:t>seperate</a:t>
            </a:r>
            <a:r>
              <a:rPr lang="en-US" dirty="0" smtClean="0"/>
              <a:t> </a:t>
            </a:r>
            <a:r>
              <a:rPr lang="en-US" dirty="0" err="1" smtClean="0"/>
              <a:t>duing</a:t>
            </a:r>
            <a:r>
              <a:rPr lang="en-US" dirty="0" smtClean="0"/>
              <a:t> meiosis.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-This can cause a great increase in the numbers of chromosomes.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Polyploidy</a:t>
            </a:r>
            <a:r>
              <a:rPr lang="en-US" dirty="0" smtClean="0"/>
              <a:t>: </a:t>
            </a:r>
            <a:r>
              <a:rPr lang="en-US" dirty="0" err="1" smtClean="0"/>
              <a:t>Triploidy</a:t>
            </a:r>
            <a:r>
              <a:rPr lang="en-US" dirty="0" smtClean="0"/>
              <a:t> (3n)	</a:t>
            </a:r>
            <a:r>
              <a:rPr lang="en-US" dirty="0" err="1" smtClean="0"/>
              <a:t>tetraploidy</a:t>
            </a:r>
            <a:r>
              <a:rPr lang="en-US" dirty="0" smtClean="0"/>
              <a:t>(4n)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-This is almost always fatal in animals.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Aneuploidy</a:t>
            </a:r>
            <a:r>
              <a:rPr lang="en-US" dirty="0" smtClean="0"/>
              <a:t>: Not true multiples of chromosomes.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one half of a pair is given off. </a:t>
            </a:r>
          </a:p>
          <a:p>
            <a:r>
              <a:rPr lang="en-US" b="1" u="sng" dirty="0" err="1" smtClean="0"/>
              <a:t>Aneuploidy</a:t>
            </a:r>
            <a:r>
              <a:rPr lang="en-US" b="1" u="sng" dirty="0" smtClean="0"/>
              <a:t>:</a:t>
            </a:r>
            <a:r>
              <a:rPr lang="en-US" dirty="0" smtClean="0"/>
              <a:t>  Not and even number of chromosomes.  ( </a:t>
            </a:r>
            <a:r>
              <a:rPr lang="en-US" b="1" u="sng" dirty="0" smtClean="0"/>
              <a:t>not</a:t>
            </a:r>
            <a:r>
              <a:rPr lang="en-US" dirty="0" smtClean="0"/>
              <a:t> 46 in humans)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	1.  </a:t>
            </a:r>
            <a:r>
              <a:rPr lang="en-US" b="1" u="sng" dirty="0" err="1" smtClean="0"/>
              <a:t>Trisomy</a:t>
            </a:r>
            <a:r>
              <a:rPr lang="en-US" b="1" u="sng" dirty="0" smtClean="0"/>
              <a:t>:</a:t>
            </a:r>
            <a:r>
              <a:rPr lang="en-US" b="1" dirty="0" smtClean="0"/>
              <a:t>  </a:t>
            </a:r>
            <a:r>
              <a:rPr lang="en-US" dirty="0" smtClean="0"/>
              <a:t>One extra chromosome.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3</a:t>
            </a:r>
            <a:r>
              <a:rPr lang="en-US" dirty="0" smtClean="0"/>
              <a:t> of one chromosome)</a:t>
            </a:r>
          </a:p>
          <a:p>
            <a:r>
              <a:rPr lang="en-US" dirty="0" smtClean="0"/>
              <a:t>	2.  </a:t>
            </a:r>
            <a:r>
              <a:rPr lang="en-US" b="1" u="sng" dirty="0" err="1" smtClean="0"/>
              <a:t>Monosomy</a:t>
            </a:r>
            <a:r>
              <a:rPr lang="en-US" b="1" u="sng" dirty="0" smtClean="0"/>
              <a:t>:</a:t>
            </a:r>
            <a:r>
              <a:rPr lang="en-US" dirty="0" smtClean="0"/>
              <a:t>  One less chromosome.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Dominant</a:t>
            </a:r>
            <a:r>
              <a:rPr lang="en-US" b="1" dirty="0"/>
              <a:t>:</a:t>
            </a:r>
            <a:r>
              <a:rPr lang="en-US" dirty="0"/>
              <a:t> These are alleles that will be expressed when present.</a:t>
            </a:r>
          </a:p>
          <a:p>
            <a:r>
              <a:rPr lang="en-US" dirty="0" smtClean="0"/>
              <a:t>Always </a:t>
            </a:r>
            <a:r>
              <a:rPr lang="en-US" dirty="0"/>
              <a:t>use a capitol letter.</a:t>
            </a:r>
          </a:p>
          <a:p>
            <a:r>
              <a:rPr lang="en-US" b="1" dirty="0">
                <a:solidFill>
                  <a:srgbClr val="FF0000"/>
                </a:solidFill>
              </a:rPr>
              <a:t>Recessive: </a:t>
            </a:r>
            <a:r>
              <a:rPr lang="en-US" dirty="0"/>
              <a:t>Alleles are expressed only when homozygous.</a:t>
            </a:r>
          </a:p>
          <a:p>
            <a:r>
              <a:rPr lang="en-US" dirty="0" smtClean="0"/>
              <a:t>Always </a:t>
            </a:r>
            <a:r>
              <a:rPr lang="en-US" dirty="0"/>
              <a:t>use a lowercase letter.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Examples: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.  Down Syndrome:</a:t>
            </a:r>
            <a:r>
              <a:rPr lang="en-US" b="1" dirty="0" smtClean="0"/>
              <a:t>  </a:t>
            </a:r>
            <a:r>
              <a:rPr lang="en-US" dirty="0" err="1" smtClean="0"/>
              <a:t>Trisomy</a:t>
            </a:r>
            <a:r>
              <a:rPr lang="en-US" dirty="0" smtClean="0"/>
              <a:t> chromosome #21.  1 in 770 live births.</a:t>
            </a:r>
          </a:p>
          <a:p>
            <a:r>
              <a:rPr lang="en-US" dirty="0" smtClean="0"/>
              <a:t>Low muscle tone, broad hands, thick neck , retardation.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2  Al-</a:t>
            </a:r>
            <a:r>
              <a:rPr lang="en-US" b="1" u="sng" dirty="0" err="1" smtClean="0"/>
              <a:t>aish</a:t>
            </a:r>
            <a:r>
              <a:rPr lang="en-US" b="1" u="sng" dirty="0" smtClean="0"/>
              <a:t> Syndrome:</a:t>
            </a:r>
            <a:r>
              <a:rPr lang="en-US" dirty="0" smtClean="0"/>
              <a:t>  </a:t>
            </a:r>
            <a:r>
              <a:rPr lang="en-US" dirty="0" err="1" smtClean="0"/>
              <a:t>Monosomy</a:t>
            </a:r>
            <a:r>
              <a:rPr lang="en-US" dirty="0" smtClean="0"/>
              <a:t> #21.  Lethal.  Very rare.  3 known 	cases.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3.  Edwards Syndrome:</a:t>
            </a:r>
            <a:r>
              <a:rPr lang="en-US" dirty="0" smtClean="0"/>
              <a:t>  </a:t>
            </a:r>
            <a:r>
              <a:rPr lang="en-US" dirty="0" err="1" smtClean="0"/>
              <a:t>Trisomy</a:t>
            </a:r>
            <a:r>
              <a:rPr lang="en-US" dirty="0" smtClean="0"/>
              <a:t> 18.  1 - 4500 births.</a:t>
            </a:r>
          </a:p>
          <a:p>
            <a:r>
              <a:rPr lang="en-US" dirty="0" smtClean="0"/>
              <a:t>	Deaths usually by 6 months.  78% females.  Rocker bottom feet.  </a:t>
            </a:r>
          </a:p>
          <a:p>
            <a:r>
              <a:rPr lang="en-US" dirty="0" smtClean="0"/>
              <a:t>	80% have heart deformities.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.  </a:t>
            </a:r>
            <a:r>
              <a:rPr lang="en-US" b="1" u="sng" dirty="0" err="1" smtClean="0"/>
              <a:t>Patau</a:t>
            </a:r>
            <a:r>
              <a:rPr lang="en-US" b="1" u="sng" dirty="0" smtClean="0"/>
              <a:t> Syndrome:</a:t>
            </a:r>
            <a:r>
              <a:rPr lang="en-US" dirty="0" smtClean="0"/>
              <a:t>  </a:t>
            </a:r>
            <a:r>
              <a:rPr lang="en-US" dirty="0" err="1" smtClean="0"/>
              <a:t>Trisomy</a:t>
            </a:r>
            <a:r>
              <a:rPr lang="en-US" dirty="0" smtClean="0"/>
              <a:t> 13.  1 - 5000 births.</a:t>
            </a:r>
          </a:p>
          <a:p>
            <a:r>
              <a:rPr lang="en-US" dirty="0" smtClean="0"/>
              <a:t>	Death by 1 month.  Incomplete forebrain development.  Cleft lip and</a:t>
            </a:r>
          </a:p>
          <a:p>
            <a:r>
              <a:rPr lang="en-US" dirty="0" smtClean="0"/>
              <a:t>	Palate and heart disorder.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Sex Chromosomes </a:t>
            </a:r>
            <a:r>
              <a:rPr lang="en-US" b="1" u="sng" dirty="0" err="1" smtClean="0"/>
              <a:t>aneuploidy</a:t>
            </a:r>
            <a:r>
              <a:rPr lang="en-US" b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1.  Turner Syndrome:</a:t>
            </a:r>
            <a:r>
              <a:rPr lang="en-US" dirty="0" smtClean="0"/>
              <a:t>  Missing a sex chromosomes.  (45 chromosomes)</a:t>
            </a:r>
          </a:p>
          <a:p>
            <a:r>
              <a:rPr lang="en-US" dirty="0" smtClean="0"/>
              <a:t>	(XO) 1 - 3000 female births.  Short, bigger ears, web neck, sterile. 		May have a lower IQ. 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Sex Chromosomes </a:t>
            </a:r>
            <a:r>
              <a:rPr lang="en-US" b="1" u="sng" dirty="0" err="1" smtClean="0"/>
              <a:t>aneuploidy</a:t>
            </a:r>
            <a:r>
              <a:rPr lang="en-US" b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2.  </a:t>
            </a:r>
            <a:r>
              <a:rPr lang="en-US" b="1" u="sng" dirty="0" err="1" smtClean="0"/>
              <a:t>Klinefelters</a:t>
            </a:r>
            <a:r>
              <a:rPr lang="en-US" b="1" u="sng" dirty="0" smtClean="0"/>
              <a:t> syndrome:</a:t>
            </a:r>
            <a:r>
              <a:rPr lang="en-US" dirty="0" smtClean="0"/>
              <a:t>  One extra chromosome. (47 				chromosomes)  (XXY)  1 - 500 male births.  Limbs longer than </a:t>
            </a:r>
          </a:p>
          <a:p>
            <a:r>
              <a:rPr lang="en-US" dirty="0" smtClean="0"/>
              <a:t>	average.  Tall.  Sterile, Breast Development.  low IQ.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Sex Chromosomes </a:t>
            </a:r>
            <a:r>
              <a:rPr lang="en-US" b="1" u="sng" dirty="0" err="1" smtClean="0"/>
              <a:t>aneuploidy</a:t>
            </a:r>
            <a:r>
              <a:rPr lang="en-US" b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3.  Jacob Syndrome:</a:t>
            </a:r>
            <a:r>
              <a:rPr lang="en-US" dirty="0" smtClean="0"/>
              <a:t>  (XYY)  1 - 1000 male births.  Tall 6ft or more.</a:t>
            </a:r>
          </a:p>
          <a:p>
            <a:r>
              <a:rPr lang="en-US" dirty="0" smtClean="0"/>
              <a:t>	Antisocial, Aggressive, Violent (Criminal Behavior)  Low IQ.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Extensions to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Polygenic inheritance</a:t>
            </a:r>
            <a:r>
              <a:rPr lang="en-US" dirty="0" smtClean="0"/>
              <a:t> occurs when multiple genes are involved in controlling the phenotype of a trait.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The phenotype is an accumulation of contributions by multiple genes.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These traits show </a:t>
            </a:r>
            <a:r>
              <a:rPr lang="en-US" b="1" dirty="0" smtClean="0">
                <a:solidFill>
                  <a:srgbClr val="FF0000"/>
                </a:solidFill>
              </a:rPr>
              <a:t>continuous variation</a:t>
            </a:r>
            <a:r>
              <a:rPr lang="en-US" dirty="0" smtClean="0"/>
              <a:t> and are referred to as </a:t>
            </a:r>
            <a:r>
              <a:rPr lang="en-US" b="1" dirty="0" smtClean="0">
                <a:solidFill>
                  <a:srgbClr val="FF0000"/>
                </a:solidFill>
              </a:rPr>
              <a:t>quantitative traits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example – human height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3075"/>
            <a:ext cx="6858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Huntington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3-7 per 100,000 </a:t>
            </a:r>
            <a:r>
              <a:rPr lang="en-US" dirty="0" smtClean="0"/>
              <a:t>people of European Ancestry.</a:t>
            </a:r>
          </a:p>
          <a:p>
            <a:r>
              <a:rPr lang="en-US" dirty="0" smtClean="0"/>
              <a:t>Less common in Japanese Chinese or African ancestry. </a:t>
            </a:r>
          </a:p>
          <a:p>
            <a:r>
              <a:rPr lang="en-US" b="1" dirty="0" smtClean="0"/>
              <a:t>Autosomal Dominant </a:t>
            </a:r>
            <a:r>
              <a:rPr lang="en-US" dirty="0" smtClean="0"/>
              <a:t>disorder only need one copy of the gene. Mutation in the </a:t>
            </a:r>
            <a:r>
              <a:rPr lang="en-US" b="1" i="1" dirty="0" smtClean="0"/>
              <a:t>HIT</a:t>
            </a:r>
            <a:r>
              <a:rPr lang="en-US" dirty="0" smtClean="0"/>
              <a:t> gene.</a:t>
            </a:r>
          </a:p>
          <a:p>
            <a:r>
              <a:rPr lang="en-US" b="1" dirty="0" smtClean="0"/>
              <a:t>Degeneration of the nerves in the Brain.</a:t>
            </a:r>
          </a:p>
          <a:p>
            <a:r>
              <a:rPr lang="en-US" b="1" dirty="0" smtClean="0"/>
              <a:t>Causes jerking, Twitching, </a:t>
            </a:r>
            <a:r>
              <a:rPr lang="en-US" b="1" dirty="0" err="1" smtClean="0"/>
              <a:t>pycheatric</a:t>
            </a:r>
            <a:r>
              <a:rPr lang="en-US" b="1" dirty="0" smtClean="0"/>
              <a:t> problems, etc.</a:t>
            </a:r>
          </a:p>
          <a:p>
            <a:r>
              <a:rPr lang="en-US" b="1" dirty="0" smtClean="0"/>
              <a:t>No cure.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39035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Sickle-Cell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About </a:t>
            </a:r>
            <a:r>
              <a:rPr lang="en-US" b="1" dirty="0" smtClean="0"/>
              <a:t>1 in 12 </a:t>
            </a:r>
            <a:r>
              <a:rPr lang="en-US" dirty="0" smtClean="0"/>
              <a:t>African Americans and </a:t>
            </a:r>
            <a:r>
              <a:rPr lang="en-US" b="1" dirty="0" smtClean="0"/>
              <a:t>1-100</a:t>
            </a:r>
            <a:r>
              <a:rPr lang="en-US" dirty="0" smtClean="0"/>
              <a:t> Hispanic Americans are carriers. </a:t>
            </a:r>
          </a:p>
          <a:p>
            <a:r>
              <a:rPr lang="en-US" dirty="0" smtClean="0"/>
              <a:t>Mutation of the </a:t>
            </a:r>
            <a:r>
              <a:rPr lang="en-US" b="1" dirty="0" smtClean="0"/>
              <a:t>Hemoglobin Beta gene </a:t>
            </a:r>
            <a:r>
              <a:rPr lang="en-US" dirty="0" smtClean="0"/>
              <a:t>on </a:t>
            </a:r>
            <a:r>
              <a:rPr lang="en-US" b="1" dirty="0" smtClean="0"/>
              <a:t>Chromosome 11</a:t>
            </a:r>
            <a:r>
              <a:rPr lang="en-US" dirty="0" smtClean="0"/>
              <a:t>. Mutant Red Blood Cells.</a:t>
            </a:r>
          </a:p>
          <a:p>
            <a:r>
              <a:rPr lang="en-US" dirty="0" smtClean="0"/>
              <a:t>The damaged gene causes the cells to stick together and to become stiff. </a:t>
            </a:r>
          </a:p>
          <a:p>
            <a:r>
              <a:rPr lang="en-US" dirty="0" smtClean="0"/>
              <a:t>Cells clump together and damage organs of the body. </a:t>
            </a:r>
          </a:p>
          <a:p>
            <a:r>
              <a:rPr lang="en-US" dirty="0" smtClean="0"/>
              <a:t>These cell die fast and the bone </a:t>
            </a:r>
            <a:r>
              <a:rPr lang="en-US" dirty="0" err="1" smtClean="0"/>
              <a:t>mattow</a:t>
            </a:r>
            <a:r>
              <a:rPr lang="en-US" dirty="0" smtClean="0"/>
              <a:t> cannot produce enough RBC. </a:t>
            </a:r>
          </a:p>
          <a:p>
            <a:r>
              <a:rPr lang="en-US" dirty="0" smtClean="0"/>
              <a:t>Only cure is bone marrow transplants.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6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Punnet</a:t>
            </a:r>
            <a:r>
              <a:rPr lang="en-US" b="1" dirty="0" smtClean="0">
                <a:solidFill>
                  <a:srgbClr val="FF0000"/>
                </a:solidFill>
              </a:rPr>
              <a:t> Square</a:t>
            </a:r>
            <a:r>
              <a:rPr lang="en-US" dirty="0" smtClean="0"/>
              <a:t>: this is a way of showing all the possible allele combinations.</a:t>
            </a:r>
          </a:p>
          <a:p>
            <a:pPr>
              <a:buNone/>
            </a:pPr>
            <a:r>
              <a:rPr lang="en-US" dirty="0" smtClean="0"/>
              <a:t>It Gives a </a:t>
            </a:r>
            <a:r>
              <a:rPr lang="en-US" b="1" dirty="0" smtClean="0"/>
              <a:t>probability</a:t>
            </a:r>
            <a:r>
              <a:rPr lang="en-US" dirty="0" smtClean="0"/>
              <a:t> of what the offspring from each cross may look like.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5000 male births. 1/3 of the births happen to families with no history. </a:t>
            </a:r>
          </a:p>
          <a:p>
            <a:r>
              <a:rPr lang="en-US" b="1" dirty="0" smtClean="0"/>
              <a:t>Sex-linked = X linked</a:t>
            </a:r>
          </a:p>
          <a:p>
            <a:r>
              <a:rPr lang="en-US" dirty="0" smtClean="0"/>
              <a:t>This is a bleeding disorder, where the affected people cannot clot the blood. </a:t>
            </a:r>
          </a:p>
          <a:p>
            <a:r>
              <a:rPr lang="en-US" dirty="0" smtClean="0"/>
              <a:t>Treatment is that patients are given injections of the clotting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885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Disorder where the body fails to produce </a:t>
            </a:r>
            <a:r>
              <a:rPr lang="en-US" dirty="0" err="1"/>
              <a:t>D</a:t>
            </a:r>
            <a:r>
              <a:rPr lang="en-US" dirty="0" err="1" smtClean="0"/>
              <a:t>ystrophin</a:t>
            </a:r>
            <a:r>
              <a:rPr lang="en-US" dirty="0" smtClean="0"/>
              <a:t>, which allows the muscle to grow and function. </a:t>
            </a:r>
          </a:p>
          <a:p>
            <a:r>
              <a:rPr lang="en-US" dirty="0" smtClean="0"/>
              <a:t>Sex Linked.</a:t>
            </a:r>
          </a:p>
          <a:p>
            <a:r>
              <a:rPr lang="en-US" dirty="0" smtClean="0"/>
              <a:t>Develop symptoms by are 2-3 and are in a wheel chair by age 12. </a:t>
            </a:r>
          </a:p>
          <a:p>
            <a:r>
              <a:rPr lang="en-US" dirty="0" smtClean="0"/>
              <a:t>9 different forms of MD. All have different times of onset. </a:t>
            </a:r>
          </a:p>
          <a:p>
            <a:r>
              <a:rPr lang="en-US" dirty="0" smtClean="0"/>
              <a:t>No Treatment for any form.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230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 Sachs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Mutation in the HEXA Gene. </a:t>
            </a:r>
          </a:p>
          <a:p>
            <a:r>
              <a:rPr lang="en-US" dirty="0" smtClean="0"/>
              <a:t>Destroys the neurons in the brain and spinal chord. </a:t>
            </a:r>
          </a:p>
          <a:p>
            <a:r>
              <a:rPr lang="en-US" dirty="0" smtClean="0"/>
              <a:t>Child appears normal until the ages of 3-6 months. </a:t>
            </a:r>
          </a:p>
          <a:p>
            <a:r>
              <a:rPr lang="en-US" dirty="0" smtClean="0"/>
              <a:t>Loss of muscle control and child loses ability to roll over, sitting and crawling. </a:t>
            </a:r>
          </a:p>
          <a:p>
            <a:r>
              <a:rPr lang="en-US" dirty="0" smtClean="0"/>
              <a:t>Prevalent in people of Eastern European Jews,</a:t>
            </a:r>
          </a:p>
          <a:p>
            <a:r>
              <a:rPr lang="en-US" dirty="0" smtClean="0"/>
              <a:t>Amish, Cajun, and French Canadian communities.</a:t>
            </a:r>
          </a:p>
          <a:p>
            <a:r>
              <a:rPr lang="en-US" smtClean="0"/>
              <a:t>No Cure.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82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Autosomal Chromosome</a:t>
            </a:r>
          </a:p>
          <a:p>
            <a:r>
              <a:rPr lang="en-US" dirty="0" smtClean="0"/>
              <a:t>Inherited disease of the secretory gland that make mucus and sweat. Individuals produce a very thick </a:t>
            </a:r>
            <a:r>
              <a:rPr lang="en-US" dirty="0" err="1" smtClean="0"/>
              <a:t>musus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May effect the Lungs, skin, pancreas, liver, and intestines.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796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043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Recessive</a:t>
            </a:r>
          </a:p>
          <a:p>
            <a:r>
              <a:rPr lang="en-US" dirty="0" smtClean="0"/>
              <a:t>defect of melanin production </a:t>
            </a:r>
          </a:p>
          <a:p>
            <a:r>
              <a:rPr lang="en-US" dirty="0" smtClean="0"/>
              <a:t>results in little or no color in the skin, hair, and eyes</a:t>
            </a:r>
          </a:p>
          <a:p>
            <a:endParaRPr lang="en-US" dirty="0"/>
          </a:p>
        </p:txBody>
      </p:sp>
      <p:pic>
        <p:nvPicPr>
          <p:cNvPr id="38914" name="Picture 2" descr="http://www.gloriousmind.com/wp-content/uploads/2012/12/albino-animals-gloriousmind.co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4133850" cy="2667000"/>
          </a:xfrm>
          <a:prstGeom prst="rect">
            <a:avLst/>
          </a:prstGeom>
          <a:noFill/>
        </p:spPr>
      </p:pic>
      <p:pic>
        <p:nvPicPr>
          <p:cNvPr id="38916" name="Picture 4" descr="http://lh6.ggpht.com/_9F9_RUESS2E/S1i1rOiFKUI/AAAAAAAACGw/YwDN-ZswnwA/s800/Albino-Animals-Crocod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3124200" cy="2086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5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6400800" cy="55165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r>
              <a:rPr lang="en-US" dirty="0" smtClean="0"/>
              <a:t>common cause of dwarfism</a:t>
            </a:r>
          </a:p>
          <a:p>
            <a:r>
              <a:rPr lang="en-US" dirty="0" smtClean="0"/>
              <a:t>Sporadic mutation in approximately 75% of cases (associated with advanced paternal age) </a:t>
            </a:r>
          </a:p>
          <a:p>
            <a:r>
              <a:rPr lang="en-US" dirty="0" smtClean="0"/>
              <a:t>Or </a:t>
            </a:r>
            <a:r>
              <a:rPr lang="en-US" dirty="0" smtClean="0">
                <a:solidFill>
                  <a:srgbClr val="00B050"/>
                </a:solidFill>
              </a:rPr>
              <a:t>dominant</a:t>
            </a:r>
            <a:r>
              <a:rPr lang="en-US" dirty="0" smtClean="0"/>
              <a:t> genetic disorder</a:t>
            </a:r>
          </a:p>
          <a:p>
            <a:r>
              <a:rPr lang="en-US" dirty="0" smtClean="0"/>
              <a:t>Unlikely homozygous child will live past a few months of its life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2292" name="Picture 4" descr="https://s3.amazonaws.com/healthtap-public/ht-staging/user_answer/avatars/504261/large/open-uri20121116-20299-l0l7ta.jpeg?1353097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14400"/>
            <a:ext cx="1771650" cy="493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7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How is genetic testing done?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r>
              <a:rPr lang="en-US" dirty="0" smtClean="0"/>
              <a:t>blood, hair, skin, amniotic fluid, or other tissue </a:t>
            </a:r>
          </a:p>
          <a:p>
            <a:r>
              <a:rPr lang="en-US" dirty="0" smtClean="0"/>
              <a:t>Look for changes in chromosomes, DNA, proteins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316" name="Picture 4" descr="http://3.bp.blogspot.com/-AWgs6C384_c/UK0mLSv9FVI/AAAAAAAAA8I/ByPQ78GQs1Y/s1600/MP900438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4800600" cy="3327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5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Amniocentesis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An Amniocentesis is a procedure a pregnant woman can have in order to detect some genetics disorders…..such as non-disjunction.</a:t>
            </a:r>
          </a:p>
        </p:txBody>
      </p:sp>
    </p:spTree>
    <p:extLst>
      <p:ext uri="{BB962C8B-B14F-4D97-AF65-F5344CB8AC3E}">
        <p14:creationId xmlns:p14="http://schemas.microsoft.com/office/powerpoint/2010/main" val="21775614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</a:rPr>
              <a:t>Amniocentesis</a:t>
            </a:r>
          </a:p>
        </p:txBody>
      </p:sp>
      <p:pic>
        <p:nvPicPr>
          <p:cNvPr id="48131" name="Picture 3" descr="amniocente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8538"/>
            <a:ext cx="8915400" cy="5859462"/>
          </a:xfrm>
          <a:solidFill>
            <a:schemeClr val="bg1"/>
          </a:solidFill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Amniotic fluid withdrawn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81063" y="2224088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7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Early Ideas of Heredity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Before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2 concepts were the basis for ideas about heredity:</a:t>
            </a:r>
          </a:p>
          <a:p>
            <a:r>
              <a:rPr lang="en-US" dirty="0" smtClean="0"/>
              <a:t>-heredity occurs within species</a:t>
            </a:r>
          </a:p>
          <a:p>
            <a:r>
              <a:rPr lang="en-US" dirty="0" smtClean="0"/>
              <a:t>-traits are transmitted directly from parent to offspring</a:t>
            </a:r>
          </a:p>
          <a:p>
            <a:r>
              <a:rPr lang="en-US" dirty="0" smtClean="0"/>
              <a:t>This led to the belief that inheritance is a matter of </a:t>
            </a:r>
            <a:r>
              <a:rPr lang="en-US" i="1" dirty="0" smtClean="0"/>
              <a:t>blending</a:t>
            </a:r>
            <a:r>
              <a:rPr lang="en-US" dirty="0" smtClean="0"/>
              <a:t> traits from the parents.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Karyotype</a:t>
            </a:r>
            <a:br>
              <a:rPr lang="en-US" sz="4000" b="1" smtClean="0"/>
            </a:br>
            <a:r>
              <a:rPr lang="en-US" sz="2800" b="1" smtClean="0">
                <a:solidFill>
                  <a:srgbClr val="FF3300"/>
                </a:solidFill>
              </a:rPr>
              <a:t>(picture of an individual’s chromosomes)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2819400" cy="426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smtClean="0"/>
              <a:t>One of the ways to analyze the amniocentesis is to make a Karyotype</a:t>
            </a:r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r>
              <a:rPr lang="en-US" sz="2000" b="1" smtClean="0"/>
              <a:t>What genetic disorder does this karyotype show?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Trisomy 21….Down’s Syndrome</a:t>
            </a:r>
          </a:p>
        </p:txBody>
      </p:sp>
      <p:pic>
        <p:nvPicPr>
          <p:cNvPr id="49156" name="Picture 4" descr="09-karoty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8" y="1628775"/>
            <a:ext cx="6019800" cy="4695825"/>
          </a:xfrm>
          <a:noFill/>
        </p:spPr>
      </p:pic>
    </p:spTree>
    <p:extLst>
      <p:ext uri="{BB962C8B-B14F-4D97-AF65-F5344CB8AC3E}">
        <p14:creationId xmlns:p14="http://schemas.microsoft.com/office/powerpoint/2010/main" val="26498049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Sex - Linked Disorders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Sex Linked Genes:</a:t>
            </a:r>
            <a:r>
              <a:rPr lang="en-US" dirty="0" smtClean="0"/>
              <a:t>  Genes located on the sex chromosome. (X or Y).</a:t>
            </a:r>
          </a:p>
          <a:p>
            <a:r>
              <a:rPr lang="en-US" dirty="0" smtClean="0"/>
              <a:t>Typically effects males more often because males only have one X </a:t>
            </a:r>
          </a:p>
          <a:p>
            <a:r>
              <a:rPr lang="en-US" dirty="0" smtClean="0"/>
              <a:t>	chromosome.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Sex - Linked Disorders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Mutations:</a:t>
            </a:r>
            <a:r>
              <a:rPr lang="en-US" dirty="0" smtClean="0"/>
              <a:t>  These are mistakes that occur in the processing of genetic </a:t>
            </a:r>
          </a:p>
          <a:p>
            <a:r>
              <a:rPr lang="en-US" dirty="0" smtClean="0"/>
              <a:t>	information.  The nucleotides in the offspring are different than in the </a:t>
            </a:r>
          </a:p>
          <a:p>
            <a:r>
              <a:rPr lang="en-US" dirty="0" smtClean="0"/>
              <a:t>	parents.    (Some mutations can be good, some can be deadly).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Sex - Linked Disorders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.  Color Blindness:</a:t>
            </a:r>
            <a:r>
              <a:rPr lang="en-US" dirty="0" smtClean="0"/>
              <a:t>  (Red / Green most common) 8% of males.</a:t>
            </a:r>
          </a:p>
          <a:p>
            <a:pPr>
              <a:buNone/>
            </a:pPr>
            <a:r>
              <a:rPr lang="en-US" dirty="0" smtClean="0"/>
              <a:t>*  Located on the X chromosome.</a:t>
            </a:r>
          </a:p>
          <a:p>
            <a:pPr>
              <a:buNone/>
            </a:pPr>
            <a:r>
              <a:rPr lang="en-US" dirty="0" smtClean="0"/>
              <a:t>*  XC = normal color vision.</a:t>
            </a:r>
          </a:p>
          <a:p>
            <a:pPr>
              <a:buNone/>
            </a:pPr>
            <a:r>
              <a:rPr lang="en-US" dirty="0" smtClean="0"/>
              <a:t>*  </a:t>
            </a:r>
            <a:r>
              <a:rPr lang="en-US" dirty="0" err="1" smtClean="0"/>
              <a:t>Xc</a:t>
            </a:r>
            <a:r>
              <a:rPr lang="en-US" dirty="0" smtClean="0"/>
              <a:t> = recessive allele for color blindness.</a:t>
            </a:r>
          </a:p>
          <a:p>
            <a:pPr>
              <a:buNone/>
            </a:pPr>
            <a:r>
              <a:rPr lang="en-US" dirty="0" smtClean="0"/>
              <a:t>*  XCXC = Homozygous normal.</a:t>
            </a:r>
          </a:p>
          <a:p>
            <a:pPr>
              <a:buNone/>
            </a:pPr>
            <a:r>
              <a:rPr lang="en-US" dirty="0" smtClean="0"/>
              <a:t>*  </a:t>
            </a:r>
            <a:r>
              <a:rPr lang="en-US" dirty="0" err="1" smtClean="0"/>
              <a:t>XCXc</a:t>
            </a:r>
            <a:r>
              <a:rPr lang="en-US" dirty="0" smtClean="0"/>
              <a:t>  =  Heterozygous normal (carrier)  does not express.</a:t>
            </a:r>
          </a:p>
          <a:p>
            <a:pPr>
              <a:buNone/>
            </a:pPr>
            <a:r>
              <a:rPr lang="en-US" dirty="0" smtClean="0"/>
              <a:t>*  </a:t>
            </a:r>
            <a:r>
              <a:rPr lang="en-US" dirty="0" err="1" smtClean="0"/>
              <a:t>XcXc</a:t>
            </a:r>
            <a:r>
              <a:rPr lang="en-US" dirty="0" smtClean="0"/>
              <a:t>  =   Female with color blindness.</a:t>
            </a:r>
          </a:p>
          <a:p>
            <a:pPr>
              <a:buNone/>
            </a:pPr>
            <a:r>
              <a:rPr lang="en-US" dirty="0" smtClean="0"/>
              <a:t>*  </a:t>
            </a:r>
            <a:r>
              <a:rPr lang="en-US" dirty="0" err="1" smtClean="0"/>
              <a:t>XcY</a:t>
            </a:r>
            <a:r>
              <a:rPr lang="en-US" dirty="0" smtClean="0"/>
              <a:t>   =   Male with color blindness.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Sex - Linked Disorders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2.  Hemophilia: </a:t>
            </a:r>
            <a:r>
              <a:rPr lang="en-US" dirty="0" smtClean="0"/>
              <a:t> Disease that causes blood not to clot properly.</a:t>
            </a:r>
          </a:p>
          <a:p>
            <a:pPr>
              <a:buNone/>
            </a:pPr>
            <a:r>
              <a:rPr lang="en-US" dirty="0" smtClean="0"/>
              <a:t>*  Located on the X chromosome.</a:t>
            </a:r>
          </a:p>
          <a:p>
            <a:pPr>
              <a:buNone/>
            </a:pPr>
            <a:r>
              <a:rPr lang="en-US" dirty="0" smtClean="0"/>
              <a:t>*  Males;  1 in 10,000</a:t>
            </a:r>
          </a:p>
          <a:p>
            <a:pPr>
              <a:buNone/>
            </a:pPr>
            <a:r>
              <a:rPr lang="en-US" dirty="0" smtClean="0"/>
              <a:t>*  Females: 1 in 100,000  (homozygous recessive)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Sex - Linked Disorders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3.  Muscular Dystrophy:</a:t>
            </a:r>
            <a:r>
              <a:rPr lang="en-US" dirty="0" smtClean="0"/>
              <a:t>  Disease that causes a wasting away of the muscles.</a:t>
            </a:r>
          </a:p>
          <a:p>
            <a:pPr>
              <a:buNone/>
            </a:pPr>
            <a:r>
              <a:rPr lang="en-US" dirty="0" smtClean="0"/>
              <a:t>* Located on the X chromosome.</a:t>
            </a:r>
          </a:p>
          <a:p>
            <a:pPr>
              <a:buNone/>
            </a:pPr>
            <a:r>
              <a:rPr lang="en-US" dirty="0" smtClean="0"/>
              <a:t>* Muscle protein known as </a:t>
            </a:r>
            <a:r>
              <a:rPr lang="en-US" dirty="0" err="1" smtClean="0"/>
              <a:t>Dystrophin</a:t>
            </a:r>
            <a:r>
              <a:rPr lang="en-US" dirty="0" smtClean="0"/>
              <a:t> which is not genetically coded correctly.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smtClean="0"/>
              <a:t>Sex - Linked Disorders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4.  Baldness: </a:t>
            </a:r>
            <a:r>
              <a:rPr lang="en-US" dirty="0" smtClean="0"/>
              <a:t> Loss of hair.</a:t>
            </a:r>
          </a:p>
          <a:p>
            <a:pPr>
              <a:buNone/>
            </a:pPr>
            <a:r>
              <a:rPr lang="en-US" dirty="0" smtClean="0"/>
              <a:t>*  Located on the X chromosome.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5.  Eye Color in Fruit Flies</a:t>
            </a:r>
            <a:r>
              <a:rPr lang="en-US" dirty="0" smtClean="0"/>
              <a:t>.  (White Eye)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2719</Words>
  <Application>Microsoft Office PowerPoint</Application>
  <PresentationFormat>On-screen Show (4:3)</PresentationFormat>
  <Paragraphs>425</Paragraphs>
  <Slides>96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Office Theme</vt:lpstr>
      <vt:lpstr>Bitmap Image</vt:lpstr>
      <vt:lpstr> Genetics </vt:lpstr>
      <vt:lpstr>PowerPoint Presentation</vt:lpstr>
      <vt:lpstr>PowerPoint Presentation</vt:lpstr>
      <vt:lpstr>PowerPoint Presentation</vt:lpstr>
      <vt:lpstr>PowerPoint Presentation</vt:lpstr>
      <vt:lpstr>Alleles may be….</vt:lpstr>
      <vt:lpstr>PowerPoint Presentation</vt:lpstr>
      <vt:lpstr>PowerPoint Presentation</vt:lpstr>
      <vt:lpstr>Early Ideas of Heredity</vt:lpstr>
      <vt:lpstr>Early Ideas of Heredity</vt:lpstr>
      <vt:lpstr>Gregor Mendell</vt:lpstr>
      <vt:lpstr>Mendel</vt:lpstr>
      <vt:lpstr>Gregor Mendell</vt:lpstr>
      <vt:lpstr>Gregor Mendell</vt:lpstr>
      <vt:lpstr>Gregor Mendell</vt:lpstr>
      <vt:lpstr>Gregor Mendell</vt:lpstr>
      <vt:lpstr>Gregor Mendell</vt:lpstr>
      <vt:lpstr>Monohybrid Crosses</vt:lpstr>
      <vt:lpstr>Monohybrid Crosses</vt:lpstr>
      <vt:lpstr>PowerPoint Presentation</vt:lpstr>
      <vt:lpstr>PowerPoint Presentation</vt:lpstr>
      <vt:lpstr>Monohybrid Crosses</vt:lpstr>
      <vt:lpstr>PowerPoint Presentation</vt:lpstr>
      <vt:lpstr>PowerPoint Presentation</vt:lpstr>
      <vt:lpstr>Thomas Morgan</vt:lpstr>
      <vt:lpstr>PowerPoint Presentation</vt:lpstr>
      <vt:lpstr>Monohybrid Crosses</vt:lpstr>
      <vt:lpstr>PowerPoint Presentation</vt:lpstr>
      <vt:lpstr>PowerPoint Presentation</vt:lpstr>
      <vt:lpstr>Dihybrid Crosses</vt:lpstr>
      <vt:lpstr>Dihybrid Crosses</vt:lpstr>
      <vt:lpstr>Probability – Predicting Results</vt:lpstr>
      <vt:lpstr>Probability – Predicting Results</vt:lpstr>
      <vt:lpstr>Special Types Of Dominance</vt:lpstr>
      <vt:lpstr>PowerPoint Presentation</vt:lpstr>
      <vt:lpstr>Incomplete Dominance</vt:lpstr>
      <vt:lpstr>1. Go over Incomplete/codominance wkst 2. Sex linked traits</vt:lpstr>
      <vt:lpstr>Codominacnce</vt:lpstr>
      <vt:lpstr>PowerPoint Presentation</vt:lpstr>
      <vt:lpstr>Blood Types</vt:lpstr>
      <vt:lpstr>PowerPoint Presentation</vt:lpstr>
      <vt:lpstr>Sex Determination</vt:lpstr>
      <vt:lpstr>Sex Determination</vt:lpstr>
      <vt:lpstr>Sex Linkage</vt:lpstr>
      <vt:lpstr>Fruit Fly Eye Color</vt:lpstr>
      <vt:lpstr>Morgan’s Fruit Fly Experiments</vt:lpstr>
      <vt:lpstr>Morgan’s Fruit Fly Experiments</vt:lpstr>
      <vt:lpstr>Morgan’s Conclusions</vt:lpstr>
      <vt:lpstr>PowerPoint Presentation</vt:lpstr>
      <vt:lpstr>PowerPoint Presentation</vt:lpstr>
      <vt:lpstr>PowerPoint Presentation</vt:lpstr>
      <vt:lpstr>PowerPoint Presentation</vt:lpstr>
      <vt:lpstr>Extensions to Mendel</vt:lpstr>
      <vt:lpstr>Chromosomal Theory of Heredity </vt:lpstr>
      <vt:lpstr>PowerPoint Presentation</vt:lpstr>
      <vt:lpstr>Chromosomes</vt:lpstr>
      <vt:lpstr>Chromosome Structure </vt:lpstr>
      <vt:lpstr>PowerPoint Presentation</vt:lpstr>
      <vt:lpstr>PowerPoint Presentation</vt:lpstr>
      <vt:lpstr>PowerPoint Presentation</vt:lpstr>
      <vt:lpstr>Mutations</vt:lpstr>
      <vt:lpstr>Chromosomal Mutations</vt:lpstr>
      <vt:lpstr>Four types of Chromosomal Mutations: </vt:lpstr>
      <vt:lpstr>Nondisjunction:</vt:lpstr>
      <vt:lpstr>Gene Mutations</vt:lpstr>
      <vt:lpstr>Point Mutation</vt:lpstr>
      <vt:lpstr>PowerPoint Presentation</vt:lpstr>
      <vt:lpstr>PowerPoint Presentation</vt:lpstr>
      <vt:lpstr> Aneuploidy: Not true multiples of chromosomes.  </vt:lpstr>
      <vt:lpstr>Examples: </vt:lpstr>
      <vt:lpstr>Examples:</vt:lpstr>
      <vt:lpstr>PowerPoint Presentation</vt:lpstr>
      <vt:lpstr>Sex Chromosomes aneuploidy:</vt:lpstr>
      <vt:lpstr>Sex Chromosomes aneuploidy:</vt:lpstr>
      <vt:lpstr>Sex Chromosomes aneuploidy:</vt:lpstr>
      <vt:lpstr>Extensions to Mendel</vt:lpstr>
      <vt:lpstr>PowerPoint Presentation</vt:lpstr>
      <vt:lpstr>Huntington Disease</vt:lpstr>
      <vt:lpstr>Sickle-Cell Anemia</vt:lpstr>
      <vt:lpstr>Hemophilia</vt:lpstr>
      <vt:lpstr>Muscular Dystrophy</vt:lpstr>
      <vt:lpstr>Tay Sachs</vt:lpstr>
      <vt:lpstr>Cystic Fibrosis</vt:lpstr>
      <vt:lpstr>PKU</vt:lpstr>
      <vt:lpstr>Albinism</vt:lpstr>
      <vt:lpstr>PowerPoint Presentation</vt:lpstr>
      <vt:lpstr>How is genetic testing done?</vt:lpstr>
      <vt:lpstr>Amniocentesis</vt:lpstr>
      <vt:lpstr>Amniocentesis</vt:lpstr>
      <vt:lpstr>Karyotype (picture of an individual’s chromosomes)</vt:lpstr>
      <vt:lpstr>Sex - Linked Disorders </vt:lpstr>
      <vt:lpstr>Sex - Linked Disorders </vt:lpstr>
      <vt:lpstr>Sex - Linked Disorders </vt:lpstr>
      <vt:lpstr>Sex - Linked Disorders </vt:lpstr>
      <vt:lpstr>Sex - Linked Disorders </vt:lpstr>
      <vt:lpstr>Sex - Linked Disorders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Administrator</dc:creator>
  <cp:lastModifiedBy>user</cp:lastModifiedBy>
  <cp:revision>106</cp:revision>
  <dcterms:created xsi:type="dcterms:W3CDTF">2010-01-08T14:31:29Z</dcterms:created>
  <dcterms:modified xsi:type="dcterms:W3CDTF">2015-04-22T18:54:09Z</dcterms:modified>
</cp:coreProperties>
</file>