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" Type="http://schemas.openxmlformats.org/officeDocument/2006/relationships/theme" Target="theme/theme2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00.jpg"/><Relationship Id="rId4" Type="http://schemas.openxmlformats.org/officeDocument/2006/relationships/slideLayout" Target="../slideLayouts/slideLayout3.xml"/><Relationship Id="rId3" Type="http://schemas.openxmlformats.org/officeDocument/2006/relationships/slideLayout" Target="../slideLayouts/slideLayout2.xml"/><Relationship Id="rId6" Type="http://schemas.openxmlformats.org/officeDocument/2006/relationships/slideLayout" Target="../slideLayouts/slideLayout5.xml"/><Relationship Id="rId5" Type="http://schemas.openxmlformats.org/officeDocument/2006/relationships/slideLayout" Target="../slideLayouts/slideLayout4.xml"/><Relationship Id="rId8" Type="http://schemas.openxmlformats.org/officeDocument/2006/relationships/theme" Target="../theme/theme3.xml"/><Relationship Id="rId7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X6N6IsuF7Do" TargetMode="External"/><Relationship Id="rId3" Type="http://schemas.openxmlformats.org/officeDocument/2006/relationships/image" Target="../media/image02.png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wl.english.purdue.edu/owl/" TargetMode="External"/><Relationship Id="rId3" Type="http://schemas.openxmlformats.org/officeDocument/2006/relationships/image" Target="../media/image0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x="1066800" y="1720267"/>
            <a:ext cx="7772400" cy="11597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000FF"/>
                </a:solidFill>
              </a:rPr>
              <a:t>MLA Formatting</a:t>
            </a:r>
          </a:p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1676400" y="2840053"/>
            <a:ext cx="7772400" cy="784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457200" algn="l">
              <a:spcBef>
                <a:spcPts val="0"/>
              </a:spcBef>
              <a:buNone/>
            </a:pPr>
            <a:r>
              <a:rPr lang="en"/>
              <a:t>LT: I can name the elements needed to format a document in MLA and use these elements in my own documents. </a:t>
            </a:r>
          </a:p>
        </p:txBody>
      </p:sp>
      <p:sp>
        <p:nvSpPr>
          <p:cNvPr id="32" name="Shape 32"/>
          <p:cNvSpPr txBox="1"/>
          <p:nvPr/>
        </p:nvSpPr>
        <p:spPr>
          <a:xfrm>
            <a:off x="163950" y="189975"/>
            <a:ext cx="1413900" cy="1552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Mary Johnson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Ms. Reisdorf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English 9B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1/23/15</a:t>
            </a:r>
          </a:p>
        </p:txBody>
      </p:sp>
      <p:sp>
        <p:nvSpPr>
          <p:cNvPr id="33" name="Shape 33"/>
          <p:cNvSpPr txBox="1"/>
          <p:nvPr/>
        </p:nvSpPr>
        <p:spPr>
          <a:xfrm>
            <a:off x="7736100" y="103250"/>
            <a:ext cx="1231800" cy="3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Johnson 1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000FF"/>
                </a:solidFill>
              </a:rPr>
              <a:t>When &amp; Why do I need to use MLA</a:t>
            </a:r>
          </a:p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CC0000"/>
                </a:solidFill>
              </a:rPr>
              <a:t>When: </a:t>
            </a:r>
            <a:r>
              <a:rPr lang="en"/>
              <a:t>Typically used in the liberal arts and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          humanities (English, Social Studies, etc.)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CC0000"/>
                </a:solidFill>
              </a:rPr>
              <a:t>Why:</a:t>
            </a:r>
            <a:r>
              <a:rPr lang="en"/>
              <a:t>  Having a common formatting system 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          makes it easier for readers to read and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          navigate through your work.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457200" y="-175021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000FF"/>
                </a:solidFill>
              </a:rPr>
              <a:t>MLA Checklist: (write this down)</a:t>
            </a:r>
          </a:p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1066800" y="438150"/>
            <a:ext cx="6834599" cy="4705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 sz="2400">
                <a:solidFill>
                  <a:srgbClr val="CC0000"/>
                </a:solidFill>
              </a:rPr>
              <a:t>⏩   Header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	⏩ First and Last Name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⏩ Teacher’s Name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⏩ Name of Class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⏩ Date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2400">
                <a:solidFill>
                  <a:srgbClr val="CC0000"/>
                </a:solidFill>
              </a:rPr>
              <a:t>⏩  Page #s W/ Last Name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2400">
                <a:solidFill>
                  <a:srgbClr val="CC0000"/>
                </a:solidFill>
              </a:rPr>
              <a:t>⏩  Correct Font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sz="2400"/>
              <a:t>⏩  Size 12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sz="2400"/>
              <a:t>⏩  Times New Roman/Arial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2400">
                <a:solidFill>
                  <a:srgbClr val="CC0000"/>
                </a:solidFill>
              </a:rPr>
              <a:t>⏩  Double Space &amp; One Inch Margins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t/>
            </a:r>
            <a:endParaRPr sz="2500"/>
          </a:p>
          <a:p>
            <a:pPr indent="457200" lvl="0" rtl="0">
              <a:spcBef>
                <a:spcPts val="0"/>
              </a:spcBef>
              <a:buNone/>
            </a:pPr>
            <a:r>
              <a:t/>
            </a:r>
            <a:endParaRPr sz="25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5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" name="Shape 46"/>
          <p:cNvSpPr/>
          <p:nvPr/>
        </p:nvSpPr>
        <p:spPr>
          <a:xfrm>
            <a:off x="6089050" y="690750"/>
            <a:ext cx="1644900" cy="1886399"/>
          </a:xfrm>
          <a:prstGeom prst="rect">
            <a:avLst/>
          </a:prstGeom>
          <a:solidFill>
            <a:srgbClr val="FFFFFF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Mary Johnson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Ms. Reisdorf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English 9B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1/23/15</a:t>
            </a:r>
          </a:p>
        </p:txBody>
      </p:sp>
      <p:sp>
        <p:nvSpPr>
          <p:cNvPr id="47" name="Shape 47"/>
          <p:cNvSpPr/>
          <p:nvPr/>
        </p:nvSpPr>
        <p:spPr>
          <a:xfrm>
            <a:off x="6089050" y="2975800"/>
            <a:ext cx="1644900" cy="439500"/>
          </a:xfrm>
          <a:prstGeom prst="rect">
            <a:avLst/>
          </a:prstGeom>
          <a:solidFill>
            <a:srgbClr val="FFFFFF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Reisdorf 1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57200" y="-98821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000FF"/>
                </a:solidFill>
              </a:rPr>
              <a:t>Example:</a:t>
            </a:r>
          </a:p>
        </p:txBody>
      </p:sp>
      <p:pic>
        <p:nvPicPr>
          <p:cNvPr id="53" name="Shape 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3225" y="839950"/>
            <a:ext cx="5834324" cy="3775149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Shape 54"/>
          <p:cNvSpPr txBox="1"/>
          <p:nvPr/>
        </p:nvSpPr>
        <p:spPr>
          <a:xfrm>
            <a:off x="2425250" y="4563800"/>
            <a:ext cx="5326200" cy="2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How to format document in Google Docs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Parenthetical Citations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457200" y="910975"/>
            <a:ext cx="8229600" cy="3862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500"/>
              <a:t>When using textual evidence, you must cite it with an </a:t>
            </a:r>
            <a:r>
              <a:rPr b="1" lang="en" sz="2500">
                <a:solidFill>
                  <a:srgbClr val="FF0000"/>
                </a:solidFill>
              </a:rPr>
              <a:t>in-text parenthetical citation.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b="1">
              <a:solidFill>
                <a:srgbClr val="0000FF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b="1" u="sng">
              <a:solidFill>
                <a:srgbClr val="0000FF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b="1" sz="2000" u="sng"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b="1" lang="en" sz="2000" u="sng">
                <a:solidFill>
                  <a:srgbClr val="0000FF"/>
                </a:solidFill>
              </a:rPr>
              <a:t>Requirements:</a:t>
            </a:r>
          </a:p>
          <a:p>
            <a:pPr indent="-355600" lvl="0" marL="457200" rtl="0">
              <a:spcBef>
                <a:spcPts val="0"/>
              </a:spcBef>
              <a:buClr>
                <a:srgbClr val="0000FF"/>
              </a:buClr>
              <a:buSzPct val="100000"/>
              <a:buFont typeface="Arial"/>
              <a:buChar char="●"/>
            </a:pPr>
            <a:r>
              <a:rPr b="1" lang="en" sz="2000">
                <a:solidFill>
                  <a:srgbClr val="0000FF"/>
                </a:solidFill>
              </a:rPr>
              <a:t>Author or Name of Organization</a:t>
            </a:r>
          </a:p>
          <a:p>
            <a:pPr indent="-355600" lvl="0" marL="457200" rtl="0">
              <a:spcBef>
                <a:spcPts val="0"/>
              </a:spcBef>
              <a:buClr>
                <a:srgbClr val="0000FF"/>
              </a:buClr>
              <a:buSzPct val="100000"/>
              <a:buFont typeface="Arial"/>
              <a:buChar char="●"/>
            </a:pPr>
            <a:r>
              <a:rPr b="1" lang="en" sz="2000">
                <a:solidFill>
                  <a:srgbClr val="0000FF"/>
                </a:solidFill>
              </a:rPr>
              <a:t>Page # (if applicable)</a:t>
            </a:r>
          </a:p>
          <a:p>
            <a:pPr indent="-355600" lvl="0" marL="457200">
              <a:spcBef>
                <a:spcPts val="0"/>
              </a:spcBef>
              <a:buClr>
                <a:srgbClr val="0000FF"/>
              </a:buClr>
              <a:buSzPct val="100000"/>
              <a:buFont typeface="Arial"/>
              <a:buChar char="●"/>
            </a:pPr>
            <a:r>
              <a:rPr b="1" lang="en" sz="2000">
                <a:solidFill>
                  <a:srgbClr val="0000FF"/>
                </a:solidFill>
              </a:rPr>
              <a:t>Parenthesis with period on outside</a:t>
            </a:r>
          </a:p>
        </p:txBody>
      </p:sp>
      <p:sp>
        <p:nvSpPr>
          <p:cNvPr id="61" name="Shape 61"/>
          <p:cNvSpPr/>
          <p:nvPr/>
        </p:nvSpPr>
        <p:spPr>
          <a:xfrm>
            <a:off x="592350" y="2205275"/>
            <a:ext cx="7760400" cy="10686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60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>
                <a:solidFill>
                  <a:schemeClr val="dk1"/>
                </a:solidFill>
              </a:rPr>
              <a:t>“Only 15% of teens are getting the required amount of sleep,” which means majority of students would benefit from a later start time (National Sleep Foundation).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Reference Citations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457200" y="910975"/>
            <a:ext cx="8229600" cy="3862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500"/>
              <a:t>When using textual evidence, you can also cite with a </a:t>
            </a:r>
            <a:r>
              <a:rPr lang="en" sz="2500">
                <a:solidFill>
                  <a:srgbClr val="FF0000"/>
                </a:solidFill>
              </a:rPr>
              <a:t>reference to the source</a:t>
            </a:r>
            <a:r>
              <a:rPr lang="en" sz="2500"/>
              <a:t> in the sentence.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>
              <a:solidFill>
                <a:srgbClr val="0000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 u="sng">
              <a:solidFill>
                <a:srgbClr val="0000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 sz="2000" u="sng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b="1" lang="en" sz="2000" u="sng">
                <a:solidFill>
                  <a:srgbClr val="0000FF"/>
                </a:solidFill>
              </a:rPr>
              <a:t>Requirements:</a:t>
            </a:r>
          </a:p>
          <a:p>
            <a:pPr indent="-355600" lvl="0" marL="457200" rtl="0">
              <a:spcBef>
                <a:spcPts val="0"/>
              </a:spcBef>
              <a:buClr>
                <a:srgbClr val="0000FF"/>
              </a:buClr>
              <a:buSzPct val="100000"/>
              <a:buFont typeface="Arial"/>
              <a:buChar char="●"/>
            </a:pPr>
            <a:r>
              <a:rPr b="1" lang="en" sz="2000">
                <a:solidFill>
                  <a:srgbClr val="0000FF"/>
                </a:solidFill>
              </a:rPr>
              <a:t>“According to…”, “In a study…,” “As stated by…,” “Author says…”</a:t>
            </a:r>
          </a:p>
          <a:p>
            <a:pPr indent="-355600" lvl="0" marL="457200" rtl="0">
              <a:spcBef>
                <a:spcPts val="0"/>
              </a:spcBef>
              <a:buClr>
                <a:srgbClr val="0000FF"/>
              </a:buClr>
              <a:buSzPct val="100000"/>
              <a:buFont typeface="Arial"/>
              <a:buChar char="●"/>
            </a:pPr>
            <a:r>
              <a:rPr b="1" lang="en" sz="2000">
                <a:solidFill>
                  <a:srgbClr val="0000FF"/>
                </a:solidFill>
              </a:rPr>
              <a:t>Qualifications help boost ethos!</a:t>
            </a:r>
          </a:p>
        </p:txBody>
      </p:sp>
      <p:sp>
        <p:nvSpPr>
          <p:cNvPr id="68" name="Shape 68"/>
          <p:cNvSpPr/>
          <p:nvPr/>
        </p:nvSpPr>
        <p:spPr>
          <a:xfrm>
            <a:off x="592350" y="1948475"/>
            <a:ext cx="7760400" cy="11730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60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According to the National Sleep Foundation, a nonprofit committed to research, “Only 15% of teens are getting the required amount of sleep,” which means majority of students would benefit from a later start time.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Special Reminder: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57200" y="1200150"/>
            <a:ext cx="8229600" cy="85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000"/>
              <a:t>The text inside the parenthesis MUST correspond with the first word on the works cited page!!</a:t>
            </a:r>
          </a:p>
        </p:txBody>
      </p:sp>
      <p:sp>
        <p:nvSpPr>
          <p:cNvPr id="75" name="Shape 75"/>
          <p:cNvSpPr/>
          <p:nvPr/>
        </p:nvSpPr>
        <p:spPr>
          <a:xfrm>
            <a:off x="562625" y="2516650"/>
            <a:ext cx="7760400" cy="9693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600"/>
              </a:spcBef>
              <a:buClr>
                <a:schemeClr val="dk1"/>
              </a:buClr>
              <a:buSzPct val="73333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Amis</a:t>
            </a:r>
            <a:r>
              <a:rPr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Kingsley. “Mimic and Moralist.” </a:t>
            </a:r>
            <a:r>
              <a:rPr i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Interviews with Britain’s  Angry Young Men</a:t>
            </a:r>
            <a:r>
              <a:rPr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 By Dale Salwak. San Bernardino: Borgo, 1984. Print.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624775" y="2158200"/>
            <a:ext cx="4730099" cy="25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en"/>
              <a:t>With Author:    (Amis)</a:t>
            </a:r>
          </a:p>
        </p:txBody>
      </p:sp>
      <p:sp>
        <p:nvSpPr>
          <p:cNvPr id="77" name="Shape 77"/>
          <p:cNvSpPr/>
          <p:nvPr/>
        </p:nvSpPr>
        <p:spPr>
          <a:xfrm>
            <a:off x="562625" y="3946150"/>
            <a:ext cx="7760400" cy="8574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600"/>
              </a:spcBef>
              <a:buClr>
                <a:schemeClr val="dk1"/>
              </a:buClr>
              <a:buSzPct val="73333"/>
              <a:buFont typeface="Arial"/>
              <a:buNone/>
            </a:pPr>
            <a:r>
              <a:rPr i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The Purdue OWL Family of Sites</a:t>
            </a:r>
            <a:r>
              <a:rPr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 The Writing Lab and OWL at Purdue and Purdue U, 2008. Web. 23 Apr. 2008.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x="624775" y="3606000"/>
            <a:ext cx="4730099" cy="25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Without Author:    (The Purdue OWL Family of Sites)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When in doubt… Refer to...</a:t>
            </a:r>
          </a:p>
        </p:txBody>
      </p:sp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1400" y="1173075"/>
            <a:ext cx="6017800" cy="188762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2248350" y="3457375"/>
            <a:ext cx="5868600" cy="6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https://owl.english.purdue.edu/owl/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