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1000"/>
              </a:spcBef>
              <a:buSzPct val="100000"/>
              <a:defRPr sz="4800"/>
            </a:lvl1pPr>
            <a:lvl2pPr>
              <a:spcBef>
                <a:spcPts val="1000"/>
              </a:spcBef>
              <a:buSzPct val="100000"/>
              <a:defRPr sz="4800"/>
            </a:lvl2pPr>
            <a:lvl3pPr>
              <a:spcBef>
                <a:spcPts val="1000"/>
              </a:spcBef>
              <a:buSzPct val="100000"/>
              <a:defRPr sz="4800"/>
            </a:lvl3pPr>
            <a:lvl4pPr>
              <a:spcBef>
                <a:spcPts val="1000"/>
              </a:spcBef>
              <a:buSzPct val="100000"/>
              <a:defRPr sz="4800"/>
            </a:lvl4pPr>
            <a:lvl5pPr>
              <a:spcBef>
                <a:spcPts val="1000"/>
              </a:spcBef>
              <a:buSzPct val="100000"/>
              <a:defRPr sz="4800"/>
            </a:lvl5pPr>
            <a:lvl6pPr>
              <a:spcBef>
                <a:spcPts val="1000"/>
              </a:spcBef>
              <a:buSzPct val="100000"/>
              <a:defRPr sz="4800"/>
            </a:lvl6pPr>
            <a:lvl7pPr>
              <a:spcBef>
                <a:spcPts val="1000"/>
              </a:spcBef>
              <a:buSzPct val="100000"/>
              <a:defRPr sz="4800"/>
            </a:lvl7pPr>
            <a:lvl8pPr>
              <a:spcBef>
                <a:spcPts val="1000"/>
              </a:spcBef>
              <a:buSzPct val="100000"/>
              <a:defRPr sz="4800"/>
            </a:lvl8pPr>
            <a:lvl9pPr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Shape 28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hape 36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Shape 3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630600" y="136800"/>
            <a:ext cx="51618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Socratic Seminar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*I can balance listening with speaking.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*I can reference specific areas of the text.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*I can draw personal connections and worldly connections to the text.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550" y="465450"/>
            <a:ext cx="2599249" cy="25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Socratic Seminar?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Named after Socrates, the socratic method focuses on the </a:t>
            </a:r>
            <a:r>
              <a:rPr lang="en" sz="2000">
                <a:solidFill>
                  <a:schemeClr val="accent6"/>
                </a:solidFill>
              </a:rPr>
              <a:t>students asking and answering questions to promote critical thinking</a:t>
            </a:r>
            <a:r>
              <a:rPr lang="en" sz="2000"/>
              <a:t>.</a:t>
            </a:r>
            <a:br>
              <a:rPr lang="en" sz="2000"/>
            </a:b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A </a:t>
            </a:r>
            <a:r>
              <a:rPr lang="en" sz="2000">
                <a:solidFill>
                  <a:schemeClr val="accent6"/>
                </a:solidFill>
              </a:rPr>
              <a:t>dialectical method</a:t>
            </a:r>
            <a:r>
              <a:rPr lang="en" sz="2000"/>
              <a:t>: Dialectic refers to a form of argument in which two or more others disagree, but argue with the goal of finding truth. </a:t>
            </a:r>
            <a:br>
              <a:rPr lang="en" sz="2000"/>
            </a:b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/>
              <a:t>Socrates believed that we could only </a:t>
            </a:r>
            <a:r>
              <a:rPr lang="en" sz="2000">
                <a:solidFill>
                  <a:schemeClr val="accent6"/>
                </a:solidFill>
              </a:rPr>
              <a:t>find truth by using logic and reason</a:t>
            </a:r>
            <a:r>
              <a:rPr lang="en" sz="2000"/>
              <a:t>, rather than emotion.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000" y="31951"/>
            <a:ext cx="1040925" cy="13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89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they work?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>
                <a:solidFill>
                  <a:schemeClr val="accent6"/>
                </a:solidFill>
              </a:rPr>
              <a:t>Students bear the load of responsibility</a:t>
            </a:r>
            <a:r>
              <a:rPr lang="en" sz="2000"/>
              <a:t>. Ideally, all questions come from students and the </a:t>
            </a:r>
            <a:r>
              <a:rPr lang="en" sz="2000">
                <a:solidFill>
                  <a:schemeClr val="accent6"/>
                </a:solidFill>
              </a:rPr>
              <a:t>teacher merely observes</a:t>
            </a:r>
            <a:r>
              <a:rPr lang="en" sz="2000"/>
              <a:t> the discussion.</a:t>
            </a:r>
            <a:br>
              <a:rPr lang="en" sz="2000"/>
            </a:b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>
                <a:solidFill>
                  <a:schemeClr val="accent6"/>
                </a:solidFill>
              </a:rPr>
              <a:t>Leader: </a:t>
            </a:r>
            <a:r>
              <a:rPr lang="en" sz="2000"/>
              <a:t>Typically, one student leads the discussion. Their role is to ensure that the discussion stays focussed and students participate.</a:t>
            </a:r>
            <a:br>
              <a:rPr lang="en" sz="2000"/>
            </a:b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>
                <a:solidFill>
                  <a:schemeClr val="accent6"/>
                </a:solidFill>
              </a:rPr>
              <a:t>Topic: </a:t>
            </a:r>
            <a:r>
              <a:rPr lang="en" sz="2000"/>
              <a:t>Usually is focussed on some sort of text or major concept.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will I be graded?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03175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900">
                <a:solidFill>
                  <a:schemeClr val="accent6"/>
                </a:solidFill>
              </a:rPr>
              <a:t>Talking the most does not mean you will receive an A! Here are some “Look Fors” that your teacher will be expecting to see: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Balancing Listening with Speaking</a:t>
            </a:r>
          </a:p>
          <a:p>
            <a:pPr indent="-228600" lvl="0" marL="457200" rtl="0">
              <a:spcBef>
                <a:spcPts val="0"/>
              </a:spcBef>
              <a:buClr>
                <a:schemeClr val="accent6"/>
              </a:buClr>
            </a:pPr>
            <a:r>
              <a:rPr lang="en">
                <a:solidFill>
                  <a:schemeClr val="accent6"/>
                </a:solidFill>
              </a:rPr>
              <a:t>Using textual evidence &amp; other general references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Personal/Worldly Connections</a:t>
            </a:r>
          </a:p>
          <a:p>
            <a:pPr indent="-228600" lvl="0" marL="457200" rtl="0">
              <a:spcBef>
                <a:spcPts val="0"/>
              </a:spcBef>
              <a:buClr>
                <a:schemeClr val="accent6"/>
              </a:buClr>
            </a:pPr>
            <a:r>
              <a:rPr lang="en">
                <a:solidFill>
                  <a:schemeClr val="accent6"/>
                </a:solidFill>
              </a:rPr>
              <a:t>Inviting Others into Discussion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Building off other student’s comments</a:t>
            </a:r>
          </a:p>
          <a:p>
            <a:pPr indent="-228600" lvl="0" marL="457200" rtl="0">
              <a:spcBef>
                <a:spcPts val="0"/>
              </a:spcBef>
              <a:buClr>
                <a:schemeClr val="accent6"/>
              </a:buClr>
            </a:pPr>
            <a:r>
              <a:rPr lang="en">
                <a:solidFill>
                  <a:schemeClr val="accent6"/>
                </a:solidFill>
              </a:rPr>
              <a:t>Challenging, questioning, or asking for clarification from other student’s comments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Asking Insightful Questions/Bringing up Insightful Quotes/Quotes that need clarification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819" y="151694"/>
            <a:ext cx="1502149" cy="9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920" y="162158"/>
            <a:ext cx="1793275" cy="10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Makes for a Great Question?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u="sng">
                <a:solidFill>
                  <a:schemeClr val="accent6"/>
                </a:solidFill>
              </a:rPr>
              <a:t>6 Levels of Questioning: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b="1" lang="en">
                <a:solidFill>
                  <a:schemeClr val="accent6"/>
                </a:solidFill>
              </a:rPr>
              <a:t>Knowledge-</a:t>
            </a:r>
            <a:r>
              <a:rPr lang="en">
                <a:solidFill>
                  <a:srgbClr val="FFFFFF"/>
                </a:solidFill>
              </a:rPr>
              <a:t> Exhibit memory of previously-learned materials by recalling facts, terms, basic concepts, and answers. </a:t>
            </a:r>
            <a:br>
              <a:rPr b="1" lang="en" sz="1400">
                <a:solidFill>
                  <a:schemeClr val="accent1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b="1" lang="en">
                <a:solidFill>
                  <a:schemeClr val="accent6"/>
                </a:solidFill>
              </a:rPr>
              <a:t>Comprehension-</a:t>
            </a:r>
            <a:r>
              <a:rPr lang="en">
                <a:solidFill>
                  <a:srgbClr val="FFFFFF"/>
                </a:solidFill>
              </a:rPr>
              <a:t> Demonstrate understand of facts and ideas by organizing, comparing, translating, interpreting, giving descriptions, and stating main ideas. (Compare 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b="1" lang="en">
                <a:solidFill>
                  <a:schemeClr val="accent6"/>
                </a:solidFill>
              </a:rPr>
              <a:t>Application-</a:t>
            </a:r>
            <a:r>
              <a:rPr lang="en">
                <a:solidFill>
                  <a:srgbClr val="FFFFFF"/>
                </a:solidFill>
              </a:rPr>
              <a:t> Solve problems to new situations by applying acquired knowledge, facts, techniques, and rules in a different way.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99050"/>
            <a:ext cx="414799" cy="4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13450"/>
            <a:ext cx="414799" cy="4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600" y="221550"/>
            <a:ext cx="1254500" cy="16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Makes for a Great Question? </a:t>
            </a:r>
            <a:r>
              <a:rPr lang="en" sz="2000"/>
              <a:t>(continued…)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>
                <a:solidFill>
                  <a:schemeClr val="accent6"/>
                </a:solidFill>
              </a:rPr>
              <a:t>6 Levels of Questioning: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 startAt="4"/>
            </a:pPr>
            <a:r>
              <a:rPr b="1" lang="en">
                <a:solidFill>
                  <a:schemeClr val="accent6"/>
                </a:solidFill>
              </a:rPr>
              <a:t>Analysis- </a:t>
            </a:r>
            <a:r>
              <a:rPr lang="en">
                <a:solidFill>
                  <a:srgbClr val="FFFFFF"/>
                </a:solidFill>
              </a:rPr>
              <a:t>Examine and break information into parts by identifying motives or causes. Make inferences and find evidence to support generalizations. 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 startAt="4"/>
            </a:pPr>
            <a:r>
              <a:rPr b="1" lang="en">
                <a:solidFill>
                  <a:schemeClr val="accent6"/>
                </a:solidFill>
              </a:rPr>
              <a:t>Synthesis-</a:t>
            </a:r>
            <a:r>
              <a:rPr lang="en">
                <a:solidFill>
                  <a:srgbClr val="FFFFFF"/>
                </a:solidFill>
              </a:rPr>
              <a:t> Compile information together in a different way by combining elements in a new pattern or proposing alternative solutions.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 startAt="4"/>
            </a:pPr>
            <a:r>
              <a:rPr b="1" lang="en">
                <a:solidFill>
                  <a:schemeClr val="accent6"/>
                </a:solidFill>
              </a:rPr>
              <a:t>Evaluation- </a:t>
            </a:r>
            <a:r>
              <a:rPr lang="en">
                <a:solidFill>
                  <a:srgbClr val="FFFFFF"/>
                </a:solidFill>
              </a:rPr>
              <a:t>Present and defend opinions by making judgments about information, validity of ideas, or quality of work based on a set of criteria.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