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60" r:id="rId2"/>
    <p:sldId id="395" r:id="rId3"/>
    <p:sldId id="259" r:id="rId4"/>
    <p:sldId id="396" r:id="rId5"/>
    <p:sldId id="408" r:id="rId6"/>
    <p:sldId id="397" r:id="rId7"/>
    <p:sldId id="409" r:id="rId8"/>
    <p:sldId id="412" r:id="rId9"/>
    <p:sldId id="410" r:id="rId10"/>
    <p:sldId id="411" r:id="rId11"/>
    <p:sldId id="448" r:id="rId12"/>
    <p:sldId id="449" r:id="rId13"/>
    <p:sldId id="433" r:id="rId14"/>
    <p:sldId id="427" r:id="rId15"/>
    <p:sldId id="415" r:id="rId16"/>
    <p:sldId id="426" r:id="rId17"/>
    <p:sldId id="430" r:id="rId18"/>
    <p:sldId id="431" r:id="rId19"/>
    <p:sldId id="429" r:id="rId20"/>
    <p:sldId id="428" r:id="rId21"/>
    <p:sldId id="437" r:id="rId22"/>
    <p:sldId id="436" r:id="rId23"/>
    <p:sldId id="439" r:id="rId24"/>
    <p:sldId id="438" r:id="rId25"/>
    <p:sldId id="399" r:id="rId26"/>
    <p:sldId id="400" r:id="rId27"/>
    <p:sldId id="440" r:id="rId28"/>
    <p:sldId id="402" r:id="rId29"/>
    <p:sldId id="446" r:id="rId30"/>
    <p:sldId id="447" r:id="rId31"/>
    <p:sldId id="445" r:id="rId32"/>
    <p:sldId id="405" r:id="rId33"/>
    <p:sldId id="413" r:id="rId34"/>
    <p:sldId id="414" r:id="rId35"/>
    <p:sldId id="418" r:id="rId36"/>
    <p:sldId id="424" r:id="rId37"/>
    <p:sldId id="419" r:id="rId38"/>
    <p:sldId id="425" r:id="rId39"/>
    <p:sldId id="423" r:id="rId40"/>
    <p:sldId id="422" r:id="rId41"/>
    <p:sldId id="421" r:id="rId42"/>
    <p:sldId id="404" r:id="rId43"/>
    <p:sldId id="434" r:id="rId44"/>
    <p:sldId id="435" r:id="rId45"/>
    <p:sldId id="263"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395"/>
            <p14:sldId id="259"/>
            <p14:sldId id="396"/>
            <p14:sldId id="408"/>
            <p14:sldId id="397"/>
            <p14:sldId id="409"/>
            <p14:sldId id="412"/>
            <p14:sldId id="410"/>
            <p14:sldId id="411"/>
            <p14:sldId id="448"/>
            <p14:sldId id="449"/>
            <p14:sldId id="433"/>
            <p14:sldId id="427"/>
            <p14:sldId id="415"/>
            <p14:sldId id="426"/>
            <p14:sldId id="430"/>
            <p14:sldId id="431"/>
            <p14:sldId id="429"/>
            <p14:sldId id="428"/>
            <p14:sldId id="437"/>
            <p14:sldId id="436"/>
            <p14:sldId id="439"/>
            <p14:sldId id="438"/>
            <p14:sldId id="399"/>
            <p14:sldId id="400"/>
            <p14:sldId id="440"/>
            <p14:sldId id="402"/>
            <p14:sldId id="446"/>
            <p14:sldId id="447"/>
            <p14:sldId id="445"/>
            <p14:sldId id="405"/>
            <p14:sldId id="413"/>
            <p14:sldId id="414"/>
            <p14:sldId id="418"/>
            <p14:sldId id="424"/>
            <p14:sldId id="419"/>
            <p14:sldId id="425"/>
            <p14:sldId id="423"/>
            <p14:sldId id="422"/>
            <p14:sldId id="421"/>
            <p14:sldId id="404"/>
            <p14:sldId id="434"/>
            <p14:sldId id="435"/>
            <p14:sldId id="263"/>
          </p14:sldIdLst>
        </p14:section>
      </p14:sectionLst>
    </p:ext>
    <p:ext uri="{EFAFB233-063F-42B5-8137-9DF3F51BA10A}">
      <p15:sldGuideLst xmlns:p15="http://schemas.microsoft.com/office/powerpoint/2012/main">
        <p15:guide id="1" orient="horz" pos="2934">
          <p15:clr>
            <a:srgbClr val="A4A3A4"/>
          </p15:clr>
        </p15:guide>
        <p15:guide id="2" pos="23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4B5"/>
    <a:srgbClr val="FF6666"/>
    <a:srgbClr val="FFFFAF"/>
    <a:srgbClr val="C6BF60"/>
    <a:srgbClr val="FFF400"/>
    <a:srgbClr val="F09CA0"/>
    <a:srgbClr val="B6DCC6"/>
    <a:srgbClr val="EAEAEA"/>
    <a:srgbClr val="EEEEE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66" autoAdjust="0"/>
    <p:restoredTop sz="99492" autoAdjust="0"/>
  </p:normalViewPr>
  <p:slideViewPr>
    <p:cSldViewPr snapToGrid="0" snapToObjects="1" showGuides="1">
      <p:cViewPr varScale="1">
        <p:scale>
          <a:sx n="115" d="100"/>
          <a:sy n="115" d="100"/>
        </p:scale>
        <p:origin x="1116" y="126"/>
      </p:cViewPr>
      <p:guideLst>
        <p:guide orient="horz" pos="2934"/>
        <p:guide pos="2377"/>
      </p:guideLst>
    </p:cSldViewPr>
  </p:slideViewPr>
  <p:notesTextViewPr>
    <p:cViewPr>
      <p:scale>
        <a:sx n="100" d="100"/>
        <a:sy n="100" d="100"/>
      </p:scale>
      <p:origin x="0" y="0"/>
    </p:cViewPr>
  </p:notesTextViewPr>
  <p:sorterViewPr>
    <p:cViewPr>
      <p:scale>
        <a:sx n="66" d="100"/>
        <a:sy n="66" d="100"/>
      </p:scale>
      <p:origin x="0" y="9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10/25/2016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3B243-34B8-4773-B3C5-846FB9B9919A}" type="slidenum">
              <a:rPr lang="en-US" smtClean="0"/>
              <a:pPr/>
              <a:t>43</a:t>
            </a:fld>
            <a:endParaRPr lang="en-US"/>
          </a:p>
        </p:txBody>
      </p:sp>
    </p:spTree>
    <p:extLst>
      <p:ext uri="{BB962C8B-B14F-4D97-AF65-F5344CB8AC3E}">
        <p14:creationId xmlns:p14="http://schemas.microsoft.com/office/powerpoint/2010/main" val="229452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A3B243-34B8-4773-B3C5-846FB9B9919A}" type="slidenum">
              <a:rPr lang="en-US" smtClean="0"/>
              <a:pPr/>
              <a:t>44</a:t>
            </a:fld>
            <a:endParaRPr lang="en-US"/>
          </a:p>
        </p:txBody>
      </p:sp>
    </p:spTree>
    <p:extLst>
      <p:ext uri="{BB962C8B-B14F-4D97-AF65-F5344CB8AC3E}">
        <p14:creationId xmlns:p14="http://schemas.microsoft.com/office/powerpoint/2010/main" val="2294526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bioknowledgy.weebl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2"/>
              </a:rPr>
              <a:t>https</a:t>
            </a:r>
            <a:r>
              <a:rPr lang="en-US" u="sng" dirty="0">
                <a:hlinkClick r:id="rId2"/>
              </a:rPr>
              <a:t>://</a:t>
            </a:r>
            <a:r>
              <a:rPr lang="en-US" u="sng" dirty="0" smtClean="0">
                <a:hlinkClick r:id="rId2"/>
              </a:rPr>
              <a:t>bioknowledgy.weebly.com</a:t>
            </a:r>
            <a:r>
              <a:rPr lang="en-US" u="sng" dirty="0">
                <a:hlinkClick r:id="rId2"/>
              </a:rPr>
              <a:t>/</a:t>
            </a:r>
            <a:r>
              <a:rPr lang="en-US" dirty="0"/>
              <a:t> </a:t>
            </a:r>
            <a:endParaRPr lang="en-US" dirty="0" smtClean="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B539B5-26C2-4689-9449-A5768009ABA9}" type="datetime1">
              <a:rPr lang="en-US" smtClean="0"/>
              <a:pPr/>
              <a:t>10/25/2016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4.4 Genetic Engineering &amp; Biotechnology</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1F8517-D10D-4A6D-B340-DDCAF287BDC6}" type="slidenum">
              <a:rPr lang="en-US" smtClean="0"/>
              <a:pPr/>
              <a:t>‹#›</a:t>
            </a:fld>
            <a:endParaRPr lang="en-US"/>
          </a:p>
        </p:txBody>
      </p:sp>
    </p:spTree>
    <p:extLst>
      <p:ext uri="{BB962C8B-B14F-4D97-AF65-F5344CB8AC3E}">
        <p14:creationId xmlns:p14="http://schemas.microsoft.com/office/powerpoint/2010/main" val="427710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rei.bio.uci.edu/~hudel/bs99a/lecture23/lecture4_2.htm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pload.wikimedia.org/wikipedia/commons/3/33/DNA_replication_split_horizontal.sv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learn.genetics.utah.edu/content/labs/pcr/" TargetMode="External"/><Relationship Id="rId1" Type="http://schemas.openxmlformats.org/officeDocument/2006/relationships/slideLayout" Target="../slideLayouts/slideLayout6.xml"/><Relationship Id="rId6" Type="http://schemas.openxmlformats.org/officeDocument/2006/relationships/hyperlink" Target="http://www.slideshare.net/gurustip/genetic-engineering-and-biotechnology-presentation" TargetMode="External"/><Relationship Id="rId5" Type="http://schemas.openxmlformats.org/officeDocument/2006/relationships/image" Target="../media/image12.png"/><Relationship Id="rId4" Type="http://schemas.openxmlformats.org/officeDocument/2006/relationships/hyperlink" Target="http://www.sumanasinc.com/webcontent/animations/content/pcr.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dnai.org/b/index.html"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highered.mcgraw-hill.com/olc/dl/120078/micro15.sw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ib.bioninja.com.au/"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upload.wikimedia.org/wikipedia/commons/a/a2/DNAreplicationModes.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highered.mheducation.com/olcweb/cgi/pluginpop.cgi?it=swf::535::535::/sites/dl/free/0072437316/120076/bio22.swf::Meselson%20and%20Stahl%20Experiment" TargetMode="External"/><Relationship Id="rId1" Type="http://schemas.openxmlformats.org/officeDocument/2006/relationships/slideLayout" Target="../slideLayouts/slideLayout2.xml"/><Relationship Id="rId5" Type="http://schemas.openxmlformats.org/officeDocument/2006/relationships/hyperlink" Target="http://www.nature.com/scitable/topicpage/Semi-Conservative-DNA-Replication-Meselson-and-Stahl-421"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learn.genetics.utah.edu/content/molecules/firefl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earn.genetics.utah.edu/content/molecules/transcribe/"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ature.com/scitable/topicpage/Translation-DNA-to-mRNA-to-Protein-393"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upload.wikimedia.org/wikipedia/commons/3/36/DNA_transcription.sv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ature.com/scitable/topicpage/ribosomes-transcription-and-translation-14120660"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hyperlink" Target="http://ib.bioninja.com.au/"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https://upload.wikimedia.org/wikipedia/commons/0/0f/Peptide_syn.pn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upload.wikimedia.org/wikipedia/commons/0/0f/Peptide_syn.pn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upload.wikimedia.org/wikipedia/commons/0/0f/Peptide_syn.p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upload.wikimedia.org/wikipedia/commons/0/0f/Peptide_syn.pn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learn.genetics.utah.edu/content/molecules/transcrib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ib.bioninja.com.au/"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Helicase.pn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slideshare.net/jasondeny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File:Inzul%C3%ADn.jpg" TargetMode="External"/><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hyperlink" Target="http://www.abpischools.org.uk/res/coResourceImport/modules/hormones/en-flash/geneticeng.cfm"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hyperlink" Target="http://i-biology.net/" TargetMode="Externa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2.png"/><Relationship Id="rId11" Type="http://schemas.openxmlformats.org/officeDocument/2006/relationships/image" Target="../media/image5.png"/><Relationship Id="rId5" Type="http://schemas.openxmlformats.org/officeDocument/2006/relationships/image" Target="../media/image41.png"/><Relationship Id="rId10" Type="http://schemas.openxmlformats.org/officeDocument/2006/relationships/hyperlink" Target="http://i-biology.net/" TargetMode="External"/><Relationship Id="rId4" Type="http://schemas.openxmlformats.org/officeDocument/2006/relationships/image" Target="../media/image40.png"/><Relationship Id="rId9" Type="http://schemas.openxmlformats.org/officeDocument/2006/relationships/image" Target="../media/image45.png"/></Relationships>
</file>

<file path=ppt/slides/_rels/slide4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6.png"/><Relationship Id="rId7" Type="http://schemas.openxmlformats.org/officeDocument/2006/relationships/hyperlink" Target="http://www.slideshare.net/jasondenys" TargetMode="External"/><Relationship Id="rId2" Type="http://schemas.openxmlformats.org/officeDocument/2006/relationships/hyperlink" Target="http://ib.bioninja.com.au/" TargetMode="Externa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i-biology.ne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slideshare.net/jasondenys"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i-biology.net/"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upload.wikimedia.org/wikipedia/commons/3/33/DNA_replication_split_horizontal.svg"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i-biology.net/"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 y="1"/>
            <a:ext cx="8380415" cy="858648"/>
          </a:xfrm>
          <a:solidFill>
            <a:schemeClr val="accent1">
              <a:lumMod val="40000"/>
              <a:lumOff val="60000"/>
              <a:alpha val="78000"/>
            </a:schemeClr>
          </a:solidFill>
        </p:spPr>
        <p:txBody>
          <a:bodyPr>
            <a:normAutofit fontScale="90000"/>
          </a:bodyPr>
          <a:lstStyle/>
          <a:p>
            <a:r>
              <a:rPr lang="en-US" dirty="0" smtClean="0"/>
              <a:t>2.7 DNA replication, transcription and translation</a:t>
            </a:r>
            <a:endParaRPr lang="en-US" dirty="0"/>
          </a:p>
        </p:txBody>
      </p:sp>
      <p:sp>
        <p:nvSpPr>
          <p:cNvPr id="3" name="Subtitle 2"/>
          <p:cNvSpPr>
            <a:spLocks noGrp="1"/>
          </p:cNvSpPr>
          <p:nvPr>
            <p:ph type="subTitle" idx="1"/>
          </p:nvPr>
        </p:nvSpPr>
        <p:spPr>
          <a:xfrm>
            <a:off x="3251200" y="1068637"/>
            <a:ext cx="5892800" cy="967743"/>
          </a:xfrm>
          <a:solidFill>
            <a:schemeClr val="accent1">
              <a:lumMod val="40000"/>
              <a:lumOff val="60000"/>
              <a:alpha val="78000"/>
            </a:schemeClr>
          </a:solidFill>
        </p:spPr>
        <p:txBody>
          <a:bodyPr>
            <a:normAutofit fontScale="77500" lnSpcReduction="20000"/>
          </a:bodyPr>
          <a:lstStyle/>
          <a:p>
            <a:pPr algn="l"/>
            <a:r>
              <a:rPr lang="en-US" dirty="0">
                <a:solidFill>
                  <a:schemeClr val="tx1"/>
                </a:solidFill>
              </a:rPr>
              <a:t>Essential Idea: Genetic information in DNA can be accurately copied and can be translated to make the proteins needed by the cell.</a:t>
            </a:r>
          </a:p>
        </p:txBody>
      </p:sp>
      <p:sp>
        <p:nvSpPr>
          <p:cNvPr id="4" name="Text Placeholder 3"/>
          <p:cNvSpPr>
            <a:spLocks noGrp="1"/>
          </p:cNvSpPr>
          <p:nvPr>
            <p:ph type="body" sz="quarter" idx="10"/>
          </p:nvPr>
        </p:nvSpPr>
        <p:spPr>
          <a:xfrm>
            <a:off x="135462" y="5147332"/>
            <a:ext cx="4862310" cy="1355075"/>
          </a:xfrm>
          <a:solidFill>
            <a:schemeClr val="accent1">
              <a:lumMod val="40000"/>
              <a:lumOff val="60000"/>
              <a:alpha val="78000"/>
            </a:schemeClr>
          </a:solidFill>
        </p:spPr>
        <p:txBody>
          <a:bodyPr>
            <a:noAutofit/>
          </a:bodyPr>
          <a:lstStyle/>
          <a:p>
            <a:pPr algn="l"/>
            <a:r>
              <a:rPr lang="en-US" sz="1600" dirty="0">
                <a:solidFill>
                  <a:schemeClr val="tx1"/>
                </a:solidFill>
              </a:rPr>
              <a:t>The image shows an electron micrograph of a </a:t>
            </a:r>
            <a:r>
              <a:rPr lang="en-US" sz="1600" dirty="0" err="1">
                <a:solidFill>
                  <a:schemeClr val="tx1"/>
                </a:solidFill>
              </a:rPr>
              <a:t>Polysome</a:t>
            </a:r>
            <a:r>
              <a:rPr lang="en-US" sz="1600" dirty="0">
                <a:solidFill>
                  <a:schemeClr val="tx1"/>
                </a:solidFill>
              </a:rPr>
              <a:t>, i.e. multiple ribosomes simultaneous translating a molecule of mRNA. The central strand is the mRNA, The darker circular structures are the ribosomes and the side chains are the newly formed polypeptides.</a:t>
            </a:r>
          </a:p>
        </p:txBody>
      </p:sp>
      <p:pic>
        <p:nvPicPr>
          <p:cNvPr id="11" name="Picture 10"/>
          <p:cNvPicPr>
            <a:picLocks noChangeAspect="1"/>
          </p:cNvPicPr>
          <p:nvPr/>
        </p:nvPicPr>
        <p:blipFill>
          <a:blip r:embed="rId2"/>
          <a:stretch>
            <a:fillRect/>
          </a:stretch>
        </p:blipFill>
        <p:spPr>
          <a:xfrm>
            <a:off x="-2" y="2199631"/>
            <a:ext cx="9152471" cy="2825328"/>
          </a:xfrm>
          <a:prstGeom prst="rect">
            <a:avLst/>
          </a:prstGeom>
        </p:spPr>
      </p:pic>
      <p:sp>
        <p:nvSpPr>
          <p:cNvPr id="12" name="Rectangle 11"/>
          <p:cNvSpPr/>
          <p:nvPr/>
        </p:nvSpPr>
        <p:spPr>
          <a:xfrm>
            <a:off x="0" y="6611779"/>
            <a:ext cx="4572000" cy="246221"/>
          </a:xfrm>
          <a:prstGeom prst="rect">
            <a:avLst/>
          </a:prstGeom>
        </p:spPr>
        <p:txBody>
          <a:bodyPr>
            <a:spAutoFit/>
          </a:bodyPr>
          <a:lstStyle/>
          <a:p>
            <a:r>
              <a:rPr lang="en-US" sz="1000" dirty="0">
                <a:hlinkClick r:id="rId3"/>
              </a:rPr>
              <a:t>http://</a:t>
            </a:r>
            <a:r>
              <a:rPr lang="en-US" sz="1000" dirty="0" err="1">
                <a:hlinkClick r:id="rId3"/>
              </a:rPr>
              <a:t>urei.bio.uci.edu</a:t>
            </a:r>
            <a:r>
              <a:rPr lang="en-US" sz="1000" dirty="0">
                <a:hlinkClick r:id="rId3"/>
              </a:rPr>
              <a:t>/~</a:t>
            </a:r>
            <a:r>
              <a:rPr lang="en-US" sz="1000" dirty="0" err="1">
                <a:hlinkClick r:id="rId3"/>
              </a:rPr>
              <a:t>hudel</a:t>
            </a:r>
            <a:r>
              <a:rPr lang="en-US" sz="1000" dirty="0">
                <a:hlinkClick r:id="rId3"/>
              </a:rPr>
              <a:t>/bs99a/lecture23/lecture4_2.html</a:t>
            </a:r>
            <a:endParaRPr lang="en-US" sz="1000" dirty="0"/>
          </a:p>
        </p:txBody>
      </p:sp>
    </p:spTree>
    <p:extLst>
      <p:ext uri="{BB962C8B-B14F-4D97-AF65-F5344CB8AC3E}">
        <p14:creationId xmlns:p14="http://schemas.microsoft.com/office/powerpoint/2010/main"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3400" y="2048934"/>
            <a:ext cx="8064500" cy="4000500"/>
          </a:xfrm>
          <a:prstGeom prst="rect">
            <a:avLst/>
          </a:prstGeom>
        </p:spPr>
      </p:pic>
      <p:sp>
        <p:nvSpPr>
          <p:cNvPr id="2" name="Title 1"/>
          <p:cNvSpPr>
            <a:spLocks noGrp="1"/>
          </p:cNvSpPr>
          <p:nvPr>
            <p:ph type="title"/>
          </p:nvPr>
        </p:nvSpPr>
        <p:spPr>
          <a:xfrm>
            <a:off x="0" y="4762"/>
            <a:ext cx="9144000" cy="439738"/>
          </a:xfrm>
        </p:spPr>
        <p:txBody>
          <a:bodyPr>
            <a:noAutofit/>
          </a:bodyPr>
          <a:lstStyle/>
          <a:p>
            <a:r>
              <a:rPr lang="en-US" sz="1600" dirty="0" smtClean="0">
                <a:latin typeface="Arial"/>
                <a:cs typeface="Arial"/>
              </a:rPr>
              <a:t>2.7.</a:t>
            </a:r>
            <a:r>
              <a:rPr lang="en-US" sz="1600" dirty="0">
                <a:latin typeface="Arial"/>
                <a:cs typeface="Arial"/>
              </a:rPr>
              <a:t>U1 The replication of DNA is semi-conservative and depends on complementary base pairing.</a:t>
            </a:r>
          </a:p>
        </p:txBody>
      </p:sp>
      <p:sp>
        <p:nvSpPr>
          <p:cNvPr id="10" name="Rectangle 9"/>
          <p:cNvSpPr/>
          <p:nvPr/>
        </p:nvSpPr>
        <p:spPr>
          <a:xfrm>
            <a:off x="2819400" y="6611779"/>
            <a:ext cx="6324600" cy="246221"/>
          </a:xfrm>
          <a:prstGeom prst="rect">
            <a:avLst/>
          </a:prstGeom>
        </p:spPr>
        <p:txBody>
          <a:bodyPr wrap="square">
            <a:spAutoFit/>
          </a:bodyPr>
          <a:lstStyle/>
          <a:p>
            <a:pPr algn="r"/>
            <a:r>
              <a:rPr lang="en-US" sz="1000" dirty="0">
                <a:hlinkClick r:id="rId3"/>
              </a:rPr>
              <a:t>https://</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/commons/3/33/</a:t>
            </a:r>
            <a:r>
              <a:rPr lang="en-US" sz="1000" dirty="0" err="1">
                <a:hlinkClick r:id="rId3"/>
              </a:rPr>
              <a:t>DNA_replication_split_horizontal.svg</a:t>
            </a:r>
            <a:endParaRPr lang="en-US" sz="1000" dirty="0"/>
          </a:p>
        </p:txBody>
      </p:sp>
      <p:sp>
        <p:nvSpPr>
          <p:cNvPr id="7" name="Rectangle 6"/>
          <p:cNvSpPr/>
          <p:nvPr/>
        </p:nvSpPr>
        <p:spPr>
          <a:xfrm>
            <a:off x="533399" y="712169"/>
            <a:ext cx="6239933" cy="1200329"/>
          </a:xfrm>
          <a:prstGeom prst="rect">
            <a:avLst/>
          </a:prstGeom>
        </p:spPr>
        <p:txBody>
          <a:bodyPr wrap="square">
            <a:spAutoFit/>
          </a:bodyPr>
          <a:lstStyle/>
          <a:p>
            <a:r>
              <a:rPr lang="en-US" dirty="0"/>
              <a:t>3</a:t>
            </a:r>
            <a:r>
              <a:rPr lang="en-US" dirty="0" smtClean="0"/>
              <a:t>.	Each new strand contains one original and one new 	strand, therefore DNA Replication </a:t>
            </a:r>
            <a:r>
              <a:rPr lang="en-US" dirty="0"/>
              <a:t>is </a:t>
            </a:r>
            <a:r>
              <a:rPr lang="en-US" dirty="0" smtClean="0"/>
              <a:t>said to be a </a:t>
            </a:r>
            <a:r>
              <a:rPr lang="en-US" b="1" dirty="0" smtClean="0"/>
              <a:t>Semi-	Conservative</a:t>
            </a:r>
            <a:r>
              <a:rPr lang="en-US" dirty="0" smtClean="0"/>
              <a:t> Process.</a:t>
            </a:r>
            <a:endParaRPr lang="en-US" dirty="0"/>
          </a:p>
          <a:p>
            <a:endParaRPr lang="en-US" dirty="0"/>
          </a:p>
        </p:txBody>
      </p:sp>
    </p:spTree>
    <p:extLst>
      <p:ext uri="{BB962C8B-B14F-4D97-AF65-F5344CB8AC3E}">
        <p14:creationId xmlns:p14="http://schemas.microsoft.com/office/powerpoint/2010/main" val="2463597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52110"/>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b="1" dirty="0" smtClean="0"/>
              <a:t>Review: </a:t>
            </a:r>
            <a:r>
              <a:rPr lang="en-US" sz="1600" dirty="0" smtClean="0"/>
              <a:t>3.5.</a:t>
            </a:r>
            <a:r>
              <a:rPr lang="en-US" sz="1600" dirty="0"/>
              <a:t>U2 PCR can be used to amplify small amounts of DNA.</a:t>
            </a:r>
          </a:p>
        </p:txBody>
      </p:sp>
      <p:sp>
        <p:nvSpPr>
          <p:cNvPr id="10" name="Subtitle 2"/>
          <p:cNvSpPr txBox="1">
            <a:spLocks/>
          </p:cNvSpPr>
          <p:nvPr/>
        </p:nvSpPr>
        <p:spPr>
          <a:xfrm>
            <a:off x="129887" y="441808"/>
            <a:ext cx="5313218" cy="53752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t>Polymerase Chain Reaction (PCR)</a:t>
            </a:r>
          </a:p>
        </p:txBody>
      </p:sp>
      <p:sp>
        <p:nvSpPr>
          <p:cNvPr id="11" name="TextBox 10"/>
          <p:cNvSpPr txBox="1"/>
          <p:nvPr/>
        </p:nvSpPr>
        <p:spPr>
          <a:xfrm>
            <a:off x="5232399" y="5387520"/>
            <a:ext cx="3701159" cy="523220"/>
          </a:xfrm>
          <a:prstGeom prst="rect">
            <a:avLst/>
          </a:prstGeom>
          <a:noFill/>
        </p:spPr>
        <p:txBody>
          <a:bodyPr wrap="square" rtlCol="0">
            <a:spAutoFit/>
          </a:bodyPr>
          <a:lstStyle/>
          <a:p>
            <a:r>
              <a:rPr lang="en-US" sz="1400" i="1" dirty="0" smtClean="0">
                <a:solidFill>
                  <a:schemeClr val="tx2"/>
                </a:solidFill>
              </a:rPr>
              <a:t>Can you see how the technology has mimicked the natural process of DNA replication?</a:t>
            </a:r>
            <a:endParaRPr lang="en-US" sz="1400" i="1" dirty="0">
              <a:solidFill>
                <a:schemeClr val="tx2"/>
              </a:solidFill>
            </a:endParaRPr>
          </a:p>
        </p:txBody>
      </p:sp>
      <p:sp>
        <p:nvSpPr>
          <p:cNvPr id="12" name="Rectangle 11"/>
          <p:cNvSpPr/>
          <p:nvPr/>
        </p:nvSpPr>
        <p:spPr>
          <a:xfrm>
            <a:off x="152400" y="979330"/>
            <a:ext cx="4019214" cy="2585323"/>
          </a:xfrm>
          <a:prstGeom prst="rect">
            <a:avLst/>
          </a:prstGeom>
        </p:spPr>
        <p:txBody>
          <a:bodyPr wrap="square">
            <a:spAutoFit/>
          </a:bodyPr>
          <a:lstStyle/>
          <a:p>
            <a:pPr marL="285750" indent="-285750">
              <a:buFont typeface="Arial"/>
              <a:buChar char="•"/>
            </a:pPr>
            <a:r>
              <a:rPr lang="en-US" i="1" dirty="0" smtClean="0"/>
              <a:t>Typically </a:t>
            </a:r>
            <a:r>
              <a:rPr lang="en-US" i="1" dirty="0"/>
              <a:t>used to copy a segment of DNA – not a whole </a:t>
            </a:r>
            <a:r>
              <a:rPr lang="en-US" i="1" dirty="0" smtClean="0"/>
              <a:t>genome</a:t>
            </a:r>
          </a:p>
          <a:p>
            <a:pPr marL="285750" indent="-285750">
              <a:buFont typeface="Arial"/>
              <a:buChar char="•"/>
            </a:pPr>
            <a:r>
              <a:rPr lang="en-US" i="1" dirty="0" smtClean="0"/>
              <a:t>Used </a:t>
            </a:r>
            <a:r>
              <a:rPr lang="en-US" i="1" dirty="0"/>
              <a:t>to </a:t>
            </a:r>
            <a:r>
              <a:rPr lang="en-US" i="1" dirty="0">
                <a:solidFill>
                  <a:schemeClr val="tx2"/>
                </a:solidFill>
              </a:rPr>
              <a:t>amplify small samples of </a:t>
            </a:r>
            <a:r>
              <a:rPr lang="en-US" i="1" dirty="0" smtClean="0">
                <a:solidFill>
                  <a:schemeClr val="tx2"/>
                </a:solidFill>
              </a:rPr>
              <a:t>DNA</a:t>
            </a:r>
            <a:endParaRPr lang="en-US" i="1" dirty="0" smtClean="0"/>
          </a:p>
          <a:p>
            <a:pPr marL="285750" indent="-285750">
              <a:buFont typeface="Arial"/>
              <a:buChar char="•"/>
            </a:pPr>
            <a:r>
              <a:rPr lang="en-US" i="1" dirty="0" smtClean="0"/>
              <a:t>In </a:t>
            </a:r>
            <a:r>
              <a:rPr lang="en-US" i="1" dirty="0"/>
              <a:t>order to use them for DNA profiling, recombination, species identification or other </a:t>
            </a:r>
            <a:r>
              <a:rPr lang="en-US" i="1" dirty="0" smtClean="0"/>
              <a:t>research.</a:t>
            </a:r>
            <a:endParaRPr lang="en-US" dirty="0" smtClean="0"/>
          </a:p>
          <a:p>
            <a:pPr marL="285750" indent="-285750">
              <a:buFont typeface="Arial"/>
              <a:buChar char="•"/>
            </a:pPr>
            <a:r>
              <a:rPr lang="en-US" dirty="0" smtClean="0"/>
              <a:t>The </a:t>
            </a:r>
            <a:r>
              <a:rPr lang="en-US" dirty="0"/>
              <a:t>process needs a thermal cycler, primers, free DNA nucleotides and DNA polymerase.</a:t>
            </a:r>
          </a:p>
        </p:txBody>
      </p:sp>
      <p:sp>
        <p:nvSpPr>
          <p:cNvPr id="13" name="TextBox 12"/>
          <p:cNvSpPr txBox="1"/>
          <p:nvPr/>
        </p:nvSpPr>
        <p:spPr>
          <a:xfrm>
            <a:off x="4782441" y="560806"/>
            <a:ext cx="4313994" cy="646331"/>
          </a:xfrm>
          <a:prstGeom prst="rect">
            <a:avLst/>
          </a:prstGeom>
          <a:noFill/>
        </p:spPr>
        <p:txBody>
          <a:bodyPr wrap="square" rtlCol="0">
            <a:spAutoFit/>
          </a:bodyPr>
          <a:lstStyle/>
          <a:p>
            <a:r>
              <a:rPr lang="en-US" dirty="0" smtClean="0"/>
              <a:t>Learn the detail using the virtual lab and/or the animation:</a:t>
            </a:r>
            <a:endParaRPr lang="en-US" dirty="0"/>
          </a:p>
        </p:txBody>
      </p:sp>
      <p:sp>
        <p:nvSpPr>
          <p:cNvPr id="14" name="Rectangle 13"/>
          <p:cNvSpPr/>
          <p:nvPr/>
        </p:nvSpPr>
        <p:spPr>
          <a:xfrm>
            <a:off x="4782441" y="4467745"/>
            <a:ext cx="4151117" cy="276999"/>
          </a:xfrm>
          <a:prstGeom prst="rect">
            <a:avLst/>
          </a:prstGeom>
          <a:solidFill>
            <a:schemeClr val="bg1"/>
          </a:solidFill>
          <a:ln>
            <a:solidFill>
              <a:schemeClr val="tx1"/>
            </a:solidFill>
          </a:ln>
          <a:effectLst/>
        </p:spPr>
        <p:txBody>
          <a:bodyPr wrap="square">
            <a:spAutoFit/>
          </a:bodyPr>
          <a:lstStyle/>
          <a:p>
            <a:r>
              <a:rPr lang="en-US" sz="1200" dirty="0">
                <a:hlinkClick r:id="rId2"/>
              </a:rPr>
              <a:t>http://learn.genetics.utah.edu/content/labs/pcr/</a:t>
            </a:r>
            <a:endParaRPr lang="en-US" sz="1200" dirty="0"/>
          </a:p>
        </p:txBody>
      </p:sp>
      <p:pic>
        <p:nvPicPr>
          <p:cNvPr id="15" name="Picture 14" descr="Screen Shot 2015-08-04 at 15.28.13.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442" y="1463898"/>
            <a:ext cx="4151117" cy="3024085"/>
          </a:xfrm>
          <a:prstGeom prst="rect">
            <a:avLst/>
          </a:prstGeom>
          <a:ln>
            <a:solidFill>
              <a:srgbClr val="000000"/>
            </a:solidFill>
          </a:ln>
        </p:spPr>
      </p:pic>
      <p:pic>
        <p:nvPicPr>
          <p:cNvPr id="16" name="Picture 15" descr="Screen Shot 2015-08-04 at 15.27.45.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996" y="3773621"/>
            <a:ext cx="4151117" cy="2660339"/>
          </a:xfrm>
          <a:prstGeom prst="rect">
            <a:avLst/>
          </a:prstGeom>
          <a:ln>
            <a:solidFill>
              <a:srgbClr val="000000"/>
            </a:solidFill>
          </a:ln>
        </p:spPr>
      </p:pic>
      <p:sp>
        <p:nvSpPr>
          <p:cNvPr id="17" name="Rectangle 16"/>
          <p:cNvSpPr/>
          <p:nvPr/>
        </p:nvSpPr>
        <p:spPr>
          <a:xfrm>
            <a:off x="272996" y="6306785"/>
            <a:ext cx="4151117" cy="461665"/>
          </a:xfrm>
          <a:prstGeom prst="rect">
            <a:avLst/>
          </a:prstGeom>
          <a:solidFill>
            <a:schemeClr val="bg1"/>
          </a:solidFill>
          <a:ln>
            <a:solidFill>
              <a:schemeClr val="tx1"/>
            </a:solidFill>
          </a:ln>
          <a:effectLst/>
        </p:spPr>
        <p:txBody>
          <a:bodyPr wrap="square">
            <a:spAutoFit/>
          </a:bodyPr>
          <a:lstStyle/>
          <a:p>
            <a:r>
              <a:rPr lang="en-US" sz="1200" dirty="0">
                <a:hlinkClick r:id="rId4"/>
              </a:rPr>
              <a:t>http://www.sumanasinc.com/webcontent/animations/content/</a:t>
            </a:r>
            <a:r>
              <a:rPr lang="en-US" sz="1200" dirty="0" smtClean="0">
                <a:hlinkClick r:id="rId4"/>
              </a:rPr>
              <a:t>pcr.html</a:t>
            </a:r>
            <a:endParaRPr lang="en-US" sz="1200" dirty="0"/>
          </a:p>
        </p:txBody>
      </p:sp>
      <p:sp>
        <p:nvSpPr>
          <p:cNvPr id="2" name="Rectangle 1"/>
          <p:cNvSpPr/>
          <p:nvPr/>
        </p:nvSpPr>
        <p:spPr>
          <a:xfrm>
            <a:off x="5063066" y="6404952"/>
            <a:ext cx="4080933" cy="461665"/>
          </a:xfrm>
          <a:prstGeom prst="rect">
            <a:avLst/>
          </a:prstGeom>
        </p:spPr>
        <p:txBody>
          <a:bodyPr wrap="square">
            <a:spAutoFit/>
          </a:bodyPr>
          <a:lstStyle/>
          <a:p>
            <a:pPr algn="r"/>
            <a:r>
              <a:rPr lang="en-US" sz="1200" dirty="0" smtClean="0">
                <a:hlinkClick r:id="rId6"/>
              </a:rPr>
              <a:t>http</a:t>
            </a:r>
            <a:r>
              <a:rPr lang="en-US" sz="1200" dirty="0">
                <a:hlinkClick r:id="rId6"/>
              </a:rPr>
              <a:t>://www.slideshare.net/gurustip/genetic-engineering-and-biotechnology-</a:t>
            </a:r>
            <a:r>
              <a:rPr lang="en-US" sz="1200" dirty="0" smtClean="0">
                <a:hlinkClick r:id="rId6"/>
              </a:rPr>
              <a:t>presentation</a:t>
            </a:r>
            <a:endParaRPr lang="en-US" sz="1200" dirty="0"/>
          </a:p>
        </p:txBody>
      </p:sp>
    </p:spTree>
    <p:extLst>
      <p:ext uri="{BB962C8B-B14F-4D97-AF65-F5344CB8AC3E}">
        <p14:creationId xmlns:p14="http://schemas.microsoft.com/office/powerpoint/2010/main" val="3524024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621771"/>
          </a:xfrm>
        </p:spPr>
        <p:txBody>
          <a:bodyPr>
            <a:noAutofit/>
          </a:bodyPr>
          <a:lstStyle/>
          <a:p>
            <a:r>
              <a:rPr lang="en-US" sz="1600" b="1" dirty="0" smtClean="0">
                <a:latin typeface="Arial"/>
                <a:cs typeface="Arial"/>
              </a:rPr>
              <a:t>Review: </a:t>
            </a:r>
            <a:r>
              <a:rPr lang="en-US" sz="1600" dirty="0" smtClean="0">
                <a:latin typeface="Arial"/>
                <a:cs typeface="Arial"/>
              </a:rPr>
              <a:t>2.7.</a:t>
            </a:r>
            <a:r>
              <a:rPr lang="en-US" sz="1600" dirty="0">
                <a:latin typeface="Arial"/>
                <a:cs typeface="Arial"/>
              </a:rPr>
              <a:t>A</a:t>
            </a:r>
            <a:r>
              <a:rPr lang="en-US" sz="1600" dirty="0" smtClean="0">
                <a:latin typeface="Arial"/>
                <a:cs typeface="Arial"/>
              </a:rPr>
              <a:t>1 </a:t>
            </a:r>
            <a:r>
              <a:rPr lang="en-US" sz="1600" dirty="0">
                <a:latin typeface="Arial"/>
                <a:cs typeface="Arial"/>
              </a:rPr>
              <a:t>Use of </a:t>
            </a:r>
            <a:r>
              <a:rPr lang="en-US" sz="1600" dirty="0" err="1">
                <a:latin typeface="Arial"/>
                <a:cs typeface="Arial"/>
              </a:rPr>
              <a:t>Taq</a:t>
            </a:r>
            <a:r>
              <a:rPr lang="en-US" sz="1600" dirty="0">
                <a:latin typeface="Arial"/>
                <a:cs typeface="Arial"/>
              </a:rPr>
              <a:t> DNA polymerase to produce multiple copies of DNA rapidly by the polymerase chain reaction (PCR).</a:t>
            </a:r>
          </a:p>
        </p:txBody>
      </p:sp>
      <p:sp>
        <p:nvSpPr>
          <p:cNvPr id="3" name="Rectangle 2"/>
          <p:cNvSpPr/>
          <p:nvPr/>
        </p:nvSpPr>
        <p:spPr>
          <a:xfrm>
            <a:off x="127000" y="5059761"/>
            <a:ext cx="5730084" cy="276999"/>
          </a:xfrm>
          <a:prstGeom prst="rect">
            <a:avLst/>
          </a:prstGeom>
          <a:solidFill>
            <a:srgbClr val="FFFFFF"/>
          </a:solidFill>
          <a:ln>
            <a:solidFill>
              <a:srgbClr val="000000"/>
            </a:solidFill>
          </a:ln>
        </p:spPr>
        <p:txBody>
          <a:bodyPr wrap="square">
            <a:spAutoFit/>
          </a:bodyPr>
          <a:lstStyle/>
          <a:p>
            <a:pPr algn="r"/>
            <a:r>
              <a:rPr lang="en-US" sz="1200" dirty="0">
                <a:hlinkClick r:id="rId2"/>
              </a:rPr>
              <a:t>http://</a:t>
            </a:r>
            <a:r>
              <a:rPr lang="en-US" sz="1200" dirty="0" err="1">
                <a:hlinkClick r:id="rId2"/>
              </a:rPr>
              <a:t>www.dnai.org</a:t>
            </a:r>
            <a:r>
              <a:rPr lang="en-US" sz="1200" dirty="0">
                <a:hlinkClick r:id="rId2"/>
              </a:rPr>
              <a:t>/b/</a:t>
            </a:r>
            <a:r>
              <a:rPr lang="en-US" sz="1200" dirty="0" err="1">
                <a:hlinkClick r:id="rId2"/>
              </a:rPr>
              <a:t>index.html</a:t>
            </a:r>
            <a:endParaRPr lang="en-US" sz="1200" dirty="0"/>
          </a:p>
        </p:txBody>
      </p:sp>
      <p:pic>
        <p:nvPicPr>
          <p:cNvPr id="4" name="Picture 3" descr="Screen Shot 2014-07-23 at 12.42.05.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787400"/>
            <a:ext cx="5759937" cy="4279900"/>
          </a:xfrm>
          <a:prstGeom prst="rect">
            <a:avLst/>
          </a:prstGeom>
          <a:ln>
            <a:solidFill>
              <a:srgbClr val="000000"/>
            </a:solidFill>
          </a:ln>
        </p:spPr>
      </p:pic>
      <p:sp>
        <p:nvSpPr>
          <p:cNvPr id="5" name="Oval 4"/>
          <p:cNvSpPr/>
          <p:nvPr/>
        </p:nvSpPr>
        <p:spPr>
          <a:xfrm>
            <a:off x="3289300" y="1447800"/>
            <a:ext cx="1552575" cy="266700"/>
          </a:xfrm>
          <a:prstGeom prst="ellipse">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68300" y="1295400"/>
            <a:ext cx="1552575" cy="266700"/>
          </a:xfrm>
          <a:prstGeom prst="ellipse">
            <a:avLst/>
          </a:prstGeom>
          <a:noFill/>
          <a:ln w="38100">
            <a:solidFill>
              <a:srgbClr val="CC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045200" y="813769"/>
            <a:ext cx="2961703" cy="2308324"/>
          </a:xfrm>
          <a:prstGeom prst="rect">
            <a:avLst/>
          </a:prstGeom>
        </p:spPr>
        <p:txBody>
          <a:bodyPr wrap="square">
            <a:spAutoFit/>
          </a:bodyPr>
          <a:lstStyle/>
          <a:p>
            <a:r>
              <a:rPr lang="en-US" dirty="0" smtClean="0"/>
              <a:t>After clicking on the </a:t>
            </a:r>
            <a:r>
              <a:rPr lang="en-US" dirty="0" err="1" smtClean="0"/>
              <a:t>myDNA</a:t>
            </a:r>
            <a:r>
              <a:rPr lang="en-US" dirty="0" smtClean="0"/>
              <a:t> link choose </a:t>
            </a:r>
            <a:r>
              <a:rPr lang="en-US" dirty="0" smtClean="0">
                <a:solidFill>
                  <a:srgbClr val="CC3300"/>
                </a:solidFill>
              </a:rPr>
              <a:t>techniques </a:t>
            </a:r>
            <a:r>
              <a:rPr lang="en-US" dirty="0" smtClean="0"/>
              <a:t>and then </a:t>
            </a:r>
            <a:r>
              <a:rPr lang="en-US" dirty="0" smtClean="0">
                <a:solidFill>
                  <a:schemeClr val="accent6">
                    <a:lumMod val="75000"/>
                  </a:schemeClr>
                </a:solidFill>
              </a:rPr>
              <a:t>amplifying </a:t>
            </a:r>
            <a:r>
              <a:rPr lang="en-US" dirty="0" smtClean="0"/>
              <a:t>to access the </a:t>
            </a:r>
            <a:r>
              <a:rPr lang="en-US" dirty="0" smtClean="0">
                <a:solidFill>
                  <a:schemeClr val="accent3">
                    <a:lumMod val="75000"/>
                  </a:schemeClr>
                </a:solidFill>
              </a:rPr>
              <a:t>tutorials</a:t>
            </a:r>
            <a:r>
              <a:rPr lang="en-US" dirty="0" smtClean="0"/>
              <a:t> </a:t>
            </a:r>
            <a:r>
              <a:rPr lang="en-US" dirty="0"/>
              <a:t>on the polymerase chain reaction (PCR</a:t>
            </a:r>
            <a:r>
              <a:rPr lang="en-US" dirty="0" smtClean="0"/>
              <a:t>).</a:t>
            </a:r>
          </a:p>
          <a:p>
            <a:endParaRPr lang="en-US" dirty="0"/>
          </a:p>
          <a:p>
            <a:r>
              <a:rPr lang="en-US" dirty="0" smtClean="0"/>
              <a:t>Alternatively watch the McGraw-Hill tutorial</a:t>
            </a:r>
            <a:endParaRPr lang="en-US" dirty="0"/>
          </a:p>
        </p:txBody>
      </p:sp>
      <p:pic>
        <p:nvPicPr>
          <p:cNvPr id="9" name="Picture 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3907" y="3622197"/>
            <a:ext cx="2652996" cy="2706056"/>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10" name="Rectangle 9">
            <a:hlinkClick r:id="rId4"/>
          </p:cNvPr>
          <p:cNvSpPr/>
          <p:nvPr/>
        </p:nvSpPr>
        <p:spPr>
          <a:xfrm>
            <a:off x="6353907" y="6328253"/>
            <a:ext cx="2652996" cy="400110"/>
          </a:xfrm>
          <a:prstGeom prst="rect">
            <a:avLst/>
          </a:prstGeom>
          <a:solidFill>
            <a:srgbClr val="FFFFFF"/>
          </a:solidFill>
          <a:ln>
            <a:solidFill>
              <a:srgbClr val="000000"/>
            </a:solidFill>
          </a:ln>
        </p:spPr>
        <p:txBody>
          <a:bodyPr wrap="square">
            <a:spAutoFit/>
          </a:bodyPr>
          <a:lstStyle/>
          <a:p>
            <a:pPr algn="r"/>
            <a:r>
              <a:rPr lang="en-US" sz="1000" dirty="0" smtClean="0">
                <a:hlinkClick r:id="rId4"/>
              </a:rPr>
              <a:t>http</a:t>
            </a:r>
            <a:r>
              <a:rPr lang="en-US" sz="1000" dirty="0">
                <a:hlinkClick r:id="rId4"/>
              </a:rPr>
              <a:t>://highered.mcgraw-hill.com/olc/dl/120078/micro15.swf</a:t>
            </a:r>
            <a:endParaRPr lang="en-US" sz="1000" dirty="0"/>
          </a:p>
        </p:txBody>
      </p:sp>
      <p:sp>
        <p:nvSpPr>
          <p:cNvPr id="11" name="Oval 10"/>
          <p:cNvSpPr/>
          <p:nvPr/>
        </p:nvSpPr>
        <p:spPr>
          <a:xfrm>
            <a:off x="267048" y="2908300"/>
            <a:ext cx="2006252" cy="1092200"/>
          </a:xfrm>
          <a:prstGeom prst="ellipse">
            <a:avLst/>
          </a:prstGeom>
          <a:noFill/>
          <a:ln w="381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7933C"/>
              </a:solidFill>
            </a:endParaRPr>
          </a:p>
        </p:txBody>
      </p:sp>
    </p:spTree>
    <p:extLst>
      <p:ext uri="{BB962C8B-B14F-4D97-AF65-F5344CB8AC3E}">
        <p14:creationId xmlns:p14="http://schemas.microsoft.com/office/powerpoint/2010/main" val="130574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621771"/>
          </a:xfrm>
        </p:spPr>
        <p:txBody>
          <a:bodyPr>
            <a:noAutofit/>
          </a:bodyPr>
          <a:lstStyle/>
          <a:p>
            <a:r>
              <a:rPr lang="en-US" sz="1600" dirty="0" smtClean="0">
                <a:latin typeface="Arial"/>
                <a:cs typeface="Arial"/>
              </a:rPr>
              <a:t>2.7.</a:t>
            </a:r>
            <a:r>
              <a:rPr lang="en-US" sz="1600" dirty="0">
                <a:latin typeface="Arial"/>
                <a:cs typeface="Arial"/>
              </a:rPr>
              <a:t>A</a:t>
            </a:r>
            <a:r>
              <a:rPr lang="en-US" sz="1600" dirty="0" smtClean="0">
                <a:latin typeface="Arial"/>
                <a:cs typeface="Arial"/>
              </a:rPr>
              <a:t>1 </a:t>
            </a:r>
            <a:r>
              <a:rPr lang="en-US" sz="1600" dirty="0">
                <a:latin typeface="Arial"/>
                <a:cs typeface="Arial"/>
              </a:rPr>
              <a:t>Use of </a:t>
            </a:r>
            <a:r>
              <a:rPr lang="en-US" sz="1600" dirty="0" err="1">
                <a:latin typeface="Arial"/>
                <a:cs typeface="Arial"/>
              </a:rPr>
              <a:t>Taq</a:t>
            </a:r>
            <a:r>
              <a:rPr lang="en-US" sz="1600" dirty="0">
                <a:latin typeface="Arial"/>
                <a:cs typeface="Arial"/>
              </a:rPr>
              <a:t> DNA polymerase to produce multiple copies of DNA rapidly by the polymerase chain reaction (PCR).</a:t>
            </a:r>
          </a:p>
        </p:txBody>
      </p:sp>
      <p:sp>
        <p:nvSpPr>
          <p:cNvPr id="6" name="Rectangle 5"/>
          <p:cNvSpPr/>
          <p:nvPr/>
        </p:nvSpPr>
        <p:spPr>
          <a:xfrm>
            <a:off x="317500" y="864950"/>
            <a:ext cx="5448300" cy="5724645"/>
          </a:xfrm>
          <a:prstGeom prst="rect">
            <a:avLst/>
          </a:prstGeom>
        </p:spPr>
        <p:txBody>
          <a:bodyPr wrap="square">
            <a:spAutoFit/>
          </a:bodyPr>
          <a:lstStyle/>
          <a:p>
            <a:r>
              <a:rPr lang="en-US" sz="2400" dirty="0" smtClean="0"/>
              <a:t>To </a:t>
            </a:r>
            <a:r>
              <a:rPr lang="en-US" sz="2400" dirty="0" err="1" smtClean="0"/>
              <a:t>summarise</a:t>
            </a:r>
            <a:r>
              <a:rPr lang="en-US" sz="2400" dirty="0" smtClean="0"/>
              <a:t>:</a:t>
            </a:r>
          </a:p>
          <a:p>
            <a:endParaRPr lang="en-US" dirty="0" smtClean="0"/>
          </a:p>
          <a:p>
            <a:r>
              <a:rPr lang="en-US" dirty="0" smtClean="0"/>
              <a:t>PCR </a:t>
            </a:r>
            <a:r>
              <a:rPr lang="en-US" dirty="0"/>
              <a:t>is a way of producing large </a:t>
            </a:r>
            <a:r>
              <a:rPr lang="en-US" dirty="0" err="1"/>
              <a:t>quantites</a:t>
            </a:r>
            <a:r>
              <a:rPr lang="en-US" dirty="0"/>
              <a:t> of a specific target sequence of </a:t>
            </a:r>
            <a:r>
              <a:rPr lang="en-US" dirty="0" smtClean="0"/>
              <a:t>DNA. It </a:t>
            </a:r>
            <a:r>
              <a:rPr lang="en-US" dirty="0"/>
              <a:t>is useful when only a small amount of DNA is </a:t>
            </a:r>
            <a:r>
              <a:rPr lang="en-US" dirty="0" err="1"/>
              <a:t>avaliable</a:t>
            </a:r>
            <a:r>
              <a:rPr lang="en-US" dirty="0"/>
              <a:t> for testing </a:t>
            </a:r>
            <a:r>
              <a:rPr lang="en-US" dirty="0" smtClean="0"/>
              <a:t>e.g</a:t>
            </a:r>
            <a:r>
              <a:rPr lang="en-US" dirty="0"/>
              <a:t>. crime scene samples of blood, semen, tissue, hair, etc.</a:t>
            </a:r>
          </a:p>
          <a:p>
            <a:endParaRPr lang="en-US" dirty="0"/>
          </a:p>
          <a:p>
            <a:r>
              <a:rPr lang="en-US" dirty="0"/>
              <a:t>PCR occurs in a thermal cycler and involves a repeat procedure of 3 steps</a:t>
            </a:r>
            <a:r>
              <a:rPr lang="en-US" dirty="0" smtClean="0"/>
              <a:t>:</a:t>
            </a:r>
            <a:endParaRPr lang="en-US" dirty="0"/>
          </a:p>
          <a:p>
            <a:r>
              <a:rPr lang="en-US" dirty="0"/>
              <a:t>1.  </a:t>
            </a:r>
            <a:r>
              <a:rPr lang="en-US" b="1" dirty="0"/>
              <a:t>Denaturation</a:t>
            </a:r>
            <a:r>
              <a:rPr lang="en-US" dirty="0"/>
              <a:t>:  DNA sample is heated to separate it into two </a:t>
            </a:r>
            <a:r>
              <a:rPr lang="en-US" dirty="0" smtClean="0"/>
              <a:t>strands</a:t>
            </a:r>
            <a:endParaRPr lang="en-US" dirty="0"/>
          </a:p>
          <a:p>
            <a:r>
              <a:rPr lang="en-US" dirty="0"/>
              <a:t>2.  </a:t>
            </a:r>
            <a:r>
              <a:rPr lang="en-US" b="1" dirty="0"/>
              <a:t>Annealing</a:t>
            </a:r>
            <a:r>
              <a:rPr lang="en-US" dirty="0"/>
              <a:t>:  DNA primers attach to opposite ends of the target </a:t>
            </a:r>
            <a:r>
              <a:rPr lang="en-US" dirty="0" smtClean="0"/>
              <a:t>sequence</a:t>
            </a:r>
            <a:endParaRPr lang="en-US" dirty="0"/>
          </a:p>
          <a:p>
            <a:r>
              <a:rPr lang="en-US" dirty="0" smtClean="0"/>
              <a:t>3.  </a:t>
            </a:r>
            <a:r>
              <a:rPr lang="en-US" b="1" dirty="0" smtClean="0"/>
              <a:t>Elongation</a:t>
            </a:r>
            <a:r>
              <a:rPr lang="en-US" dirty="0"/>
              <a:t>:  A heat-tolerant DNA polymerase (</a:t>
            </a:r>
            <a:r>
              <a:rPr lang="en-US" dirty="0" err="1"/>
              <a:t>Taq</a:t>
            </a:r>
            <a:r>
              <a:rPr lang="en-US" dirty="0"/>
              <a:t>) copies the strands </a:t>
            </a:r>
          </a:p>
          <a:p>
            <a:endParaRPr lang="en-US" dirty="0"/>
          </a:p>
          <a:p>
            <a:pPr marL="285750" indent="-285750">
              <a:buFont typeface="Arial"/>
              <a:buChar char="•"/>
            </a:pPr>
            <a:r>
              <a:rPr lang="en-US" dirty="0"/>
              <a:t>One cycle of PCR yields two identical copies of the DNA </a:t>
            </a:r>
            <a:r>
              <a:rPr lang="en-US" dirty="0" smtClean="0"/>
              <a:t>sequence</a:t>
            </a:r>
            <a:endParaRPr lang="en-US" dirty="0"/>
          </a:p>
          <a:p>
            <a:pPr marL="285750" indent="-285750">
              <a:buFont typeface="Arial"/>
              <a:buChar char="•"/>
            </a:pPr>
            <a:r>
              <a:rPr lang="en-US" dirty="0"/>
              <a:t>A standard reaction of 30 cycles would yield 1,073,741,826 copies of </a:t>
            </a:r>
            <a:r>
              <a:rPr lang="en-US" dirty="0" smtClean="0"/>
              <a:t>DNA (2</a:t>
            </a:r>
            <a:r>
              <a:rPr lang="en-US" baseline="30000" dirty="0" smtClean="0"/>
              <a:t>30</a:t>
            </a:r>
            <a:r>
              <a:rPr lang="en-US" dirty="0" smtClean="0"/>
              <a:t>)</a:t>
            </a:r>
            <a:endParaRPr lang="en-US" dirty="0"/>
          </a:p>
        </p:txBody>
      </p:sp>
      <p:pic>
        <p:nvPicPr>
          <p:cNvPr id="12" name="Picture 11"/>
          <p:cNvPicPr>
            <a:picLocks noChangeAspect="1"/>
          </p:cNvPicPr>
          <p:nvPr/>
        </p:nvPicPr>
        <p:blipFill>
          <a:blip r:embed="rId2"/>
          <a:stretch>
            <a:fillRect/>
          </a:stretch>
        </p:blipFill>
        <p:spPr>
          <a:xfrm>
            <a:off x="5765800" y="864950"/>
            <a:ext cx="4445000" cy="4445000"/>
          </a:xfrm>
          <a:prstGeom prst="rect">
            <a:avLst/>
          </a:prstGeom>
        </p:spPr>
      </p:pic>
      <p:pic>
        <p:nvPicPr>
          <p:cNvPr id="13" name="Picture 12">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2695" y="6540361"/>
            <a:ext cx="1751305" cy="317639"/>
          </a:xfrm>
          <a:prstGeom prst="rect">
            <a:avLst/>
          </a:prstGeom>
        </p:spPr>
      </p:pic>
    </p:spTree>
    <p:extLst>
      <p:ext uri="{BB962C8B-B14F-4D97-AF65-F5344CB8AC3E}">
        <p14:creationId xmlns:p14="http://schemas.microsoft.com/office/powerpoint/2010/main" val="166701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587905"/>
          </a:xfrm>
        </p:spPr>
        <p:txBody>
          <a:bodyPr>
            <a:noAutofit/>
          </a:bodyPr>
          <a:lstStyle/>
          <a:p>
            <a:r>
              <a:rPr lang="en-US" sz="1600" dirty="0" smtClean="0">
                <a:latin typeface="Arial"/>
                <a:cs typeface="Arial"/>
              </a:rPr>
              <a:t>2.7.S</a:t>
            </a:r>
            <a:r>
              <a:rPr lang="en-US" sz="1600" dirty="0">
                <a:latin typeface="Arial"/>
                <a:cs typeface="Arial"/>
              </a:rPr>
              <a:t>2</a:t>
            </a:r>
            <a:r>
              <a:rPr lang="en-US" sz="1600" dirty="0" smtClean="0">
                <a:latin typeface="Arial"/>
                <a:cs typeface="Arial"/>
              </a:rPr>
              <a:t> </a:t>
            </a:r>
            <a:r>
              <a:rPr lang="en-US" sz="1600" dirty="0">
                <a:latin typeface="Arial"/>
                <a:cs typeface="Arial"/>
              </a:rPr>
              <a:t>Analysis of </a:t>
            </a:r>
            <a:r>
              <a:rPr lang="en-US" sz="1600" dirty="0" err="1">
                <a:latin typeface="Arial"/>
                <a:cs typeface="Arial"/>
              </a:rPr>
              <a:t>Meselson</a:t>
            </a:r>
            <a:r>
              <a:rPr lang="en-US" sz="1600" dirty="0">
                <a:latin typeface="Arial"/>
                <a:cs typeface="Arial"/>
              </a:rPr>
              <a:t> and Stahl’s results to obtain support for the theory of semi-conservative replication of DNA.</a:t>
            </a:r>
          </a:p>
        </p:txBody>
      </p:sp>
      <p:pic>
        <p:nvPicPr>
          <p:cNvPr id="3" name="Picture 2"/>
          <p:cNvPicPr>
            <a:picLocks noChangeAspect="1"/>
          </p:cNvPicPr>
          <p:nvPr/>
        </p:nvPicPr>
        <p:blipFill>
          <a:blip r:embed="rId2"/>
          <a:stretch>
            <a:fillRect/>
          </a:stretch>
        </p:blipFill>
        <p:spPr>
          <a:xfrm>
            <a:off x="927682" y="1468085"/>
            <a:ext cx="7288636" cy="5143694"/>
          </a:xfrm>
          <a:prstGeom prst="rect">
            <a:avLst/>
          </a:prstGeom>
        </p:spPr>
      </p:pic>
      <p:sp>
        <p:nvSpPr>
          <p:cNvPr id="4" name="Rectangle 3"/>
          <p:cNvSpPr/>
          <p:nvPr/>
        </p:nvSpPr>
        <p:spPr>
          <a:xfrm>
            <a:off x="4572000" y="6611779"/>
            <a:ext cx="4572000" cy="246221"/>
          </a:xfrm>
          <a:prstGeom prst="rect">
            <a:avLst/>
          </a:prstGeom>
        </p:spPr>
        <p:txBody>
          <a:bodyPr>
            <a:spAutoFit/>
          </a:bodyPr>
          <a:lstStyle/>
          <a:p>
            <a:pPr algn="r"/>
            <a:r>
              <a:rPr lang="en-US" sz="1000" dirty="0">
                <a:hlinkClick r:id="rId3"/>
              </a:rPr>
              <a:t>https://</a:t>
            </a:r>
            <a:r>
              <a:rPr lang="en-US" sz="1000" dirty="0" smtClean="0">
                <a:hlinkClick r:id="rId3"/>
              </a:rPr>
              <a:t>upl oad.wikimedia.org</a:t>
            </a:r>
            <a:r>
              <a:rPr lang="en-US" sz="1000" dirty="0">
                <a:hlinkClick r:id="rId3"/>
              </a:rPr>
              <a:t>/wikipedia/commons/a/a2/DNAreplicationModes.png</a:t>
            </a:r>
            <a:endParaRPr lang="en-US" sz="1000" dirty="0"/>
          </a:p>
        </p:txBody>
      </p:sp>
      <p:sp>
        <p:nvSpPr>
          <p:cNvPr id="7" name="TextBox 6"/>
          <p:cNvSpPr txBox="1"/>
          <p:nvPr/>
        </p:nvSpPr>
        <p:spPr>
          <a:xfrm>
            <a:off x="181426" y="695235"/>
            <a:ext cx="8022773" cy="584776"/>
          </a:xfrm>
          <a:prstGeom prst="rect">
            <a:avLst/>
          </a:prstGeom>
          <a:noFill/>
          <a:ln>
            <a:noFill/>
          </a:ln>
        </p:spPr>
        <p:txBody>
          <a:bodyPr wrap="square" rtlCol="0">
            <a:spAutoFit/>
          </a:bodyPr>
          <a:lstStyle/>
          <a:p>
            <a:r>
              <a:rPr lang="en-US" sz="1600" dirty="0" smtClean="0">
                <a:latin typeface="Calibri"/>
                <a:cs typeface="Calibri"/>
              </a:rPr>
              <a:t>Before </a:t>
            </a:r>
            <a:r>
              <a:rPr lang="en-US" sz="1600" dirty="0" err="1" smtClean="0">
                <a:latin typeface="Calibri"/>
                <a:cs typeface="Calibri"/>
              </a:rPr>
              <a:t>Meselson</a:t>
            </a:r>
            <a:r>
              <a:rPr lang="en-US" sz="1600" dirty="0" smtClean="0">
                <a:latin typeface="Calibri"/>
                <a:cs typeface="Calibri"/>
              </a:rPr>
              <a:t> and Stahl’s work there were different proposed models for DNA replication. After their work only semi-conservative replication was found to be biologically significant.</a:t>
            </a:r>
            <a:endParaRPr lang="en-US" sz="1600" dirty="0">
              <a:latin typeface="Calibri"/>
              <a:cs typeface="Calibri"/>
            </a:endParaRPr>
          </a:p>
        </p:txBody>
      </p:sp>
    </p:spTree>
    <p:extLst>
      <p:ext uri="{BB962C8B-B14F-4D97-AF65-F5344CB8AC3E}">
        <p14:creationId xmlns:p14="http://schemas.microsoft.com/office/powerpoint/2010/main" val="1552860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587905"/>
          </a:xfrm>
        </p:spPr>
        <p:txBody>
          <a:bodyPr>
            <a:noAutofit/>
          </a:bodyPr>
          <a:lstStyle/>
          <a:p>
            <a:r>
              <a:rPr lang="en-US" sz="1600" dirty="0" smtClean="0">
                <a:latin typeface="Arial"/>
                <a:cs typeface="Arial"/>
              </a:rPr>
              <a:t>2.7.S</a:t>
            </a:r>
            <a:r>
              <a:rPr lang="en-US" sz="1600" dirty="0">
                <a:latin typeface="Arial"/>
                <a:cs typeface="Arial"/>
              </a:rPr>
              <a:t>2</a:t>
            </a:r>
            <a:r>
              <a:rPr lang="en-US" sz="1600" dirty="0" smtClean="0">
                <a:latin typeface="Arial"/>
                <a:cs typeface="Arial"/>
              </a:rPr>
              <a:t> </a:t>
            </a:r>
            <a:r>
              <a:rPr lang="en-US" sz="1600" dirty="0">
                <a:latin typeface="Arial"/>
                <a:cs typeface="Arial"/>
              </a:rPr>
              <a:t>Analysis of </a:t>
            </a:r>
            <a:r>
              <a:rPr lang="en-US" sz="1600" dirty="0" err="1">
                <a:latin typeface="Arial"/>
                <a:cs typeface="Arial"/>
              </a:rPr>
              <a:t>Meselson</a:t>
            </a:r>
            <a:r>
              <a:rPr lang="en-US" sz="1600" dirty="0">
                <a:latin typeface="Arial"/>
                <a:cs typeface="Arial"/>
              </a:rPr>
              <a:t> and Stahl’s results to obtain support for the theory of semi-conservative replication of DNA.</a:t>
            </a:r>
          </a:p>
        </p:txBody>
      </p:sp>
      <p:sp>
        <p:nvSpPr>
          <p:cNvPr id="12" name="TextBox 11"/>
          <p:cNvSpPr txBox="1"/>
          <p:nvPr/>
        </p:nvSpPr>
        <p:spPr>
          <a:xfrm>
            <a:off x="5488440" y="5118100"/>
            <a:ext cx="3428096" cy="1200329"/>
          </a:xfrm>
          <a:prstGeom prst="rect">
            <a:avLst/>
          </a:prstGeom>
          <a:noFill/>
          <a:ln>
            <a:solidFill>
              <a:srgbClr val="000000"/>
            </a:solidFill>
          </a:ln>
        </p:spPr>
        <p:txBody>
          <a:bodyPr wrap="square" rtlCol="0">
            <a:spAutoFit/>
          </a:bodyPr>
          <a:lstStyle/>
          <a:p>
            <a:r>
              <a:rPr lang="en-US" dirty="0" smtClean="0">
                <a:latin typeface="Calibri"/>
                <a:cs typeface="Calibri"/>
              </a:rPr>
              <a:t>Learn about </a:t>
            </a:r>
            <a:r>
              <a:rPr lang="en-US" dirty="0" err="1">
                <a:latin typeface="Calibri"/>
                <a:cs typeface="Calibri"/>
              </a:rPr>
              <a:t>Meselson</a:t>
            </a:r>
            <a:r>
              <a:rPr lang="en-US" dirty="0">
                <a:latin typeface="Calibri"/>
                <a:cs typeface="Calibri"/>
              </a:rPr>
              <a:t> and </a:t>
            </a:r>
            <a:r>
              <a:rPr lang="en-US" dirty="0" smtClean="0">
                <a:latin typeface="Calibri"/>
                <a:cs typeface="Calibri"/>
              </a:rPr>
              <a:t>Stahl’s work with DNA to discover the mechanism of semi-conservative replication </a:t>
            </a:r>
            <a:endParaRPr lang="en-US" dirty="0">
              <a:latin typeface="Calibri"/>
              <a:cs typeface="Calibri"/>
            </a:endParaRPr>
          </a:p>
        </p:txBody>
      </p:sp>
      <p:grpSp>
        <p:nvGrpSpPr>
          <p:cNvPr id="14" name="Group 13"/>
          <p:cNvGrpSpPr/>
          <p:nvPr/>
        </p:nvGrpSpPr>
        <p:grpSpPr>
          <a:xfrm>
            <a:off x="5715904" y="701813"/>
            <a:ext cx="3312821" cy="4026819"/>
            <a:chOff x="254904" y="1473199"/>
            <a:chExt cx="3312821" cy="4026819"/>
          </a:xfrm>
        </p:grpSpPr>
        <p:pic>
          <p:nvPicPr>
            <p:cNvPr id="11" name="Picture 10" descr="Screen Shot 2014-07-23 at 10.10.26.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04" y="1473199"/>
              <a:ext cx="3312821" cy="3318933"/>
            </a:xfrm>
            <a:prstGeom prst="rect">
              <a:avLst/>
            </a:prstGeom>
          </p:spPr>
        </p:pic>
        <p:sp>
          <p:nvSpPr>
            <p:cNvPr id="13" name="Rectangle 12"/>
            <p:cNvSpPr/>
            <p:nvPr/>
          </p:nvSpPr>
          <p:spPr>
            <a:xfrm>
              <a:off x="254904" y="4792132"/>
              <a:ext cx="3312821" cy="707886"/>
            </a:xfrm>
            <a:prstGeom prst="rect">
              <a:avLst/>
            </a:prstGeom>
          </p:spPr>
          <p:txBody>
            <a:bodyPr wrap="square">
              <a:spAutoFit/>
            </a:bodyPr>
            <a:lstStyle/>
            <a:p>
              <a:r>
                <a:rPr lang="en-US" sz="1000" dirty="0">
                  <a:hlinkClick r:id="rId2"/>
                </a:rPr>
                <a:t>http://</a:t>
              </a:r>
              <a:r>
                <a:rPr lang="en-US" sz="1000" dirty="0" err="1">
                  <a:hlinkClick r:id="rId2"/>
                </a:rPr>
                <a:t>highered.mheducation.com</a:t>
              </a:r>
              <a:r>
                <a:rPr lang="en-US" sz="1000" dirty="0">
                  <a:hlinkClick r:id="rId2"/>
                </a:rPr>
                <a:t>/</a:t>
              </a:r>
              <a:r>
                <a:rPr lang="en-US" sz="1000" dirty="0" err="1">
                  <a:hlinkClick r:id="rId2"/>
                </a:rPr>
                <a:t>olcweb</a:t>
              </a:r>
              <a:r>
                <a:rPr lang="en-US" sz="1000" dirty="0">
                  <a:hlinkClick r:id="rId2"/>
                </a:rPr>
                <a:t>/</a:t>
              </a:r>
              <a:r>
                <a:rPr lang="en-US" sz="1000" dirty="0" err="1">
                  <a:hlinkClick r:id="rId2"/>
                </a:rPr>
                <a:t>cgi</a:t>
              </a:r>
              <a:r>
                <a:rPr lang="en-US" sz="1000" dirty="0">
                  <a:hlinkClick r:id="rId2"/>
                </a:rPr>
                <a:t>/</a:t>
              </a:r>
              <a:r>
                <a:rPr lang="en-US" sz="1000" dirty="0" err="1">
                  <a:hlinkClick r:id="rId2"/>
                </a:rPr>
                <a:t>pluginpop.cgi?it</a:t>
              </a:r>
              <a:r>
                <a:rPr lang="en-US" sz="1000" dirty="0">
                  <a:hlinkClick r:id="rId2"/>
                </a:rPr>
                <a:t>=</a:t>
              </a:r>
              <a:r>
                <a:rPr lang="en-US" sz="1000" dirty="0" err="1">
                  <a:hlinkClick r:id="rId2"/>
                </a:rPr>
                <a:t>swf</a:t>
              </a:r>
              <a:r>
                <a:rPr lang="en-US" sz="1000" dirty="0">
                  <a:hlinkClick r:id="rId2"/>
                </a:rPr>
                <a:t>::535::535::/sites/dl/free/0072437316/120076/bio22.swf::Meselson%20and%20Stahl%20Experiment</a:t>
              </a:r>
              <a:endParaRPr lang="en-US" sz="1000" dirty="0"/>
            </a:p>
          </p:txBody>
        </p:sp>
      </p:grpSp>
      <p:pic>
        <p:nvPicPr>
          <p:cNvPr id="19" name="Picture 18"/>
          <p:cNvPicPr>
            <a:picLocks noChangeAspect="1"/>
          </p:cNvPicPr>
          <p:nvPr/>
        </p:nvPicPr>
        <p:blipFill>
          <a:blip r:embed="rId4"/>
          <a:stretch>
            <a:fillRect/>
          </a:stretch>
        </p:blipFill>
        <p:spPr>
          <a:xfrm>
            <a:off x="26755" y="592666"/>
            <a:ext cx="5461685" cy="6265334"/>
          </a:xfrm>
          <a:prstGeom prst="rect">
            <a:avLst/>
          </a:prstGeom>
        </p:spPr>
      </p:pic>
      <p:sp>
        <p:nvSpPr>
          <p:cNvPr id="20" name="Rectangle 19"/>
          <p:cNvSpPr/>
          <p:nvPr/>
        </p:nvSpPr>
        <p:spPr>
          <a:xfrm>
            <a:off x="3378200" y="6611779"/>
            <a:ext cx="5765800" cy="246221"/>
          </a:xfrm>
          <a:prstGeom prst="rect">
            <a:avLst/>
          </a:prstGeom>
        </p:spPr>
        <p:txBody>
          <a:bodyPr wrap="square">
            <a:spAutoFit/>
          </a:bodyPr>
          <a:lstStyle/>
          <a:p>
            <a:pPr algn="r"/>
            <a:r>
              <a:rPr lang="en-US" sz="1000" dirty="0">
                <a:hlinkClick r:id="rId5"/>
              </a:rPr>
              <a:t>http://</a:t>
            </a:r>
            <a:r>
              <a:rPr lang="en-US" sz="1000" dirty="0" err="1">
                <a:hlinkClick r:id="rId5"/>
              </a:rPr>
              <a:t>www.nature.com</a:t>
            </a:r>
            <a:r>
              <a:rPr lang="en-US" sz="1000" dirty="0">
                <a:hlinkClick r:id="rId5"/>
              </a:rPr>
              <a:t>/</a:t>
            </a:r>
            <a:r>
              <a:rPr lang="en-US" sz="1000" dirty="0" err="1">
                <a:hlinkClick r:id="rId5"/>
              </a:rPr>
              <a:t>scitable</a:t>
            </a:r>
            <a:r>
              <a:rPr lang="en-US" sz="1000" dirty="0">
                <a:hlinkClick r:id="rId5"/>
              </a:rPr>
              <a:t>/</a:t>
            </a:r>
            <a:r>
              <a:rPr lang="en-US" sz="1000" dirty="0" err="1">
                <a:hlinkClick r:id="rId5"/>
              </a:rPr>
              <a:t>topicpage</a:t>
            </a:r>
            <a:r>
              <a:rPr lang="en-US" sz="1000" dirty="0">
                <a:hlinkClick r:id="rId5"/>
              </a:rPr>
              <a:t>/Semi-Conservative-DNA-Replication-Meselson-and-Stahl-421#</a:t>
            </a:r>
            <a:endParaRPr lang="en-US" sz="1000" dirty="0"/>
          </a:p>
        </p:txBody>
      </p:sp>
    </p:spTree>
    <p:extLst>
      <p:ext uri="{BB962C8B-B14F-4D97-AF65-F5344CB8AC3E}">
        <p14:creationId xmlns:p14="http://schemas.microsoft.com/office/powerpoint/2010/main" val="203780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587905"/>
          </a:xfrm>
        </p:spPr>
        <p:txBody>
          <a:bodyPr>
            <a:noAutofit/>
          </a:bodyPr>
          <a:lstStyle/>
          <a:p>
            <a:r>
              <a:rPr lang="en-US" sz="1600" dirty="0" smtClean="0">
                <a:latin typeface="Arial"/>
                <a:cs typeface="Arial"/>
              </a:rPr>
              <a:t>2.7.S</a:t>
            </a:r>
            <a:r>
              <a:rPr lang="en-US" sz="1600" dirty="0">
                <a:latin typeface="Arial"/>
                <a:cs typeface="Arial"/>
              </a:rPr>
              <a:t>2</a:t>
            </a:r>
            <a:r>
              <a:rPr lang="en-US" sz="1600" dirty="0" smtClean="0">
                <a:latin typeface="Arial"/>
                <a:cs typeface="Arial"/>
              </a:rPr>
              <a:t> </a:t>
            </a:r>
            <a:r>
              <a:rPr lang="en-US" sz="1600" dirty="0">
                <a:latin typeface="Arial"/>
                <a:cs typeface="Arial"/>
              </a:rPr>
              <a:t>Analysis of </a:t>
            </a:r>
            <a:r>
              <a:rPr lang="en-US" sz="1600" dirty="0" err="1">
                <a:latin typeface="Arial"/>
                <a:cs typeface="Arial"/>
              </a:rPr>
              <a:t>Meselson</a:t>
            </a:r>
            <a:r>
              <a:rPr lang="en-US" sz="1600" dirty="0">
                <a:latin typeface="Arial"/>
                <a:cs typeface="Arial"/>
              </a:rPr>
              <a:t> and Stahl’s results to obtain support for the theory of semi-conservative replication of DNA.</a:t>
            </a:r>
          </a:p>
        </p:txBody>
      </p:sp>
      <p:sp>
        <p:nvSpPr>
          <p:cNvPr id="4" name="TextBox 3"/>
          <p:cNvSpPr txBox="1"/>
          <p:nvPr/>
        </p:nvSpPr>
        <p:spPr>
          <a:xfrm>
            <a:off x="266700" y="825500"/>
            <a:ext cx="8610600" cy="4801315"/>
          </a:xfrm>
          <a:prstGeom prst="rect">
            <a:avLst/>
          </a:prstGeom>
          <a:noFill/>
        </p:spPr>
        <p:txBody>
          <a:bodyPr wrap="square" rtlCol="0">
            <a:spAutoFit/>
          </a:bodyPr>
          <a:lstStyle/>
          <a:p>
            <a:r>
              <a:rPr lang="en-US" dirty="0" smtClean="0"/>
              <a:t>At the start of a </a:t>
            </a:r>
            <a:r>
              <a:rPr lang="en-US" dirty="0" err="1" smtClean="0"/>
              <a:t>Meselson</a:t>
            </a:r>
            <a:r>
              <a:rPr lang="en-US" dirty="0" smtClean="0"/>
              <a:t> </a:t>
            </a:r>
            <a:r>
              <a:rPr lang="en-US" dirty="0"/>
              <a:t>and </a:t>
            </a:r>
            <a:r>
              <a:rPr lang="en-US" dirty="0" smtClean="0"/>
              <a:t>Stahl experiment (generation 0) </a:t>
            </a:r>
            <a:r>
              <a:rPr lang="en-US" dirty="0"/>
              <a:t>a</a:t>
            </a:r>
            <a:r>
              <a:rPr lang="en-US" dirty="0" smtClean="0"/>
              <a:t> single band of DNA with a density of 1.730 g </a:t>
            </a:r>
            <a:r>
              <a:rPr lang="en-US" dirty="0"/>
              <a:t>cm</a:t>
            </a:r>
            <a:r>
              <a:rPr lang="en-US" baseline="30000" dirty="0"/>
              <a:t>-</a:t>
            </a:r>
            <a:r>
              <a:rPr lang="en-US" baseline="30000" dirty="0" smtClean="0"/>
              <a:t>3</a:t>
            </a:r>
            <a:r>
              <a:rPr lang="en-US" dirty="0" smtClean="0"/>
              <a:t> was found. After 4 generations two bands were found, but the main band had a </a:t>
            </a:r>
            <a:r>
              <a:rPr lang="en-US" dirty="0"/>
              <a:t>density of </a:t>
            </a:r>
            <a:r>
              <a:rPr lang="en-US" dirty="0" smtClean="0"/>
              <a:t>1.700 </a:t>
            </a:r>
            <a:r>
              <a:rPr lang="en-US" dirty="0"/>
              <a:t>g cm</a:t>
            </a:r>
            <a:r>
              <a:rPr lang="en-US" baseline="30000" dirty="0"/>
              <a:t>-3</a:t>
            </a:r>
            <a:r>
              <a:rPr lang="en-US" dirty="0" smtClean="0"/>
              <a:t>.</a:t>
            </a:r>
            <a:br>
              <a:rPr lang="en-US" dirty="0" smtClean="0"/>
            </a:br>
            <a:endParaRPr lang="en-US" dirty="0" smtClean="0"/>
          </a:p>
          <a:p>
            <a:pPr marL="342900" indent="-342900">
              <a:buFont typeface="+mj-lt"/>
              <a:buAutoNum type="alphaLcPeriod"/>
            </a:pPr>
            <a:r>
              <a:rPr lang="en-US" dirty="0" smtClean="0"/>
              <a:t>Explain why the density of the main band changed over four generations.</a:t>
            </a:r>
            <a:r>
              <a:rPr lang="en-US" dirty="0"/>
              <a:t> </a:t>
            </a:r>
            <a:r>
              <a:rPr lang="en-US" dirty="0" smtClean="0"/>
              <a:t>(2)</a:t>
            </a:r>
            <a:br>
              <a:rPr lang="en-US" dirty="0" smtClean="0"/>
            </a:br>
            <a:endParaRPr lang="en-US" dirty="0" smtClean="0"/>
          </a:p>
          <a:p>
            <a:pPr marL="342900" indent="-342900">
              <a:buFont typeface="+mj-lt"/>
              <a:buAutoNum type="alphaLcPeriod"/>
            </a:pPr>
            <a:r>
              <a:rPr lang="en-US" dirty="0" smtClean="0"/>
              <a:t>After one generation one still only one DNA band appears, but the density has changed.</a:t>
            </a:r>
          </a:p>
          <a:p>
            <a:pPr marL="857250" lvl="1" indent="-400050">
              <a:buFont typeface="+mj-lt"/>
              <a:buAutoNum type="romanLcPeriod"/>
            </a:pPr>
            <a:r>
              <a:rPr lang="en-US" dirty="0" smtClean="0"/>
              <a:t>Estimate the density of the band. (1)</a:t>
            </a:r>
          </a:p>
          <a:p>
            <a:pPr marL="857250" lvl="1" indent="-400050">
              <a:buFont typeface="+mj-lt"/>
              <a:buAutoNum type="romanLcPeriod"/>
            </a:pPr>
            <a:r>
              <a:rPr lang="en-US" dirty="0" smtClean="0"/>
              <a:t>Which (if any) mechanisms of DNA replication are falsified by this result? (1)</a:t>
            </a:r>
          </a:p>
          <a:p>
            <a:pPr marL="857250" lvl="1" indent="-400050">
              <a:buFont typeface="+mj-lt"/>
              <a:buAutoNum type="romanLcPeriod"/>
            </a:pPr>
            <a:r>
              <a:rPr lang="en-US" dirty="0" smtClean="0"/>
              <a:t>Explain why the identified mechanism(s) are falsified. (1)</a:t>
            </a:r>
          </a:p>
          <a:p>
            <a:pPr marL="342900" indent="-342900">
              <a:buFont typeface="+mj-lt"/>
              <a:buAutoNum type="alphaLcPeriod"/>
            </a:pPr>
            <a:endParaRPr lang="en-US" dirty="0" smtClean="0"/>
          </a:p>
          <a:p>
            <a:pPr marL="342900" indent="-342900">
              <a:buFont typeface="+mj-lt"/>
              <a:buAutoNum type="alphaLcPeriod"/>
            </a:pPr>
            <a:r>
              <a:rPr lang="en-US" dirty="0" smtClean="0"/>
              <a:t>Describe the results after two generations and which mechanisms and explain the </a:t>
            </a:r>
            <a:r>
              <a:rPr lang="en-US" dirty="0"/>
              <a:t>identified mechanism(s) </a:t>
            </a:r>
            <a:r>
              <a:rPr lang="en-US" dirty="0" smtClean="0"/>
              <a:t>(if any) are falsified as a consequence. (3) </a:t>
            </a:r>
          </a:p>
          <a:p>
            <a:pPr marL="342900" indent="-342900">
              <a:buFont typeface="+mj-lt"/>
              <a:buAutoNum type="alphaLcPeriod"/>
            </a:pPr>
            <a:endParaRPr lang="en-US" dirty="0" smtClean="0"/>
          </a:p>
          <a:p>
            <a:pPr marL="342900" indent="-342900">
              <a:buFont typeface="+mj-lt"/>
              <a:buAutoNum type="alphaLcPeriod"/>
            </a:pPr>
            <a:r>
              <a:rPr lang="en-US" dirty="0" smtClean="0"/>
              <a:t>Describe and explain the result found by centrifuging a mixture of DNA from generation 0 and 2. (2)</a:t>
            </a:r>
            <a:endParaRPr lang="en-US" dirty="0"/>
          </a:p>
        </p:txBody>
      </p:sp>
    </p:spTree>
    <p:extLst>
      <p:ext uri="{BB962C8B-B14F-4D97-AF65-F5344CB8AC3E}">
        <p14:creationId xmlns:p14="http://schemas.microsoft.com/office/powerpoint/2010/main" val="784742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587905"/>
          </a:xfrm>
        </p:spPr>
        <p:txBody>
          <a:bodyPr>
            <a:noAutofit/>
          </a:bodyPr>
          <a:lstStyle/>
          <a:p>
            <a:r>
              <a:rPr lang="en-US" sz="1600" dirty="0" smtClean="0">
                <a:latin typeface="Arial"/>
                <a:cs typeface="Arial"/>
              </a:rPr>
              <a:t>2.7.S</a:t>
            </a:r>
            <a:r>
              <a:rPr lang="en-US" sz="1600" dirty="0">
                <a:latin typeface="Arial"/>
                <a:cs typeface="Arial"/>
              </a:rPr>
              <a:t>2</a:t>
            </a:r>
            <a:r>
              <a:rPr lang="en-US" sz="1600" dirty="0" smtClean="0">
                <a:latin typeface="Arial"/>
                <a:cs typeface="Arial"/>
              </a:rPr>
              <a:t> </a:t>
            </a:r>
            <a:r>
              <a:rPr lang="en-US" sz="1600" dirty="0">
                <a:latin typeface="Arial"/>
                <a:cs typeface="Arial"/>
              </a:rPr>
              <a:t>Analysis of </a:t>
            </a:r>
            <a:r>
              <a:rPr lang="en-US" sz="1600" dirty="0" err="1">
                <a:latin typeface="Arial"/>
                <a:cs typeface="Arial"/>
              </a:rPr>
              <a:t>Meselson</a:t>
            </a:r>
            <a:r>
              <a:rPr lang="en-US" sz="1600" dirty="0">
                <a:latin typeface="Arial"/>
                <a:cs typeface="Arial"/>
              </a:rPr>
              <a:t> and Stahl’s results to obtain support for the theory of semi-conservative replication of DNA.</a:t>
            </a:r>
          </a:p>
        </p:txBody>
      </p:sp>
      <p:sp>
        <p:nvSpPr>
          <p:cNvPr id="4" name="TextBox 3"/>
          <p:cNvSpPr txBox="1"/>
          <p:nvPr/>
        </p:nvSpPr>
        <p:spPr>
          <a:xfrm>
            <a:off x="266700" y="825500"/>
            <a:ext cx="8610600" cy="3970318"/>
          </a:xfrm>
          <a:prstGeom prst="rect">
            <a:avLst/>
          </a:prstGeom>
          <a:noFill/>
        </p:spPr>
        <p:txBody>
          <a:bodyPr wrap="square" rtlCol="0">
            <a:spAutoFit/>
          </a:bodyPr>
          <a:lstStyle/>
          <a:p>
            <a:r>
              <a:rPr lang="en-US" dirty="0" smtClean="0"/>
              <a:t>At the start of a </a:t>
            </a:r>
            <a:r>
              <a:rPr lang="en-US" dirty="0" err="1" smtClean="0"/>
              <a:t>Meselson</a:t>
            </a:r>
            <a:r>
              <a:rPr lang="en-US" dirty="0" smtClean="0"/>
              <a:t> </a:t>
            </a:r>
            <a:r>
              <a:rPr lang="en-US" dirty="0"/>
              <a:t>and </a:t>
            </a:r>
            <a:r>
              <a:rPr lang="en-US" dirty="0" smtClean="0"/>
              <a:t>Stahl experiment (generation 0) </a:t>
            </a:r>
            <a:r>
              <a:rPr lang="en-US" dirty="0"/>
              <a:t>a</a:t>
            </a:r>
            <a:r>
              <a:rPr lang="en-US" dirty="0" smtClean="0"/>
              <a:t> single band of DNA with a density of 1.730 g </a:t>
            </a:r>
            <a:r>
              <a:rPr lang="en-US" dirty="0"/>
              <a:t>cm</a:t>
            </a:r>
            <a:r>
              <a:rPr lang="en-US" baseline="30000" dirty="0"/>
              <a:t>-</a:t>
            </a:r>
            <a:r>
              <a:rPr lang="en-US" baseline="30000" dirty="0" smtClean="0"/>
              <a:t>3</a:t>
            </a:r>
            <a:r>
              <a:rPr lang="en-US" dirty="0" smtClean="0"/>
              <a:t> was found. After 4 generations two bands were found, but the main band had a </a:t>
            </a:r>
            <a:r>
              <a:rPr lang="en-US" dirty="0"/>
              <a:t>density of </a:t>
            </a:r>
            <a:r>
              <a:rPr lang="en-US" dirty="0" smtClean="0"/>
              <a:t>1.700 </a:t>
            </a:r>
            <a:r>
              <a:rPr lang="en-US" dirty="0"/>
              <a:t>g cm</a:t>
            </a:r>
            <a:r>
              <a:rPr lang="en-US" baseline="30000" dirty="0"/>
              <a:t>-3</a:t>
            </a:r>
            <a:r>
              <a:rPr lang="en-US" dirty="0" smtClean="0"/>
              <a:t>.</a:t>
            </a:r>
            <a:br>
              <a:rPr lang="en-US" dirty="0" smtClean="0"/>
            </a:br>
            <a:endParaRPr lang="en-US" dirty="0" smtClean="0"/>
          </a:p>
          <a:p>
            <a:pPr marL="342900" indent="-342900">
              <a:buFont typeface="+mj-lt"/>
              <a:buAutoNum type="alphaLcPeriod"/>
            </a:pPr>
            <a:r>
              <a:rPr lang="en-US" dirty="0" smtClean="0"/>
              <a:t>Explain why the density of the main band changed over four generations.</a:t>
            </a:r>
            <a:r>
              <a:rPr lang="en-US" dirty="0"/>
              <a:t> </a:t>
            </a:r>
            <a:r>
              <a:rPr lang="en-US" dirty="0" smtClean="0"/>
              <a:t>(2)</a:t>
            </a:r>
          </a:p>
          <a:p>
            <a:pPr marL="800100" lvl="1" indent="-342900">
              <a:buFont typeface="Arial"/>
              <a:buChar char="•"/>
            </a:pPr>
            <a:r>
              <a:rPr lang="en-US" dirty="0">
                <a:solidFill>
                  <a:srgbClr val="008000"/>
                </a:solidFill>
              </a:rPr>
              <a:t>N</a:t>
            </a:r>
            <a:r>
              <a:rPr lang="en-US" baseline="-25000" dirty="0">
                <a:solidFill>
                  <a:srgbClr val="008000"/>
                </a:solidFill>
              </a:rPr>
              <a:t>15</a:t>
            </a:r>
            <a:r>
              <a:rPr lang="en-US" dirty="0">
                <a:solidFill>
                  <a:srgbClr val="008000"/>
                </a:solidFill>
              </a:rPr>
              <a:t> </a:t>
            </a:r>
            <a:r>
              <a:rPr lang="en-US" dirty="0" smtClean="0">
                <a:solidFill>
                  <a:srgbClr val="008000"/>
                </a:solidFill>
              </a:rPr>
              <a:t>isotope has a greater mass than N</a:t>
            </a:r>
            <a:r>
              <a:rPr lang="en-US" baseline="-25000" dirty="0" smtClean="0">
                <a:solidFill>
                  <a:srgbClr val="008000"/>
                </a:solidFill>
              </a:rPr>
              <a:t>14</a:t>
            </a:r>
            <a:r>
              <a:rPr lang="en-US" dirty="0" smtClean="0">
                <a:solidFill>
                  <a:srgbClr val="008000"/>
                </a:solidFill>
              </a:rPr>
              <a:t> isotope due to the extra neutron</a:t>
            </a:r>
          </a:p>
          <a:p>
            <a:pPr marL="800100" lvl="1" indent="-342900">
              <a:buFont typeface="Arial"/>
              <a:buChar char="•"/>
            </a:pPr>
            <a:r>
              <a:rPr lang="en-US" dirty="0" smtClean="0">
                <a:solidFill>
                  <a:srgbClr val="008000"/>
                </a:solidFill>
              </a:rPr>
              <a:t>Generation 0 contained DNA with exclusively </a:t>
            </a:r>
            <a:r>
              <a:rPr lang="en-US" dirty="0">
                <a:solidFill>
                  <a:srgbClr val="008000"/>
                </a:solidFill>
              </a:rPr>
              <a:t>N</a:t>
            </a:r>
            <a:r>
              <a:rPr lang="en-US" baseline="-25000" dirty="0">
                <a:solidFill>
                  <a:srgbClr val="008000"/>
                </a:solidFill>
              </a:rPr>
              <a:t>15</a:t>
            </a:r>
            <a:r>
              <a:rPr lang="en-US" dirty="0">
                <a:solidFill>
                  <a:srgbClr val="008000"/>
                </a:solidFill>
              </a:rPr>
              <a:t> </a:t>
            </a:r>
            <a:r>
              <a:rPr lang="en-US" dirty="0" smtClean="0">
                <a:solidFill>
                  <a:srgbClr val="008000"/>
                </a:solidFill>
              </a:rPr>
              <a:t>isotopes (giving it a greater density)</a:t>
            </a:r>
          </a:p>
          <a:p>
            <a:pPr marL="800100" lvl="1" indent="-342900">
              <a:buFont typeface="Arial"/>
              <a:buChar char="•"/>
            </a:pPr>
            <a:r>
              <a:rPr lang="en-US" dirty="0" smtClean="0">
                <a:solidFill>
                  <a:srgbClr val="008000"/>
                </a:solidFill>
              </a:rPr>
              <a:t>With each generation the proportion N</a:t>
            </a:r>
            <a:r>
              <a:rPr lang="en-US" baseline="-25000" dirty="0" smtClean="0">
                <a:solidFill>
                  <a:srgbClr val="008000"/>
                </a:solidFill>
              </a:rPr>
              <a:t>14</a:t>
            </a:r>
            <a:r>
              <a:rPr lang="en-US" dirty="0" smtClean="0">
                <a:solidFill>
                  <a:srgbClr val="008000"/>
                </a:solidFill>
              </a:rPr>
              <a:t> </a:t>
            </a:r>
            <a:r>
              <a:rPr lang="en-US" dirty="0">
                <a:solidFill>
                  <a:srgbClr val="008000"/>
                </a:solidFill>
              </a:rPr>
              <a:t>isotope </a:t>
            </a:r>
            <a:r>
              <a:rPr lang="en-US" dirty="0" smtClean="0">
                <a:solidFill>
                  <a:srgbClr val="008000"/>
                </a:solidFill>
              </a:rPr>
              <a:t>(from free nucleotides) increases as the mass of DNA doubles</a:t>
            </a:r>
          </a:p>
          <a:p>
            <a:pPr marL="800100" lvl="1" indent="-342900">
              <a:buFont typeface="Arial"/>
              <a:buChar char="•"/>
            </a:pPr>
            <a:r>
              <a:rPr lang="en-US" dirty="0" smtClean="0">
                <a:solidFill>
                  <a:srgbClr val="008000"/>
                </a:solidFill>
              </a:rPr>
              <a:t>After four generations most strands contain only </a:t>
            </a:r>
            <a:r>
              <a:rPr lang="en-US" dirty="0">
                <a:solidFill>
                  <a:srgbClr val="008000"/>
                </a:solidFill>
              </a:rPr>
              <a:t>N</a:t>
            </a:r>
            <a:r>
              <a:rPr lang="en-US" baseline="-25000" dirty="0">
                <a:solidFill>
                  <a:srgbClr val="008000"/>
                </a:solidFill>
              </a:rPr>
              <a:t>14</a:t>
            </a:r>
            <a:r>
              <a:rPr lang="en-US" dirty="0">
                <a:solidFill>
                  <a:srgbClr val="008000"/>
                </a:solidFill>
              </a:rPr>
              <a:t> </a:t>
            </a:r>
            <a:r>
              <a:rPr lang="en-US" dirty="0" smtClean="0">
                <a:solidFill>
                  <a:srgbClr val="008000"/>
                </a:solidFill>
              </a:rPr>
              <a:t>isotope – the dominant band at </a:t>
            </a:r>
            <a:r>
              <a:rPr lang="en-US" dirty="0">
                <a:solidFill>
                  <a:srgbClr val="008000"/>
                </a:solidFill>
              </a:rPr>
              <a:t>a density of 1.700 g cm</a:t>
            </a:r>
            <a:r>
              <a:rPr lang="en-US" baseline="30000" dirty="0">
                <a:solidFill>
                  <a:srgbClr val="008000"/>
                </a:solidFill>
              </a:rPr>
              <a:t>-</a:t>
            </a:r>
            <a:r>
              <a:rPr lang="en-US" baseline="30000" dirty="0" smtClean="0">
                <a:solidFill>
                  <a:srgbClr val="008000"/>
                </a:solidFill>
              </a:rPr>
              <a:t>3</a:t>
            </a:r>
            <a:r>
              <a:rPr lang="en-US" dirty="0" smtClean="0">
                <a:solidFill>
                  <a:srgbClr val="008000"/>
                </a:solidFill>
              </a:rPr>
              <a:t>.</a:t>
            </a:r>
          </a:p>
          <a:p>
            <a:pPr marL="800100" lvl="1" indent="-342900">
              <a:buFont typeface="Arial"/>
              <a:buChar char="•"/>
            </a:pPr>
            <a:r>
              <a:rPr lang="en-US" dirty="0">
                <a:solidFill>
                  <a:srgbClr val="008000"/>
                </a:solidFill>
              </a:rPr>
              <a:t>N</a:t>
            </a:r>
            <a:r>
              <a:rPr lang="en-US" baseline="-25000" dirty="0">
                <a:solidFill>
                  <a:srgbClr val="008000"/>
                </a:solidFill>
              </a:rPr>
              <a:t>15</a:t>
            </a:r>
            <a:r>
              <a:rPr lang="en-US" dirty="0">
                <a:solidFill>
                  <a:srgbClr val="008000"/>
                </a:solidFill>
              </a:rPr>
              <a:t> isotope </a:t>
            </a:r>
            <a:r>
              <a:rPr lang="en-US" dirty="0" smtClean="0">
                <a:solidFill>
                  <a:srgbClr val="008000"/>
                </a:solidFill>
              </a:rPr>
              <a:t>remains, but is combined in strands with </a:t>
            </a:r>
            <a:r>
              <a:rPr lang="en-US" dirty="0">
                <a:solidFill>
                  <a:srgbClr val="008000"/>
                </a:solidFill>
              </a:rPr>
              <a:t>N</a:t>
            </a:r>
            <a:r>
              <a:rPr lang="en-US" baseline="-25000" dirty="0">
                <a:solidFill>
                  <a:srgbClr val="008000"/>
                </a:solidFill>
              </a:rPr>
              <a:t>14</a:t>
            </a:r>
            <a:r>
              <a:rPr lang="en-US" dirty="0">
                <a:solidFill>
                  <a:srgbClr val="008000"/>
                </a:solidFill>
              </a:rPr>
              <a:t> </a:t>
            </a:r>
            <a:r>
              <a:rPr lang="en-US" dirty="0" smtClean="0">
                <a:solidFill>
                  <a:srgbClr val="008000"/>
                </a:solidFill>
              </a:rPr>
              <a:t>isotope – a second band at a density between </a:t>
            </a:r>
            <a:r>
              <a:rPr lang="en-US" dirty="0">
                <a:solidFill>
                  <a:srgbClr val="008000"/>
                </a:solidFill>
              </a:rPr>
              <a:t>1.730 </a:t>
            </a:r>
            <a:r>
              <a:rPr lang="en-US" dirty="0" smtClean="0">
                <a:solidFill>
                  <a:srgbClr val="008000"/>
                </a:solidFill>
              </a:rPr>
              <a:t>and 1.700 </a:t>
            </a:r>
            <a:r>
              <a:rPr lang="en-US" dirty="0">
                <a:solidFill>
                  <a:srgbClr val="008000"/>
                </a:solidFill>
              </a:rPr>
              <a:t>g cm</a:t>
            </a:r>
            <a:r>
              <a:rPr lang="en-US" baseline="30000" dirty="0">
                <a:solidFill>
                  <a:srgbClr val="008000"/>
                </a:solidFill>
              </a:rPr>
              <a:t>-</a:t>
            </a:r>
            <a:r>
              <a:rPr lang="en-US" baseline="30000" dirty="0" smtClean="0">
                <a:solidFill>
                  <a:srgbClr val="008000"/>
                </a:solidFill>
              </a:rPr>
              <a:t>3</a:t>
            </a:r>
            <a:r>
              <a:rPr lang="en-US" dirty="0" smtClean="0">
                <a:solidFill>
                  <a:srgbClr val="008000"/>
                </a:solidFill>
              </a:rPr>
              <a:t>.</a:t>
            </a:r>
            <a:endParaRPr lang="en-US" baseline="30000" dirty="0">
              <a:solidFill>
                <a:srgbClr val="008000"/>
              </a:solidFill>
            </a:endParaRPr>
          </a:p>
        </p:txBody>
      </p:sp>
    </p:spTree>
    <p:extLst>
      <p:ext uri="{BB962C8B-B14F-4D97-AF65-F5344CB8AC3E}">
        <p14:creationId xmlns:p14="http://schemas.microsoft.com/office/powerpoint/2010/main" val="1228163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587905"/>
          </a:xfrm>
        </p:spPr>
        <p:txBody>
          <a:bodyPr>
            <a:noAutofit/>
          </a:bodyPr>
          <a:lstStyle/>
          <a:p>
            <a:r>
              <a:rPr lang="en-US" sz="1600" dirty="0" smtClean="0">
                <a:latin typeface="Arial"/>
                <a:cs typeface="Arial"/>
              </a:rPr>
              <a:t>2.7.S</a:t>
            </a:r>
            <a:r>
              <a:rPr lang="en-US" sz="1600" dirty="0">
                <a:latin typeface="Arial"/>
                <a:cs typeface="Arial"/>
              </a:rPr>
              <a:t>2</a:t>
            </a:r>
            <a:r>
              <a:rPr lang="en-US" sz="1600" dirty="0" smtClean="0">
                <a:latin typeface="Arial"/>
                <a:cs typeface="Arial"/>
              </a:rPr>
              <a:t> </a:t>
            </a:r>
            <a:r>
              <a:rPr lang="en-US" sz="1600" dirty="0">
                <a:latin typeface="Arial"/>
                <a:cs typeface="Arial"/>
              </a:rPr>
              <a:t>Analysis of </a:t>
            </a:r>
            <a:r>
              <a:rPr lang="en-US" sz="1600" dirty="0" err="1">
                <a:latin typeface="Arial"/>
                <a:cs typeface="Arial"/>
              </a:rPr>
              <a:t>Meselson</a:t>
            </a:r>
            <a:r>
              <a:rPr lang="en-US" sz="1600" dirty="0">
                <a:latin typeface="Arial"/>
                <a:cs typeface="Arial"/>
              </a:rPr>
              <a:t> and Stahl’s results to obtain support for the theory of semi-conservative replication of DNA.</a:t>
            </a:r>
          </a:p>
        </p:txBody>
      </p:sp>
      <p:sp>
        <p:nvSpPr>
          <p:cNvPr id="4" name="TextBox 3"/>
          <p:cNvSpPr txBox="1"/>
          <p:nvPr/>
        </p:nvSpPr>
        <p:spPr>
          <a:xfrm>
            <a:off x="266700" y="825500"/>
            <a:ext cx="8610600" cy="5355313"/>
          </a:xfrm>
          <a:prstGeom prst="rect">
            <a:avLst/>
          </a:prstGeom>
          <a:noFill/>
        </p:spPr>
        <p:txBody>
          <a:bodyPr wrap="square" rtlCol="0">
            <a:spAutoFit/>
          </a:bodyPr>
          <a:lstStyle/>
          <a:p>
            <a:r>
              <a:rPr lang="en-US" dirty="0" smtClean="0"/>
              <a:t>At the start of a </a:t>
            </a:r>
            <a:r>
              <a:rPr lang="en-US" dirty="0" err="1" smtClean="0"/>
              <a:t>Meselson</a:t>
            </a:r>
            <a:r>
              <a:rPr lang="en-US" dirty="0" smtClean="0"/>
              <a:t> </a:t>
            </a:r>
            <a:r>
              <a:rPr lang="en-US" dirty="0"/>
              <a:t>and </a:t>
            </a:r>
            <a:r>
              <a:rPr lang="en-US" dirty="0" smtClean="0"/>
              <a:t>Stahl experiment (generation 0) </a:t>
            </a:r>
            <a:r>
              <a:rPr lang="en-US" dirty="0"/>
              <a:t>a</a:t>
            </a:r>
            <a:r>
              <a:rPr lang="en-US" dirty="0" smtClean="0"/>
              <a:t> single band of DNA with a density of 1.730 g </a:t>
            </a:r>
            <a:r>
              <a:rPr lang="en-US" dirty="0"/>
              <a:t>cm</a:t>
            </a:r>
            <a:r>
              <a:rPr lang="en-US" baseline="30000" dirty="0"/>
              <a:t>-</a:t>
            </a:r>
            <a:r>
              <a:rPr lang="en-US" baseline="30000" dirty="0" smtClean="0"/>
              <a:t>3</a:t>
            </a:r>
            <a:r>
              <a:rPr lang="en-US" dirty="0" smtClean="0"/>
              <a:t> was found. After 4 generations two bands were found, but the main band had a </a:t>
            </a:r>
            <a:r>
              <a:rPr lang="en-US" dirty="0"/>
              <a:t>density of </a:t>
            </a:r>
            <a:r>
              <a:rPr lang="en-US" dirty="0" smtClean="0"/>
              <a:t>1.700 </a:t>
            </a:r>
            <a:r>
              <a:rPr lang="en-US" dirty="0"/>
              <a:t>g cm</a:t>
            </a:r>
            <a:r>
              <a:rPr lang="en-US" baseline="30000" dirty="0"/>
              <a:t>-3</a:t>
            </a:r>
            <a:r>
              <a:rPr lang="en-US" dirty="0" smtClean="0"/>
              <a:t>.</a:t>
            </a:r>
            <a:endParaRPr lang="en-US" dirty="0">
              <a:solidFill>
                <a:srgbClr val="008000"/>
              </a:solidFill>
            </a:endParaRPr>
          </a:p>
          <a:p>
            <a:pPr marL="800100" lvl="1" indent="-342900">
              <a:buFont typeface="Arial"/>
              <a:buChar char="•"/>
            </a:pPr>
            <a:endParaRPr lang="en-US" dirty="0" smtClean="0"/>
          </a:p>
          <a:p>
            <a:pPr marL="342900" indent="-342900">
              <a:buFont typeface="+mj-lt"/>
              <a:buAutoNum type="alphaLcPeriod" startAt="2"/>
            </a:pPr>
            <a:r>
              <a:rPr lang="en-US" dirty="0" smtClean="0"/>
              <a:t>After one generation only one DNA band appeared, but the density had changed.</a:t>
            </a:r>
          </a:p>
          <a:p>
            <a:pPr marL="857250" lvl="1" indent="-400050">
              <a:buFont typeface="+mj-lt"/>
              <a:buAutoNum type="romanLcPeriod"/>
            </a:pPr>
            <a:r>
              <a:rPr lang="en-US" dirty="0" smtClean="0"/>
              <a:t>Estimate the density of the band. (1)</a:t>
            </a:r>
          </a:p>
          <a:p>
            <a:pPr marL="1314450" lvl="2" indent="-400050">
              <a:buFont typeface="Arial"/>
              <a:buChar char="•"/>
            </a:pPr>
            <a:r>
              <a:rPr lang="en-US" dirty="0" smtClean="0">
                <a:solidFill>
                  <a:srgbClr val="008000"/>
                </a:solidFill>
              </a:rPr>
              <a:t>The band would contain equally amounts of N</a:t>
            </a:r>
            <a:r>
              <a:rPr lang="en-US" baseline="-25000" dirty="0" smtClean="0">
                <a:solidFill>
                  <a:srgbClr val="008000"/>
                </a:solidFill>
              </a:rPr>
              <a:t>14</a:t>
            </a:r>
            <a:r>
              <a:rPr lang="en-US" dirty="0" smtClean="0">
                <a:solidFill>
                  <a:srgbClr val="008000"/>
                </a:solidFill>
              </a:rPr>
              <a:t> </a:t>
            </a:r>
            <a:r>
              <a:rPr lang="en-US" dirty="0">
                <a:solidFill>
                  <a:srgbClr val="008000"/>
                </a:solidFill>
              </a:rPr>
              <a:t>isotope </a:t>
            </a:r>
            <a:r>
              <a:rPr lang="en-US" dirty="0" smtClean="0">
                <a:solidFill>
                  <a:srgbClr val="008000"/>
                </a:solidFill>
              </a:rPr>
              <a:t>and N</a:t>
            </a:r>
            <a:r>
              <a:rPr lang="en-US" baseline="-25000" dirty="0" smtClean="0">
                <a:solidFill>
                  <a:srgbClr val="008000"/>
                </a:solidFill>
              </a:rPr>
              <a:t>15</a:t>
            </a:r>
            <a:r>
              <a:rPr lang="en-US" dirty="0" smtClean="0">
                <a:solidFill>
                  <a:srgbClr val="008000"/>
                </a:solidFill>
              </a:rPr>
              <a:t> </a:t>
            </a:r>
            <a:r>
              <a:rPr lang="en-US" dirty="0">
                <a:solidFill>
                  <a:srgbClr val="008000"/>
                </a:solidFill>
              </a:rPr>
              <a:t>isotope </a:t>
            </a:r>
            <a:endParaRPr lang="en-US" dirty="0" smtClean="0">
              <a:solidFill>
                <a:srgbClr val="008000"/>
              </a:solidFill>
            </a:endParaRPr>
          </a:p>
          <a:p>
            <a:pPr marL="1314450" lvl="2" indent="-400050">
              <a:buFont typeface="Arial"/>
              <a:buChar char="•"/>
            </a:pPr>
            <a:r>
              <a:rPr lang="en-US" dirty="0" smtClean="0">
                <a:solidFill>
                  <a:srgbClr val="008000"/>
                </a:solidFill>
              </a:rPr>
              <a:t>Density of an all </a:t>
            </a:r>
            <a:r>
              <a:rPr lang="en-US" dirty="0">
                <a:solidFill>
                  <a:srgbClr val="008000"/>
                </a:solidFill>
              </a:rPr>
              <a:t>N</a:t>
            </a:r>
            <a:r>
              <a:rPr lang="en-US" baseline="-25000" dirty="0">
                <a:solidFill>
                  <a:srgbClr val="008000"/>
                </a:solidFill>
              </a:rPr>
              <a:t>15</a:t>
            </a:r>
            <a:r>
              <a:rPr lang="en-US" dirty="0">
                <a:solidFill>
                  <a:srgbClr val="008000"/>
                </a:solidFill>
              </a:rPr>
              <a:t> </a:t>
            </a:r>
            <a:r>
              <a:rPr lang="en-US" dirty="0" smtClean="0">
                <a:solidFill>
                  <a:srgbClr val="008000"/>
                </a:solidFill>
              </a:rPr>
              <a:t>isotope band is </a:t>
            </a:r>
            <a:r>
              <a:rPr lang="en-US" dirty="0">
                <a:solidFill>
                  <a:srgbClr val="008000"/>
                </a:solidFill>
              </a:rPr>
              <a:t>1.730 g cm</a:t>
            </a:r>
            <a:r>
              <a:rPr lang="en-US" baseline="30000" dirty="0">
                <a:solidFill>
                  <a:srgbClr val="008000"/>
                </a:solidFill>
              </a:rPr>
              <a:t>-</a:t>
            </a:r>
            <a:r>
              <a:rPr lang="en-US" baseline="30000" dirty="0" smtClean="0">
                <a:solidFill>
                  <a:srgbClr val="008000"/>
                </a:solidFill>
              </a:rPr>
              <a:t>3</a:t>
            </a:r>
            <a:r>
              <a:rPr lang="en-US" dirty="0" smtClean="0">
                <a:solidFill>
                  <a:srgbClr val="008000"/>
                </a:solidFill>
              </a:rPr>
              <a:t>.</a:t>
            </a:r>
          </a:p>
          <a:p>
            <a:pPr marL="1314450" lvl="2" indent="-400050">
              <a:buFont typeface="Arial"/>
              <a:buChar char="•"/>
            </a:pPr>
            <a:r>
              <a:rPr lang="en-US" dirty="0">
                <a:solidFill>
                  <a:srgbClr val="008000"/>
                </a:solidFill>
              </a:rPr>
              <a:t>Density of an all </a:t>
            </a:r>
            <a:r>
              <a:rPr lang="en-US" dirty="0" smtClean="0">
                <a:solidFill>
                  <a:srgbClr val="008000"/>
                </a:solidFill>
              </a:rPr>
              <a:t>N</a:t>
            </a:r>
            <a:r>
              <a:rPr lang="en-US" baseline="-25000" dirty="0" smtClean="0">
                <a:solidFill>
                  <a:srgbClr val="008000"/>
                </a:solidFill>
              </a:rPr>
              <a:t>14</a:t>
            </a:r>
            <a:r>
              <a:rPr lang="en-US" dirty="0" smtClean="0">
                <a:solidFill>
                  <a:srgbClr val="008000"/>
                </a:solidFill>
              </a:rPr>
              <a:t> </a:t>
            </a:r>
            <a:r>
              <a:rPr lang="en-US" dirty="0">
                <a:solidFill>
                  <a:srgbClr val="008000"/>
                </a:solidFill>
              </a:rPr>
              <a:t>isotope band is </a:t>
            </a:r>
            <a:r>
              <a:rPr lang="en-US" dirty="0" smtClean="0">
                <a:solidFill>
                  <a:srgbClr val="008000"/>
                </a:solidFill>
              </a:rPr>
              <a:t>1.700 </a:t>
            </a:r>
            <a:r>
              <a:rPr lang="en-US" dirty="0">
                <a:solidFill>
                  <a:srgbClr val="008000"/>
                </a:solidFill>
              </a:rPr>
              <a:t>g cm</a:t>
            </a:r>
            <a:r>
              <a:rPr lang="en-US" baseline="30000" dirty="0">
                <a:solidFill>
                  <a:srgbClr val="008000"/>
                </a:solidFill>
              </a:rPr>
              <a:t>-3</a:t>
            </a:r>
            <a:r>
              <a:rPr lang="en-US" dirty="0">
                <a:solidFill>
                  <a:srgbClr val="008000"/>
                </a:solidFill>
              </a:rPr>
              <a:t>.</a:t>
            </a:r>
          </a:p>
          <a:p>
            <a:pPr marL="1314450" lvl="2" indent="-400050">
              <a:buFont typeface="Arial"/>
              <a:buChar char="•"/>
            </a:pPr>
            <a:r>
              <a:rPr lang="en-US" dirty="0" smtClean="0">
                <a:solidFill>
                  <a:srgbClr val="008000"/>
                </a:solidFill>
              </a:rPr>
              <a:t>Density of an the mixed isotope band is the average of the two:</a:t>
            </a:r>
            <a:br>
              <a:rPr lang="en-US" dirty="0" smtClean="0">
                <a:solidFill>
                  <a:srgbClr val="008000"/>
                </a:solidFill>
              </a:rPr>
            </a:br>
            <a:r>
              <a:rPr lang="en-US" dirty="0" smtClean="0">
                <a:solidFill>
                  <a:srgbClr val="008000"/>
                </a:solidFill>
              </a:rPr>
              <a:t>= ( 1.730 </a:t>
            </a:r>
            <a:r>
              <a:rPr lang="en-US" dirty="0">
                <a:solidFill>
                  <a:srgbClr val="008000"/>
                </a:solidFill>
              </a:rPr>
              <a:t>g cm</a:t>
            </a:r>
            <a:r>
              <a:rPr lang="en-US" baseline="30000" dirty="0">
                <a:solidFill>
                  <a:srgbClr val="008000"/>
                </a:solidFill>
              </a:rPr>
              <a:t>-3</a:t>
            </a:r>
            <a:r>
              <a:rPr lang="en-US" dirty="0">
                <a:solidFill>
                  <a:srgbClr val="008000"/>
                </a:solidFill>
              </a:rPr>
              <a:t> </a:t>
            </a:r>
            <a:r>
              <a:rPr lang="en-US" dirty="0" smtClean="0">
                <a:solidFill>
                  <a:srgbClr val="008000"/>
                </a:solidFill>
              </a:rPr>
              <a:t>+ 1.700 </a:t>
            </a:r>
            <a:r>
              <a:rPr lang="en-US" dirty="0">
                <a:solidFill>
                  <a:srgbClr val="008000"/>
                </a:solidFill>
              </a:rPr>
              <a:t>g cm</a:t>
            </a:r>
            <a:r>
              <a:rPr lang="en-US" baseline="30000" dirty="0">
                <a:solidFill>
                  <a:srgbClr val="008000"/>
                </a:solidFill>
              </a:rPr>
              <a:t>-3</a:t>
            </a:r>
            <a:r>
              <a:rPr lang="en-US" dirty="0">
                <a:solidFill>
                  <a:srgbClr val="008000"/>
                </a:solidFill>
              </a:rPr>
              <a:t> </a:t>
            </a:r>
            <a:r>
              <a:rPr lang="en-US" dirty="0" smtClean="0">
                <a:solidFill>
                  <a:srgbClr val="008000"/>
                </a:solidFill>
              </a:rPr>
              <a:t>) / 2 = 1.715 </a:t>
            </a:r>
            <a:r>
              <a:rPr lang="en-US" dirty="0">
                <a:solidFill>
                  <a:srgbClr val="008000"/>
                </a:solidFill>
              </a:rPr>
              <a:t>g cm</a:t>
            </a:r>
            <a:r>
              <a:rPr lang="en-US" baseline="30000" dirty="0">
                <a:solidFill>
                  <a:srgbClr val="008000"/>
                </a:solidFill>
              </a:rPr>
              <a:t>-3</a:t>
            </a:r>
            <a:r>
              <a:rPr lang="en-US" dirty="0">
                <a:solidFill>
                  <a:srgbClr val="008000"/>
                </a:solidFill>
              </a:rPr>
              <a:t> </a:t>
            </a:r>
            <a:r>
              <a:rPr lang="en-US" dirty="0" smtClean="0">
                <a:solidFill>
                  <a:srgbClr val="008000"/>
                </a:solidFill>
              </a:rPr>
              <a:t/>
            </a:r>
            <a:br>
              <a:rPr lang="en-US" dirty="0" smtClean="0">
                <a:solidFill>
                  <a:srgbClr val="008000"/>
                </a:solidFill>
              </a:rPr>
            </a:br>
            <a:r>
              <a:rPr lang="en-US" dirty="0" smtClean="0">
                <a:solidFill>
                  <a:srgbClr val="008000"/>
                </a:solidFill>
              </a:rPr>
              <a:t/>
            </a:r>
            <a:br>
              <a:rPr lang="en-US" dirty="0" smtClean="0">
                <a:solidFill>
                  <a:srgbClr val="008000"/>
                </a:solidFill>
              </a:rPr>
            </a:br>
            <a:endParaRPr lang="en-US" dirty="0" smtClean="0">
              <a:solidFill>
                <a:srgbClr val="008000"/>
              </a:solidFill>
            </a:endParaRPr>
          </a:p>
          <a:p>
            <a:pPr marL="857250" lvl="1" indent="-400050">
              <a:buFont typeface="+mj-lt"/>
              <a:buAutoNum type="romanLcPeriod"/>
            </a:pPr>
            <a:r>
              <a:rPr lang="en-US" dirty="0" smtClean="0"/>
              <a:t>Which (if any) mechanisms of DNA replication are falsified by this result? (1)</a:t>
            </a:r>
          </a:p>
          <a:p>
            <a:pPr marL="1314450" lvl="2" indent="-400050">
              <a:buFont typeface="Arial"/>
              <a:buChar char="•"/>
            </a:pPr>
            <a:r>
              <a:rPr lang="en-US" dirty="0" smtClean="0">
                <a:solidFill>
                  <a:srgbClr val="008000"/>
                </a:solidFill>
              </a:rPr>
              <a:t>conservative replication</a:t>
            </a:r>
            <a:r>
              <a:rPr lang="en-US" dirty="0" smtClean="0"/>
              <a:t/>
            </a:r>
            <a:br>
              <a:rPr lang="en-US" dirty="0" smtClean="0"/>
            </a:br>
            <a:endParaRPr lang="en-US" dirty="0" smtClean="0"/>
          </a:p>
          <a:p>
            <a:pPr marL="857250" lvl="1" indent="-400050">
              <a:buFont typeface="+mj-lt"/>
              <a:buAutoNum type="romanLcPeriod"/>
            </a:pPr>
            <a:r>
              <a:rPr lang="en-US" dirty="0" smtClean="0"/>
              <a:t>Explain why the identified mechanism(s) are falsified. (1)</a:t>
            </a:r>
          </a:p>
          <a:p>
            <a:pPr marL="1314450" lvl="2" indent="-400050">
              <a:buFont typeface="Arial"/>
              <a:buChar char="•"/>
            </a:pPr>
            <a:r>
              <a:rPr lang="en-US" dirty="0" smtClean="0">
                <a:solidFill>
                  <a:srgbClr val="008000"/>
                </a:solidFill>
              </a:rPr>
              <a:t>For conservative replication to be the case two bands should appear in all generations after generation 0</a:t>
            </a:r>
          </a:p>
        </p:txBody>
      </p:sp>
    </p:spTree>
    <p:extLst>
      <p:ext uri="{BB962C8B-B14F-4D97-AF65-F5344CB8AC3E}">
        <p14:creationId xmlns:p14="http://schemas.microsoft.com/office/powerpoint/2010/main" val="2242935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587905"/>
          </a:xfrm>
        </p:spPr>
        <p:txBody>
          <a:bodyPr>
            <a:noAutofit/>
          </a:bodyPr>
          <a:lstStyle/>
          <a:p>
            <a:r>
              <a:rPr lang="en-US" sz="1600" dirty="0" smtClean="0">
                <a:latin typeface="Arial"/>
                <a:cs typeface="Arial"/>
              </a:rPr>
              <a:t>2.7.S</a:t>
            </a:r>
            <a:r>
              <a:rPr lang="en-US" sz="1600" dirty="0">
                <a:latin typeface="Arial"/>
                <a:cs typeface="Arial"/>
              </a:rPr>
              <a:t>2</a:t>
            </a:r>
            <a:r>
              <a:rPr lang="en-US" sz="1600" dirty="0" smtClean="0">
                <a:latin typeface="Arial"/>
                <a:cs typeface="Arial"/>
              </a:rPr>
              <a:t> </a:t>
            </a:r>
            <a:r>
              <a:rPr lang="en-US" sz="1600" dirty="0">
                <a:latin typeface="Arial"/>
                <a:cs typeface="Arial"/>
              </a:rPr>
              <a:t>Analysis of </a:t>
            </a:r>
            <a:r>
              <a:rPr lang="en-US" sz="1600" dirty="0" err="1">
                <a:latin typeface="Arial"/>
                <a:cs typeface="Arial"/>
              </a:rPr>
              <a:t>Meselson</a:t>
            </a:r>
            <a:r>
              <a:rPr lang="en-US" sz="1600" dirty="0">
                <a:latin typeface="Arial"/>
                <a:cs typeface="Arial"/>
              </a:rPr>
              <a:t> and Stahl’s results to obtain support for the theory of semi-conservative replication of DNA.</a:t>
            </a:r>
          </a:p>
        </p:txBody>
      </p:sp>
      <p:sp>
        <p:nvSpPr>
          <p:cNvPr id="4" name="TextBox 3"/>
          <p:cNvSpPr txBox="1"/>
          <p:nvPr/>
        </p:nvSpPr>
        <p:spPr>
          <a:xfrm>
            <a:off x="266700" y="825500"/>
            <a:ext cx="8610600" cy="4524316"/>
          </a:xfrm>
          <a:prstGeom prst="rect">
            <a:avLst/>
          </a:prstGeom>
          <a:noFill/>
        </p:spPr>
        <p:txBody>
          <a:bodyPr wrap="square" rtlCol="0">
            <a:spAutoFit/>
          </a:bodyPr>
          <a:lstStyle/>
          <a:p>
            <a:r>
              <a:rPr lang="en-US" dirty="0" smtClean="0"/>
              <a:t>At the start of a </a:t>
            </a:r>
            <a:r>
              <a:rPr lang="en-US" dirty="0" err="1" smtClean="0"/>
              <a:t>Meselson</a:t>
            </a:r>
            <a:r>
              <a:rPr lang="en-US" dirty="0" smtClean="0"/>
              <a:t> </a:t>
            </a:r>
            <a:r>
              <a:rPr lang="en-US" dirty="0"/>
              <a:t>and </a:t>
            </a:r>
            <a:r>
              <a:rPr lang="en-US" dirty="0" smtClean="0"/>
              <a:t>Stahl experiment (generation 0) </a:t>
            </a:r>
            <a:r>
              <a:rPr lang="en-US" dirty="0"/>
              <a:t>a</a:t>
            </a:r>
            <a:r>
              <a:rPr lang="en-US" dirty="0" smtClean="0"/>
              <a:t> single band of DNA with a density of 1.730 g </a:t>
            </a:r>
            <a:r>
              <a:rPr lang="en-US" dirty="0"/>
              <a:t>cm-</a:t>
            </a:r>
            <a:r>
              <a:rPr lang="en-US" dirty="0" smtClean="0"/>
              <a:t>3 was found. After 4 generations two bands were found, but the main band had a </a:t>
            </a:r>
            <a:r>
              <a:rPr lang="en-US" dirty="0"/>
              <a:t>density of </a:t>
            </a:r>
            <a:r>
              <a:rPr lang="en-US" dirty="0" smtClean="0"/>
              <a:t>1.700 </a:t>
            </a:r>
            <a:r>
              <a:rPr lang="en-US" dirty="0"/>
              <a:t>g cm-3</a:t>
            </a:r>
            <a:r>
              <a:rPr lang="en-US" dirty="0" smtClean="0"/>
              <a:t>.</a:t>
            </a:r>
            <a:br>
              <a:rPr lang="en-US" dirty="0" smtClean="0"/>
            </a:br>
            <a:endParaRPr lang="en-US" dirty="0" smtClean="0"/>
          </a:p>
          <a:p>
            <a:pPr marL="342900" indent="-342900">
              <a:buFont typeface="+mj-lt"/>
              <a:buAutoNum type="alphaLcPeriod" startAt="3"/>
            </a:pPr>
            <a:r>
              <a:rPr lang="en-US" dirty="0" smtClean="0"/>
              <a:t>Describe the results after two generations and which mechanisms and explain the </a:t>
            </a:r>
            <a:r>
              <a:rPr lang="en-US" dirty="0"/>
              <a:t>identified mechanism(s) </a:t>
            </a:r>
            <a:r>
              <a:rPr lang="en-US" dirty="0" smtClean="0"/>
              <a:t>(if any) are falsified as a consequence. (3) </a:t>
            </a:r>
          </a:p>
          <a:p>
            <a:pPr marL="800100" lvl="1" indent="-342900">
              <a:buFont typeface="Arial"/>
              <a:buChar char="•"/>
            </a:pPr>
            <a:r>
              <a:rPr lang="en-US" b="1" dirty="0">
                <a:solidFill>
                  <a:srgbClr val="008000"/>
                </a:solidFill>
              </a:rPr>
              <a:t>2</a:t>
            </a:r>
            <a:r>
              <a:rPr lang="en-US" b="1" dirty="0" smtClean="0">
                <a:solidFill>
                  <a:srgbClr val="008000"/>
                </a:solidFill>
              </a:rPr>
              <a:t> bands</a:t>
            </a:r>
            <a:r>
              <a:rPr lang="en-US" dirty="0" smtClean="0">
                <a:solidFill>
                  <a:srgbClr val="008000"/>
                </a:solidFill>
              </a:rPr>
              <a:t>:</a:t>
            </a:r>
          </a:p>
          <a:p>
            <a:pPr marL="800100" lvl="1" indent="-342900">
              <a:buFont typeface="Arial"/>
              <a:buChar char="•"/>
            </a:pPr>
            <a:r>
              <a:rPr lang="en-US" b="1" dirty="0" smtClean="0">
                <a:solidFill>
                  <a:srgbClr val="008000"/>
                </a:solidFill>
              </a:rPr>
              <a:t>One </a:t>
            </a:r>
            <a:r>
              <a:rPr lang="en-US" b="1" dirty="0">
                <a:solidFill>
                  <a:srgbClr val="008000"/>
                </a:solidFill>
              </a:rPr>
              <a:t>band </a:t>
            </a:r>
            <a:r>
              <a:rPr lang="en-US" b="1" dirty="0" smtClean="0">
                <a:solidFill>
                  <a:srgbClr val="008000"/>
                </a:solidFill>
              </a:rPr>
              <a:t>containing </a:t>
            </a:r>
            <a:r>
              <a:rPr lang="en-US" b="1" dirty="0">
                <a:solidFill>
                  <a:srgbClr val="008000"/>
                </a:solidFill>
              </a:rPr>
              <a:t>a mixture of N</a:t>
            </a:r>
            <a:r>
              <a:rPr lang="en-US" b="1" baseline="-25000" dirty="0">
                <a:solidFill>
                  <a:srgbClr val="008000"/>
                </a:solidFill>
              </a:rPr>
              <a:t>15</a:t>
            </a:r>
            <a:r>
              <a:rPr lang="en-US" b="1" dirty="0">
                <a:solidFill>
                  <a:srgbClr val="008000"/>
                </a:solidFill>
              </a:rPr>
              <a:t> and N</a:t>
            </a:r>
            <a:r>
              <a:rPr lang="en-US" b="1" baseline="-25000" dirty="0">
                <a:solidFill>
                  <a:srgbClr val="008000"/>
                </a:solidFill>
              </a:rPr>
              <a:t>14</a:t>
            </a:r>
            <a:r>
              <a:rPr lang="en-US" b="1" dirty="0">
                <a:solidFill>
                  <a:srgbClr val="008000"/>
                </a:solidFill>
              </a:rPr>
              <a:t> isotopes </a:t>
            </a:r>
            <a:r>
              <a:rPr lang="en-US" dirty="0">
                <a:solidFill>
                  <a:srgbClr val="008000"/>
                </a:solidFill>
              </a:rPr>
              <a:t>– semi-conservative replication preserves the DNA strands containing N</a:t>
            </a:r>
            <a:r>
              <a:rPr lang="en-US" baseline="-25000" dirty="0">
                <a:solidFill>
                  <a:srgbClr val="008000"/>
                </a:solidFill>
              </a:rPr>
              <a:t>15</a:t>
            </a:r>
            <a:r>
              <a:rPr lang="en-US" dirty="0">
                <a:solidFill>
                  <a:srgbClr val="008000"/>
                </a:solidFill>
              </a:rPr>
              <a:t> isotopes, but combines them with N</a:t>
            </a:r>
            <a:r>
              <a:rPr lang="en-US" baseline="-25000" dirty="0">
                <a:solidFill>
                  <a:srgbClr val="008000"/>
                </a:solidFill>
              </a:rPr>
              <a:t>14</a:t>
            </a:r>
            <a:r>
              <a:rPr lang="en-US" dirty="0">
                <a:solidFill>
                  <a:srgbClr val="008000"/>
                </a:solidFill>
              </a:rPr>
              <a:t> nucleotides during </a:t>
            </a:r>
            <a:r>
              <a:rPr lang="en-US" dirty="0" smtClean="0">
                <a:solidFill>
                  <a:srgbClr val="008000"/>
                </a:solidFill>
              </a:rPr>
              <a:t>replication.</a:t>
            </a:r>
          </a:p>
          <a:p>
            <a:pPr marL="800100" lvl="1" indent="-342900">
              <a:buFont typeface="Arial"/>
              <a:buChar char="•"/>
            </a:pPr>
            <a:r>
              <a:rPr lang="en-US" b="1" dirty="0" smtClean="0">
                <a:solidFill>
                  <a:srgbClr val="008000"/>
                </a:solidFill>
              </a:rPr>
              <a:t>One band containing all N</a:t>
            </a:r>
            <a:r>
              <a:rPr lang="en-US" b="1" baseline="-25000" dirty="0" smtClean="0">
                <a:solidFill>
                  <a:srgbClr val="008000"/>
                </a:solidFill>
              </a:rPr>
              <a:t>14</a:t>
            </a:r>
            <a:r>
              <a:rPr lang="en-US" b="1" dirty="0" smtClean="0">
                <a:solidFill>
                  <a:srgbClr val="008000"/>
                </a:solidFill>
              </a:rPr>
              <a:t> isotopes</a:t>
            </a:r>
            <a:r>
              <a:rPr lang="en-US" dirty="0" smtClean="0">
                <a:solidFill>
                  <a:srgbClr val="008000"/>
                </a:solidFill>
              </a:rPr>
              <a:t> - during replication from generation 1 to generation 2. The new strands consisting of of </a:t>
            </a:r>
            <a:r>
              <a:rPr lang="en-US" dirty="0">
                <a:solidFill>
                  <a:srgbClr val="008000"/>
                </a:solidFill>
              </a:rPr>
              <a:t>N</a:t>
            </a:r>
            <a:r>
              <a:rPr lang="en-US" baseline="-25000" dirty="0">
                <a:solidFill>
                  <a:srgbClr val="008000"/>
                </a:solidFill>
              </a:rPr>
              <a:t>14</a:t>
            </a:r>
            <a:r>
              <a:rPr lang="en-US" dirty="0">
                <a:solidFill>
                  <a:srgbClr val="008000"/>
                </a:solidFill>
              </a:rPr>
              <a:t> </a:t>
            </a:r>
            <a:r>
              <a:rPr lang="en-US" dirty="0" smtClean="0">
                <a:solidFill>
                  <a:srgbClr val="008000"/>
                </a:solidFill>
              </a:rPr>
              <a:t>isotopes are replicated using N</a:t>
            </a:r>
            <a:r>
              <a:rPr lang="en-US" baseline="-25000" dirty="0" smtClean="0">
                <a:solidFill>
                  <a:srgbClr val="008000"/>
                </a:solidFill>
              </a:rPr>
              <a:t>14</a:t>
            </a:r>
            <a:r>
              <a:rPr lang="en-US" dirty="0" smtClean="0">
                <a:solidFill>
                  <a:srgbClr val="008000"/>
                </a:solidFill>
              </a:rPr>
              <a:t> nucleotides creating strands containing just </a:t>
            </a:r>
            <a:r>
              <a:rPr lang="en-US" dirty="0">
                <a:solidFill>
                  <a:srgbClr val="008000"/>
                </a:solidFill>
              </a:rPr>
              <a:t>N</a:t>
            </a:r>
            <a:r>
              <a:rPr lang="en-US" baseline="-25000" dirty="0">
                <a:solidFill>
                  <a:srgbClr val="008000"/>
                </a:solidFill>
              </a:rPr>
              <a:t>14</a:t>
            </a:r>
            <a:r>
              <a:rPr lang="en-US" dirty="0">
                <a:solidFill>
                  <a:srgbClr val="008000"/>
                </a:solidFill>
              </a:rPr>
              <a:t> </a:t>
            </a:r>
            <a:r>
              <a:rPr lang="en-US" dirty="0" smtClean="0">
                <a:solidFill>
                  <a:srgbClr val="008000"/>
                </a:solidFill>
              </a:rPr>
              <a:t>isotopes.</a:t>
            </a:r>
          </a:p>
          <a:p>
            <a:pPr marL="800100" lvl="1" indent="-342900">
              <a:buFont typeface="Arial"/>
              <a:buChar char="•"/>
            </a:pPr>
            <a:r>
              <a:rPr lang="en-US" b="1" dirty="0" smtClean="0">
                <a:solidFill>
                  <a:srgbClr val="008000"/>
                </a:solidFill>
              </a:rPr>
              <a:t>Dispersive replication is falsified </a:t>
            </a:r>
            <a:r>
              <a:rPr lang="en-US" dirty="0" smtClean="0">
                <a:solidFill>
                  <a:srgbClr val="008000"/>
                </a:solidFill>
              </a:rPr>
              <a:t>as this model would continue to produce a single band, containing proportionally less </a:t>
            </a:r>
            <a:r>
              <a:rPr lang="en-US" dirty="0">
                <a:solidFill>
                  <a:srgbClr val="008000"/>
                </a:solidFill>
              </a:rPr>
              <a:t>N</a:t>
            </a:r>
            <a:r>
              <a:rPr lang="en-US" baseline="-25000" dirty="0">
                <a:solidFill>
                  <a:srgbClr val="008000"/>
                </a:solidFill>
              </a:rPr>
              <a:t>15</a:t>
            </a:r>
            <a:r>
              <a:rPr lang="en-US" dirty="0">
                <a:solidFill>
                  <a:srgbClr val="008000"/>
                </a:solidFill>
              </a:rPr>
              <a:t> </a:t>
            </a:r>
            <a:r>
              <a:rPr lang="en-US" dirty="0" smtClean="0">
                <a:solidFill>
                  <a:srgbClr val="008000"/>
                </a:solidFill>
              </a:rPr>
              <a:t>isotope.</a:t>
            </a:r>
          </a:p>
          <a:p>
            <a:pPr marL="342900" indent="-342900">
              <a:buFont typeface="+mj-lt"/>
              <a:buAutoNum type="alphaLcPeriod" startAt="3"/>
            </a:pPr>
            <a:endParaRPr lang="en-US" dirty="0">
              <a:solidFill>
                <a:srgbClr val="008000"/>
              </a:solidFill>
            </a:endParaRPr>
          </a:p>
        </p:txBody>
      </p:sp>
    </p:spTree>
    <p:extLst>
      <p:ext uri="{BB962C8B-B14F-4D97-AF65-F5344CB8AC3E}">
        <p14:creationId xmlns:p14="http://schemas.microsoft.com/office/powerpoint/2010/main" val="3335512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763"/>
            <a:ext cx="2895600"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smtClean="0"/>
              <a:t>Understandings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8435536"/>
              </p:ext>
            </p:extLst>
          </p:nvPr>
        </p:nvGraphicFramePr>
        <p:xfrm>
          <a:off x="321932" y="784225"/>
          <a:ext cx="8500119" cy="4381499"/>
        </p:xfrm>
        <a:graphic>
          <a:graphicData uri="http://schemas.openxmlformats.org/drawingml/2006/table">
            <a:tbl>
              <a:tblPr firstRow="1" bandRow="1">
                <a:tableStyleId>{F2DE63D5-997A-4646-A377-4702673A728D}</a:tableStyleId>
              </a:tblPr>
              <a:tblGrid>
                <a:gridCol w="715431">
                  <a:extLst>
                    <a:ext uri="{9D8B030D-6E8A-4147-A177-3AD203B41FA5}">
                      <a16:colId xmlns:a16="http://schemas.microsoft.com/office/drawing/2014/main" val="20000"/>
                    </a:ext>
                  </a:extLst>
                </a:gridCol>
                <a:gridCol w="4077911">
                  <a:extLst>
                    <a:ext uri="{9D8B030D-6E8A-4147-A177-3AD203B41FA5}">
                      <a16:colId xmlns:a16="http://schemas.microsoft.com/office/drawing/2014/main" val="20001"/>
                    </a:ext>
                  </a:extLst>
                </a:gridCol>
                <a:gridCol w="3706777">
                  <a:extLst>
                    <a:ext uri="{9D8B030D-6E8A-4147-A177-3AD203B41FA5}">
                      <a16:colId xmlns:a16="http://schemas.microsoft.com/office/drawing/2014/main" val="20002"/>
                    </a:ext>
                  </a:extLst>
                </a:gridCol>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extLst>
                  <a:ext uri="{0D108BD9-81ED-4DB2-BD59-A6C34878D82A}">
                    <a16:rowId xmlns:a16="http://schemas.microsoft.com/office/drawing/2014/main" val="10000"/>
                  </a:ext>
                </a:extLst>
              </a:tr>
              <a:tr h="228024">
                <a:tc>
                  <a:txBody>
                    <a:bodyPr/>
                    <a:lstStyle/>
                    <a:p>
                      <a:pPr algn="l" fontAlgn="b"/>
                      <a:r>
                        <a:rPr lang="en-US" sz="1400" b="0" i="0" u="none" strike="noStrike" dirty="0">
                          <a:solidFill>
                            <a:srgbClr val="000000"/>
                          </a:solidFill>
                          <a:effectLst/>
                          <a:latin typeface="Arial"/>
                          <a:cs typeface="Arial"/>
                        </a:rPr>
                        <a:t>2.7.U1</a:t>
                      </a:r>
                    </a:p>
                  </a:txBody>
                  <a:tcPr marL="12700" marR="12700" marT="12700" marB="0">
                    <a:solidFill>
                      <a:schemeClr val="bg1"/>
                    </a:solidFill>
                  </a:tcPr>
                </a:tc>
                <a:tc>
                  <a:txBody>
                    <a:bodyPr/>
                    <a:lstStyle/>
                    <a:p>
                      <a:pPr algn="l" fontAlgn="b"/>
                      <a:r>
                        <a:rPr lang="en-US" sz="1400" b="0" i="0" u="none" strike="noStrike" dirty="0" smtClean="0">
                          <a:solidFill>
                            <a:srgbClr val="000000"/>
                          </a:solidFill>
                          <a:effectLst/>
                          <a:latin typeface="Arial"/>
                          <a:cs typeface="Arial"/>
                        </a:rPr>
                        <a:t>The </a:t>
                      </a:r>
                      <a:r>
                        <a:rPr lang="en-US" sz="1400" b="0" i="0" u="none" strike="noStrike" dirty="0">
                          <a:solidFill>
                            <a:srgbClr val="000000"/>
                          </a:solidFill>
                          <a:effectLst/>
                          <a:latin typeface="Arial"/>
                          <a:cs typeface="Arial"/>
                        </a:rPr>
                        <a:t>replication of DNA is semi-conservative and depends on complementary base pairing.</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extLst>
                  <a:ext uri="{0D108BD9-81ED-4DB2-BD59-A6C34878D82A}">
                    <a16:rowId xmlns:a16="http://schemas.microsoft.com/office/drawing/2014/main" val="10001"/>
                  </a:ext>
                </a:extLst>
              </a:tr>
              <a:tr h="228024">
                <a:tc>
                  <a:txBody>
                    <a:bodyPr/>
                    <a:lstStyle/>
                    <a:p>
                      <a:pPr algn="l" fontAlgn="b"/>
                      <a:r>
                        <a:rPr lang="en-US" sz="1400" b="0" i="0" u="none" strike="noStrike">
                          <a:solidFill>
                            <a:srgbClr val="000000"/>
                          </a:solidFill>
                          <a:effectLst/>
                          <a:latin typeface="Arial"/>
                          <a:cs typeface="Arial"/>
                        </a:rPr>
                        <a:t>2.7.U2</a:t>
                      </a:r>
                    </a:p>
                  </a:txBody>
                  <a:tcPr marL="12700" marR="12700" marT="12700" marB="0">
                    <a:solidFill>
                      <a:schemeClr val="bg1"/>
                    </a:solidFill>
                  </a:tcPr>
                </a:tc>
                <a:tc>
                  <a:txBody>
                    <a:bodyPr/>
                    <a:lstStyle/>
                    <a:p>
                      <a:pPr algn="l" fontAlgn="b"/>
                      <a:r>
                        <a:rPr lang="en-US" sz="1400" b="0" i="0" u="none" strike="noStrike" dirty="0" smtClean="0">
                          <a:solidFill>
                            <a:srgbClr val="000000"/>
                          </a:solidFill>
                          <a:effectLst/>
                          <a:latin typeface="Arial"/>
                          <a:cs typeface="Arial"/>
                        </a:rPr>
                        <a:t>Helicase </a:t>
                      </a:r>
                      <a:r>
                        <a:rPr lang="en-US" sz="1400" b="0" i="0" u="none" strike="noStrike" dirty="0">
                          <a:solidFill>
                            <a:srgbClr val="000000"/>
                          </a:solidFill>
                          <a:effectLst/>
                          <a:latin typeface="Arial"/>
                          <a:cs typeface="Arial"/>
                        </a:rPr>
                        <a:t>unwinds the double helix and separates the two strands by breaking hydrogen bonds.</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extLst>
                  <a:ext uri="{0D108BD9-81ED-4DB2-BD59-A6C34878D82A}">
                    <a16:rowId xmlns:a16="http://schemas.microsoft.com/office/drawing/2014/main" val="10002"/>
                  </a:ext>
                </a:extLst>
              </a:tr>
              <a:tr h="228024">
                <a:tc>
                  <a:txBody>
                    <a:bodyPr/>
                    <a:lstStyle/>
                    <a:p>
                      <a:pPr algn="l" fontAlgn="b"/>
                      <a:r>
                        <a:rPr lang="en-US" sz="1400" b="0" i="0" u="none" strike="noStrike">
                          <a:solidFill>
                            <a:srgbClr val="000000"/>
                          </a:solidFill>
                          <a:effectLst/>
                          <a:latin typeface="Arial"/>
                          <a:cs typeface="Arial"/>
                        </a:rPr>
                        <a:t>2.7.U3</a:t>
                      </a:r>
                    </a:p>
                  </a:txBody>
                  <a:tcPr marL="12700" marR="12700" marT="12700" marB="0">
                    <a:solidFill>
                      <a:schemeClr val="bg1"/>
                    </a:solidFill>
                  </a:tcPr>
                </a:tc>
                <a:tc>
                  <a:txBody>
                    <a:bodyPr/>
                    <a:lstStyle/>
                    <a:p>
                      <a:pPr algn="l" fontAlgn="b"/>
                      <a:r>
                        <a:rPr lang="en-US" sz="1400" b="0" i="0" u="none" strike="noStrike" dirty="0" smtClean="0">
                          <a:solidFill>
                            <a:srgbClr val="000000"/>
                          </a:solidFill>
                          <a:effectLst/>
                          <a:latin typeface="Arial"/>
                          <a:cs typeface="Arial"/>
                        </a:rPr>
                        <a:t>DNA </a:t>
                      </a:r>
                      <a:r>
                        <a:rPr lang="en-US" sz="1400" b="0" i="0" u="none" strike="noStrike" dirty="0">
                          <a:solidFill>
                            <a:srgbClr val="000000"/>
                          </a:solidFill>
                          <a:effectLst/>
                          <a:latin typeface="Arial"/>
                          <a:cs typeface="Arial"/>
                        </a:rPr>
                        <a:t>polymerase links nucleotides together to form a new strand, using the pre-existing strand as a template.</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The different types of DNA polymerase do not need to be distinguished.</a:t>
                      </a:r>
                    </a:p>
                  </a:txBody>
                  <a:tcPr marL="12700" marR="12700" marT="12700" marB="0">
                    <a:solidFill>
                      <a:schemeClr val="bg1"/>
                    </a:solidFill>
                  </a:tcPr>
                </a:tc>
                <a:extLst>
                  <a:ext uri="{0D108BD9-81ED-4DB2-BD59-A6C34878D82A}">
                    <a16:rowId xmlns:a16="http://schemas.microsoft.com/office/drawing/2014/main" val="10003"/>
                  </a:ext>
                </a:extLst>
              </a:tr>
              <a:tr h="228024">
                <a:tc>
                  <a:txBody>
                    <a:bodyPr/>
                    <a:lstStyle/>
                    <a:p>
                      <a:pPr algn="l" fontAlgn="b"/>
                      <a:r>
                        <a:rPr lang="en-US" sz="1400" b="0" i="0" u="none" strike="noStrike">
                          <a:solidFill>
                            <a:srgbClr val="000000"/>
                          </a:solidFill>
                          <a:effectLst/>
                          <a:latin typeface="Arial"/>
                          <a:cs typeface="Arial"/>
                        </a:rPr>
                        <a:t>2.7.U4</a:t>
                      </a:r>
                    </a:p>
                  </a:txBody>
                  <a:tcPr marL="12700" marR="12700" marT="12700" marB="0">
                    <a:solidFill>
                      <a:schemeClr val="bg1"/>
                    </a:solidFill>
                  </a:tcPr>
                </a:tc>
                <a:tc>
                  <a:txBody>
                    <a:bodyPr/>
                    <a:lstStyle/>
                    <a:p>
                      <a:pPr algn="l" fontAlgn="b"/>
                      <a:r>
                        <a:rPr lang="en-US" sz="1400" b="0" i="0" u="none" strike="noStrike" dirty="0" smtClean="0">
                          <a:solidFill>
                            <a:srgbClr val="000000"/>
                          </a:solidFill>
                          <a:effectLst/>
                          <a:latin typeface="Arial"/>
                          <a:cs typeface="Arial"/>
                        </a:rPr>
                        <a:t>Transcription </a:t>
                      </a:r>
                      <a:r>
                        <a:rPr lang="en-US" sz="1400" b="0" i="0" u="none" strike="noStrike" dirty="0">
                          <a:solidFill>
                            <a:srgbClr val="000000"/>
                          </a:solidFill>
                          <a:effectLst/>
                          <a:latin typeface="Arial"/>
                          <a:cs typeface="Arial"/>
                        </a:rPr>
                        <a:t>is the synthesis of mRNA copied from the DNA base sequences by RNA polymerase.</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extLst>
                  <a:ext uri="{0D108BD9-81ED-4DB2-BD59-A6C34878D82A}">
                    <a16:rowId xmlns:a16="http://schemas.microsoft.com/office/drawing/2014/main" val="10004"/>
                  </a:ext>
                </a:extLst>
              </a:tr>
              <a:tr h="228024">
                <a:tc>
                  <a:txBody>
                    <a:bodyPr/>
                    <a:lstStyle/>
                    <a:p>
                      <a:pPr algn="l" fontAlgn="b"/>
                      <a:r>
                        <a:rPr lang="en-US" sz="1400" b="0" i="0" u="none" strike="noStrike">
                          <a:solidFill>
                            <a:srgbClr val="000000"/>
                          </a:solidFill>
                          <a:effectLst/>
                          <a:latin typeface="Arial"/>
                          <a:cs typeface="Arial"/>
                        </a:rPr>
                        <a:t>2.7.U5</a:t>
                      </a:r>
                    </a:p>
                  </a:txBody>
                  <a:tcPr marL="12700" marR="12700" marT="12700" marB="0">
                    <a:solidFill>
                      <a:schemeClr val="bg1"/>
                    </a:solidFill>
                  </a:tcPr>
                </a:tc>
                <a:tc>
                  <a:txBody>
                    <a:bodyPr/>
                    <a:lstStyle/>
                    <a:p>
                      <a:pPr algn="l" fontAlgn="b"/>
                      <a:r>
                        <a:rPr lang="en-US" sz="1400" b="0" i="0" u="none" strike="noStrike" dirty="0" smtClean="0">
                          <a:solidFill>
                            <a:srgbClr val="000000"/>
                          </a:solidFill>
                          <a:effectLst/>
                          <a:latin typeface="Arial"/>
                          <a:cs typeface="Arial"/>
                        </a:rPr>
                        <a:t>Translation </a:t>
                      </a:r>
                      <a:r>
                        <a:rPr lang="en-US" sz="1400" b="0" i="0" u="none" strike="noStrike" dirty="0">
                          <a:solidFill>
                            <a:srgbClr val="000000"/>
                          </a:solidFill>
                          <a:effectLst/>
                          <a:latin typeface="Arial"/>
                          <a:cs typeface="Arial"/>
                        </a:rPr>
                        <a:t>is the synthesis of polypeptides on ribosomes.</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extLst>
                  <a:ext uri="{0D108BD9-81ED-4DB2-BD59-A6C34878D82A}">
                    <a16:rowId xmlns:a16="http://schemas.microsoft.com/office/drawing/2014/main" val="10005"/>
                  </a:ext>
                </a:extLst>
              </a:tr>
              <a:tr h="228024">
                <a:tc>
                  <a:txBody>
                    <a:bodyPr/>
                    <a:lstStyle/>
                    <a:p>
                      <a:pPr algn="l" fontAlgn="b"/>
                      <a:r>
                        <a:rPr lang="en-US" sz="1400" b="0" i="0" u="none" strike="noStrike">
                          <a:solidFill>
                            <a:srgbClr val="000000"/>
                          </a:solidFill>
                          <a:effectLst/>
                          <a:latin typeface="Arial"/>
                          <a:cs typeface="Arial"/>
                        </a:rPr>
                        <a:t>2.7.U6</a:t>
                      </a:r>
                    </a:p>
                  </a:txBody>
                  <a:tcPr marL="12700" marR="12700" marT="12700" marB="0">
                    <a:solidFill>
                      <a:schemeClr val="bg1"/>
                    </a:solidFill>
                  </a:tcPr>
                </a:tc>
                <a:tc>
                  <a:txBody>
                    <a:bodyPr/>
                    <a:lstStyle/>
                    <a:p>
                      <a:pPr algn="l" fontAlgn="b"/>
                      <a:r>
                        <a:rPr lang="en-US" sz="1400" b="0" i="0" u="none" strike="noStrike" dirty="0" smtClean="0">
                          <a:solidFill>
                            <a:srgbClr val="000000"/>
                          </a:solidFill>
                          <a:effectLst/>
                          <a:latin typeface="Arial"/>
                          <a:cs typeface="Arial"/>
                        </a:rPr>
                        <a:t>The </a:t>
                      </a:r>
                      <a:r>
                        <a:rPr lang="en-US" sz="1400" b="0" i="0" u="none" strike="noStrike" dirty="0">
                          <a:solidFill>
                            <a:srgbClr val="000000"/>
                          </a:solidFill>
                          <a:effectLst/>
                          <a:latin typeface="Arial"/>
                          <a:cs typeface="Arial"/>
                        </a:rPr>
                        <a:t>amino acid sequence of polypeptides is determined by mRNA according to the genetic code.</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extLst>
                  <a:ext uri="{0D108BD9-81ED-4DB2-BD59-A6C34878D82A}">
                    <a16:rowId xmlns:a16="http://schemas.microsoft.com/office/drawing/2014/main" val="10006"/>
                  </a:ext>
                </a:extLst>
              </a:tr>
              <a:tr h="228024">
                <a:tc>
                  <a:txBody>
                    <a:bodyPr/>
                    <a:lstStyle/>
                    <a:p>
                      <a:pPr algn="l" fontAlgn="b"/>
                      <a:r>
                        <a:rPr lang="en-US" sz="1400" b="0" i="0" u="none" strike="noStrike">
                          <a:solidFill>
                            <a:srgbClr val="000000"/>
                          </a:solidFill>
                          <a:effectLst/>
                          <a:latin typeface="Arial"/>
                          <a:cs typeface="Arial"/>
                        </a:rPr>
                        <a:t>2.7.U7</a:t>
                      </a:r>
                    </a:p>
                  </a:txBody>
                  <a:tcPr marL="12700" marR="12700" marT="12700" marB="0">
                    <a:solidFill>
                      <a:schemeClr val="bg1"/>
                    </a:solidFill>
                  </a:tcPr>
                </a:tc>
                <a:tc>
                  <a:txBody>
                    <a:bodyPr/>
                    <a:lstStyle/>
                    <a:p>
                      <a:pPr algn="l" fontAlgn="b"/>
                      <a:r>
                        <a:rPr lang="en-US" sz="1400" b="0" i="0" u="none" strike="noStrike" dirty="0" smtClean="0">
                          <a:solidFill>
                            <a:srgbClr val="000000"/>
                          </a:solidFill>
                          <a:effectLst/>
                          <a:latin typeface="Arial"/>
                          <a:cs typeface="Arial"/>
                        </a:rPr>
                        <a:t>Codons </a:t>
                      </a:r>
                      <a:r>
                        <a:rPr lang="en-US" sz="1400" b="0" i="0" u="none" strike="noStrike" dirty="0">
                          <a:solidFill>
                            <a:srgbClr val="000000"/>
                          </a:solidFill>
                          <a:effectLst/>
                          <a:latin typeface="Arial"/>
                          <a:cs typeface="Arial"/>
                        </a:rPr>
                        <a:t>of three bases on mRNA correspond to one amino acid in a polypeptide.</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extLst>
                  <a:ext uri="{0D108BD9-81ED-4DB2-BD59-A6C34878D82A}">
                    <a16:rowId xmlns:a16="http://schemas.microsoft.com/office/drawing/2014/main" val="10007"/>
                  </a:ext>
                </a:extLst>
              </a:tr>
              <a:tr h="228024">
                <a:tc>
                  <a:txBody>
                    <a:bodyPr/>
                    <a:lstStyle/>
                    <a:p>
                      <a:pPr algn="l" fontAlgn="b"/>
                      <a:r>
                        <a:rPr lang="en-US" sz="1400" b="0" i="0" u="none" strike="noStrike">
                          <a:solidFill>
                            <a:srgbClr val="000000"/>
                          </a:solidFill>
                          <a:effectLst/>
                          <a:latin typeface="Arial"/>
                          <a:cs typeface="Arial"/>
                        </a:rPr>
                        <a:t>2.7.U8</a:t>
                      </a:r>
                    </a:p>
                  </a:txBody>
                  <a:tcPr marL="12700" marR="12700" marT="12700" marB="0">
                    <a:solidFill>
                      <a:schemeClr val="bg1"/>
                    </a:solidFill>
                  </a:tcPr>
                </a:tc>
                <a:tc>
                  <a:txBody>
                    <a:bodyPr/>
                    <a:lstStyle/>
                    <a:p>
                      <a:pPr algn="l" fontAlgn="b"/>
                      <a:r>
                        <a:rPr lang="en-US" sz="1400" b="0" i="0" u="none" strike="noStrike" dirty="0" smtClean="0">
                          <a:solidFill>
                            <a:srgbClr val="000000"/>
                          </a:solidFill>
                          <a:effectLst/>
                          <a:latin typeface="Arial"/>
                          <a:cs typeface="Arial"/>
                        </a:rPr>
                        <a:t>Translation </a:t>
                      </a:r>
                      <a:r>
                        <a:rPr lang="en-US" sz="1400" b="0" i="0" u="none" strike="noStrike" dirty="0">
                          <a:solidFill>
                            <a:srgbClr val="000000"/>
                          </a:solidFill>
                          <a:effectLst/>
                          <a:latin typeface="Arial"/>
                          <a:cs typeface="Arial"/>
                        </a:rPr>
                        <a:t>depends on complementary base pairing between codons on mRNA and anticodons on </a:t>
                      </a:r>
                      <a:r>
                        <a:rPr lang="en-US" sz="1400" b="0" i="0" u="none" strike="noStrike" dirty="0" err="1">
                          <a:solidFill>
                            <a:srgbClr val="000000"/>
                          </a:solidFill>
                          <a:effectLst/>
                          <a:latin typeface="Arial"/>
                          <a:cs typeface="Arial"/>
                        </a:rPr>
                        <a:t>tRNA</a:t>
                      </a:r>
                      <a:r>
                        <a:rPr lang="en-US" sz="1400" b="0" i="0" u="none" strike="noStrike" dirty="0">
                          <a:solidFill>
                            <a:srgbClr val="000000"/>
                          </a:solidFill>
                          <a:effectLst/>
                          <a:latin typeface="Arial"/>
                          <a:cs typeface="Arial"/>
                        </a:rPr>
                        <a:t>.</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94705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587905"/>
          </a:xfrm>
        </p:spPr>
        <p:txBody>
          <a:bodyPr>
            <a:noAutofit/>
          </a:bodyPr>
          <a:lstStyle/>
          <a:p>
            <a:r>
              <a:rPr lang="en-US" sz="1600" dirty="0" smtClean="0">
                <a:latin typeface="Arial"/>
                <a:cs typeface="Arial"/>
              </a:rPr>
              <a:t>2.7.S</a:t>
            </a:r>
            <a:r>
              <a:rPr lang="en-US" sz="1600" dirty="0">
                <a:latin typeface="Arial"/>
                <a:cs typeface="Arial"/>
              </a:rPr>
              <a:t>2</a:t>
            </a:r>
            <a:r>
              <a:rPr lang="en-US" sz="1600" dirty="0" smtClean="0">
                <a:latin typeface="Arial"/>
                <a:cs typeface="Arial"/>
              </a:rPr>
              <a:t> </a:t>
            </a:r>
            <a:r>
              <a:rPr lang="en-US" sz="1600" dirty="0">
                <a:latin typeface="Arial"/>
                <a:cs typeface="Arial"/>
              </a:rPr>
              <a:t>Analysis of </a:t>
            </a:r>
            <a:r>
              <a:rPr lang="en-US" sz="1600" dirty="0" err="1">
                <a:latin typeface="Arial"/>
                <a:cs typeface="Arial"/>
              </a:rPr>
              <a:t>Meselson</a:t>
            </a:r>
            <a:r>
              <a:rPr lang="en-US" sz="1600" dirty="0">
                <a:latin typeface="Arial"/>
                <a:cs typeface="Arial"/>
              </a:rPr>
              <a:t> and Stahl’s results to obtain support for the theory of semi-conservative replication of DNA.</a:t>
            </a:r>
          </a:p>
        </p:txBody>
      </p:sp>
      <p:sp>
        <p:nvSpPr>
          <p:cNvPr id="4" name="TextBox 3"/>
          <p:cNvSpPr txBox="1"/>
          <p:nvPr/>
        </p:nvSpPr>
        <p:spPr>
          <a:xfrm>
            <a:off x="266700" y="825500"/>
            <a:ext cx="8610600" cy="4801315"/>
          </a:xfrm>
          <a:prstGeom prst="rect">
            <a:avLst/>
          </a:prstGeom>
          <a:noFill/>
        </p:spPr>
        <p:txBody>
          <a:bodyPr wrap="square" rtlCol="0">
            <a:spAutoFit/>
          </a:bodyPr>
          <a:lstStyle/>
          <a:p>
            <a:r>
              <a:rPr lang="en-US" dirty="0" smtClean="0"/>
              <a:t>At the start of a </a:t>
            </a:r>
            <a:r>
              <a:rPr lang="en-US" dirty="0" err="1" smtClean="0"/>
              <a:t>Meselson</a:t>
            </a:r>
            <a:r>
              <a:rPr lang="en-US" dirty="0" smtClean="0"/>
              <a:t> </a:t>
            </a:r>
            <a:r>
              <a:rPr lang="en-US" dirty="0"/>
              <a:t>and </a:t>
            </a:r>
            <a:r>
              <a:rPr lang="en-US" dirty="0" smtClean="0"/>
              <a:t>Stahl experiment (generation 0) </a:t>
            </a:r>
            <a:r>
              <a:rPr lang="en-US" dirty="0"/>
              <a:t>a</a:t>
            </a:r>
            <a:r>
              <a:rPr lang="en-US" dirty="0" smtClean="0"/>
              <a:t> single band of DNA with a density of 1.730 g </a:t>
            </a:r>
            <a:r>
              <a:rPr lang="en-US" dirty="0"/>
              <a:t>cm-</a:t>
            </a:r>
            <a:r>
              <a:rPr lang="en-US" dirty="0" smtClean="0"/>
              <a:t>3 was found. After 4 generations two bands were found, but the main band had a </a:t>
            </a:r>
            <a:r>
              <a:rPr lang="en-US" dirty="0"/>
              <a:t>density of </a:t>
            </a:r>
            <a:r>
              <a:rPr lang="en-US" dirty="0" smtClean="0"/>
              <a:t>1.700 </a:t>
            </a:r>
            <a:r>
              <a:rPr lang="en-US" dirty="0"/>
              <a:t>g cm-3</a:t>
            </a:r>
            <a:r>
              <a:rPr lang="en-US" dirty="0" smtClean="0"/>
              <a:t>.</a:t>
            </a:r>
          </a:p>
          <a:p>
            <a:pPr marL="342900" indent="-342900">
              <a:buFont typeface="+mj-lt"/>
              <a:buAutoNum type="alphaLcPeriod"/>
            </a:pPr>
            <a:endParaRPr lang="en-US" dirty="0" smtClean="0"/>
          </a:p>
          <a:p>
            <a:pPr marL="342900" indent="-342900">
              <a:buFont typeface="+mj-lt"/>
              <a:buAutoNum type="alphaLcPeriod" startAt="4"/>
            </a:pPr>
            <a:r>
              <a:rPr lang="en-US" dirty="0" smtClean="0"/>
              <a:t>Describe and explain the result found by centrifuging a mixture of DNA from generation 0 and 2. (2)</a:t>
            </a:r>
          </a:p>
          <a:p>
            <a:pPr marL="800100" lvl="1" indent="-342900">
              <a:buFont typeface="Arial"/>
              <a:buChar char="•"/>
            </a:pPr>
            <a:r>
              <a:rPr lang="en-US" b="1" dirty="0" smtClean="0">
                <a:solidFill>
                  <a:srgbClr val="008000"/>
                </a:solidFill>
              </a:rPr>
              <a:t>3 bands</a:t>
            </a:r>
            <a:r>
              <a:rPr lang="en-US" dirty="0" smtClean="0">
                <a:solidFill>
                  <a:srgbClr val="008000"/>
                </a:solidFill>
              </a:rPr>
              <a:t>:</a:t>
            </a:r>
          </a:p>
          <a:p>
            <a:pPr marL="800100" lvl="1" indent="-342900">
              <a:buFont typeface="Arial"/>
              <a:buChar char="•"/>
            </a:pPr>
            <a:r>
              <a:rPr lang="en-US" b="1" dirty="0" smtClean="0">
                <a:solidFill>
                  <a:srgbClr val="008000"/>
                </a:solidFill>
              </a:rPr>
              <a:t>One band from generation 0 containing all N</a:t>
            </a:r>
            <a:r>
              <a:rPr lang="en-US" b="1" baseline="-25000" dirty="0" smtClean="0">
                <a:solidFill>
                  <a:srgbClr val="008000"/>
                </a:solidFill>
              </a:rPr>
              <a:t>15</a:t>
            </a:r>
            <a:r>
              <a:rPr lang="en-US" b="1" dirty="0" smtClean="0">
                <a:solidFill>
                  <a:srgbClr val="008000"/>
                </a:solidFill>
              </a:rPr>
              <a:t> isotopes</a:t>
            </a:r>
            <a:r>
              <a:rPr lang="en-US" dirty="0" smtClean="0">
                <a:solidFill>
                  <a:srgbClr val="008000"/>
                </a:solidFill>
              </a:rPr>
              <a:t> – no replication has </a:t>
            </a:r>
            <a:r>
              <a:rPr lang="en-US" dirty="0" err="1" smtClean="0">
                <a:solidFill>
                  <a:srgbClr val="008000"/>
                </a:solidFill>
              </a:rPr>
              <a:t>occured</a:t>
            </a:r>
            <a:endParaRPr lang="en-US" dirty="0" smtClean="0">
              <a:solidFill>
                <a:srgbClr val="008000"/>
              </a:solidFill>
            </a:endParaRPr>
          </a:p>
          <a:p>
            <a:pPr marL="800100" lvl="1" indent="-342900">
              <a:buFont typeface="Arial"/>
              <a:buChar char="•"/>
            </a:pPr>
            <a:r>
              <a:rPr lang="en-US" b="1" dirty="0">
                <a:solidFill>
                  <a:srgbClr val="008000"/>
                </a:solidFill>
              </a:rPr>
              <a:t>One band from generation 2 containing a mixture of N</a:t>
            </a:r>
            <a:r>
              <a:rPr lang="en-US" b="1" baseline="-25000" dirty="0">
                <a:solidFill>
                  <a:srgbClr val="008000"/>
                </a:solidFill>
              </a:rPr>
              <a:t>15</a:t>
            </a:r>
            <a:r>
              <a:rPr lang="en-US" b="1" dirty="0">
                <a:solidFill>
                  <a:srgbClr val="008000"/>
                </a:solidFill>
              </a:rPr>
              <a:t> and N</a:t>
            </a:r>
            <a:r>
              <a:rPr lang="en-US" b="1" baseline="-25000" dirty="0">
                <a:solidFill>
                  <a:srgbClr val="008000"/>
                </a:solidFill>
              </a:rPr>
              <a:t>14</a:t>
            </a:r>
            <a:r>
              <a:rPr lang="en-US" b="1" dirty="0">
                <a:solidFill>
                  <a:srgbClr val="008000"/>
                </a:solidFill>
              </a:rPr>
              <a:t> isotopes </a:t>
            </a:r>
            <a:r>
              <a:rPr lang="en-US" dirty="0">
                <a:solidFill>
                  <a:srgbClr val="008000"/>
                </a:solidFill>
              </a:rPr>
              <a:t>– semi-conservative replication preserves the DNA strands containing N</a:t>
            </a:r>
            <a:r>
              <a:rPr lang="en-US" baseline="-25000" dirty="0">
                <a:solidFill>
                  <a:srgbClr val="008000"/>
                </a:solidFill>
              </a:rPr>
              <a:t>15</a:t>
            </a:r>
            <a:r>
              <a:rPr lang="en-US" dirty="0">
                <a:solidFill>
                  <a:srgbClr val="008000"/>
                </a:solidFill>
              </a:rPr>
              <a:t> isotopes, but combines them with N</a:t>
            </a:r>
            <a:r>
              <a:rPr lang="en-US" baseline="-25000" dirty="0">
                <a:solidFill>
                  <a:srgbClr val="008000"/>
                </a:solidFill>
              </a:rPr>
              <a:t>14</a:t>
            </a:r>
            <a:r>
              <a:rPr lang="en-US" dirty="0">
                <a:solidFill>
                  <a:srgbClr val="008000"/>
                </a:solidFill>
              </a:rPr>
              <a:t> nucleotides during </a:t>
            </a:r>
            <a:r>
              <a:rPr lang="en-US" dirty="0" smtClean="0">
                <a:solidFill>
                  <a:srgbClr val="008000"/>
                </a:solidFill>
              </a:rPr>
              <a:t>replication.</a:t>
            </a:r>
          </a:p>
          <a:p>
            <a:pPr marL="800100" lvl="1" indent="-342900">
              <a:buFont typeface="Arial"/>
              <a:buChar char="•"/>
            </a:pPr>
            <a:r>
              <a:rPr lang="en-US" b="1" dirty="0" smtClean="0">
                <a:solidFill>
                  <a:srgbClr val="008000"/>
                </a:solidFill>
              </a:rPr>
              <a:t>One band from generation 2 (all replicated DNA) containing all N</a:t>
            </a:r>
            <a:r>
              <a:rPr lang="en-US" b="1" baseline="-25000" dirty="0" smtClean="0">
                <a:solidFill>
                  <a:srgbClr val="008000"/>
                </a:solidFill>
              </a:rPr>
              <a:t>14</a:t>
            </a:r>
            <a:r>
              <a:rPr lang="en-US" b="1" dirty="0" smtClean="0">
                <a:solidFill>
                  <a:srgbClr val="008000"/>
                </a:solidFill>
              </a:rPr>
              <a:t> isotopes</a:t>
            </a:r>
            <a:r>
              <a:rPr lang="en-US" dirty="0" smtClean="0">
                <a:solidFill>
                  <a:srgbClr val="008000"/>
                </a:solidFill>
              </a:rPr>
              <a:t> - during replication from generation 1 to generation 2. The new strands consisting of of </a:t>
            </a:r>
            <a:r>
              <a:rPr lang="en-US" dirty="0">
                <a:solidFill>
                  <a:srgbClr val="008000"/>
                </a:solidFill>
              </a:rPr>
              <a:t>N</a:t>
            </a:r>
            <a:r>
              <a:rPr lang="en-US" baseline="-25000" dirty="0">
                <a:solidFill>
                  <a:srgbClr val="008000"/>
                </a:solidFill>
              </a:rPr>
              <a:t>14</a:t>
            </a:r>
            <a:r>
              <a:rPr lang="en-US" dirty="0">
                <a:solidFill>
                  <a:srgbClr val="008000"/>
                </a:solidFill>
              </a:rPr>
              <a:t> </a:t>
            </a:r>
            <a:r>
              <a:rPr lang="en-US" dirty="0" smtClean="0">
                <a:solidFill>
                  <a:srgbClr val="008000"/>
                </a:solidFill>
              </a:rPr>
              <a:t>isotopes are replicated using N</a:t>
            </a:r>
            <a:r>
              <a:rPr lang="en-US" baseline="-25000" dirty="0" smtClean="0">
                <a:solidFill>
                  <a:srgbClr val="008000"/>
                </a:solidFill>
              </a:rPr>
              <a:t>14</a:t>
            </a:r>
            <a:r>
              <a:rPr lang="en-US" dirty="0" smtClean="0">
                <a:solidFill>
                  <a:srgbClr val="008000"/>
                </a:solidFill>
              </a:rPr>
              <a:t> nucleotides creating strands containing just </a:t>
            </a:r>
            <a:r>
              <a:rPr lang="en-US" dirty="0">
                <a:solidFill>
                  <a:srgbClr val="008000"/>
                </a:solidFill>
              </a:rPr>
              <a:t>N</a:t>
            </a:r>
            <a:r>
              <a:rPr lang="en-US" baseline="-25000" dirty="0">
                <a:solidFill>
                  <a:srgbClr val="008000"/>
                </a:solidFill>
              </a:rPr>
              <a:t>14</a:t>
            </a:r>
            <a:r>
              <a:rPr lang="en-US" dirty="0">
                <a:solidFill>
                  <a:srgbClr val="008000"/>
                </a:solidFill>
              </a:rPr>
              <a:t> </a:t>
            </a:r>
            <a:r>
              <a:rPr lang="en-US" dirty="0" smtClean="0">
                <a:solidFill>
                  <a:srgbClr val="008000"/>
                </a:solidFill>
              </a:rPr>
              <a:t>isotopes.</a:t>
            </a:r>
          </a:p>
          <a:p>
            <a:pPr marL="342900" indent="-342900">
              <a:buFont typeface="+mj-lt"/>
              <a:buAutoNum type="alphaLcPeriod" startAt="4"/>
            </a:pPr>
            <a:endParaRPr lang="en-US" dirty="0">
              <a:solidFill>
                <a:srgbClr val="008000"/>
              </a:solidFill>
            </a:endParaRPr>
          </a:p>
        </p:txBody>
      </p:sp>
    </p:spTree>
    <p:extLst>
      <p:ext uri="{BB962C8B-B14F-4D97-AF65-F5344CB8AC3E}">
        <p14:creationId xmlns:p14="http://schemas.microsoft.com/office/powerpoint/2010/main" val="3930481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782639"/>
          </a:xfrm>
        </p:spPr>
        <p:txBody>
          <a:bodyPr>
            <a:noAutofit/>
          </a:bodyPr>
          <a:lstStyle/>
          <a:p>
            <a:r>
              <a:rPr lang="en-US" sz="1600" dirty="0" smtClean="0">
                <a:latin typeface="Arial"/>
                <a:cs typeface="Arial"/>
              </a:rPr>
              <a:t>2.7.U4 </a:t>
            </a:r>
            <a:r>
              <a:rPr lang="en-US" sz="1600" dirty="0">
                <a:latin typeface="Arial"/>
                <a:cs typeface="Arial"/>
              </a:rPr>
              <a:t>Transcription is the synthesis of mRNA copied from the DNA base sequences by RNA polymerase</a:t>
            </a:r>
            <a:r>
              <a:rPr lang="en-US" sz="1600" dirty="0" smtClean="0">
                <a:latin typeface="Arial"/>
                <a:cs typeface="Arial"/>
              </a:rPr>
              <a:t>.</a:t>
            </a:r>
            <a:br>
              <a:rPr lang="en-US" sz="1600" dirty="0" smtClean="0">
                <a:latin typeface="Arial"/>
                <a:cs typeface="Arial"/>
              </a:rPr>
            </a:br>
            <a:r>
              <a:rPr lang="en-US" sz="1600" dirty="0" smtClean="0">
                <a:latin typeface="Arial"/>
                <a:cs typeface="Arial"/>
              </a:rPr>
              <a:t>2.7</a:t>
            </a:r>
            <a:r>
              <a:rPr lang="en-US" sz="1600" dirty="0">
                <a:latin typeface="Arial"/>
                <a:cs typeface="Arial"/>
              </a:rPr>
              <a:t>.U5 Translation is the synthesis of polypeptides on ribosomes.</a:t>
            </a:r>
          </a:p>
        </p:txBody>
      </p:sp>
      <p:sp>
        <p:nvSpPr>
          <p:cNvPr id="5" name="TextBox 4"/>
          <p:cNvSpPr txBox="1"/>
          <p:nvPr/>
        </p:nvSpPr>
        <p:spPr>
          <a:xfrm>
            <a:off x="114300" y="849868"/>
            <a:ext cx="5502828" cy="369332"/>
          </a:xfrm>
          <a:prstGeom prst="rect">
            <a:avLst/>
          </a:prstGeom>
          <a:noFill/>
        </p:spPr>
        <p:txBody>
          <a:bodyPr wrap="none" rtlCol="0">
            <a:spAutoFit/>
          </a:bodyPr>
          <a:lstStyle/>
          <a:p>
            <a:r>
              <a:rPr lang="en-US" dirty="0" smtClean="0"/>
              <a:t>Q - What is the purpose of </a:t>
            </a:r>
            <a:r>
              <a:rPr lang="en-US" b="1" dirty="0" smtClean="0"/>
              <a:t>transcription</a:t>
            </a:r>
            <a:r>
              <a:rPr lang="en-US" dirty="0" smtClean="0"/>
              <a:t> and </a:t>
            </a:r>
            <a:r>
              <a:rPr lang="en-US" b="1" dirty="0" smtClean="0"/>
              <a:t>translation</a:t>
            </a:r>
            <a:r>
              <a:rPr lang="en-US" dirty="0" smtClean="0"/>
              <a:t>?</a:t>
            </a:r>
            <a:endParaRPr lang="en-US" dirty="0"/>
          </a:p>
        </p:txBody>
      </p:sp>
      <p:sp>
        <p:nvSpPr>
          <p:cNvPr id="6" name="TextBox 5"/>
          <p:cNvSpPr txBox="1"/>
          <p:nvPr/>
        </p:nvSpPr>
        <p:spPr>
          <a:xfrm>
            <a:off x="406400" y="1219200"/>
            <a:ext cx="7645400" cy="1077218"/>
          </a:xfrm>
          <a:prstGeom prst="rect">
            <a:avLst/>
          </a:prstGeom>
          <a:noFill/>
        </p:spPr>
        <p:txBody>
          <a:bodyPr wrap="square" rtlCol="0">
            <a:spAutoFit/>
          </a:bodyPr>
          <a:lstStyle/>
          <a:p>
            <a:r>
              <a:rPr lang="en-US" sz="1600" dirty="0" smtClean="0">
                <a:latin typeface="Calibri"/>
                <a:cs typeface="Calibri"/>
              </a:rPr>
              <a:t>A -	These processes work together to create a polypeptide which in turns folds to 	become a protein. Proteins carry many essential functions in cells. For more detail 	review </a:t>
            </a:r>
            <a:r>
              <a:rPr lang="en-US" sz="1600" i="1" dirty="0">
                <a:latin typeface="Calibri"/>
                <a:cs typeface="Calibri"/>
              </a:rPr>
              <a:t>2.4.U7 Living organisms synthesize many different proteins with a wide range </a:t>
            </a:r>
            <a:r>
              <a:rPr lang="en-US" sz="1600" i="1" dirty="0" smtClean="0">
                <a:latin typeface="Calibri"/>
                <a:cs typeface="Calibri"/>
              </a:rPr>
              <a:t>	of </a:t>
            </a:r>
            <a:r>
              <a:rPr lang="en-US" sz="1600" i="1" dirty="0">
                <a:latin typeface="Calibri"/>
                <a:cs typeface="Calibri"/>
              </a:rPr>
              <a:t>functions.</a:t>
            </a:r>
          </a:p>
        </p:txBody>
      </p:sp>
      <p:sp>
        <p:nvSpPr>
          <p:cNvPr id="9" name="TextBox 8"/>
          <p:cNvSpPr txBox="1"/>
          <p:nvPr/>
        </p:nvSpPr>
        <p:spPr>
          <a:xfrm>
            <a:off x="1895475" y="2891970"/>
            <a:ext cx="5206269" cy="338554"/>
          </a:xfrm>
          <a:prstGeom prst="rect">
            <a:avLst/>
          </a:prstGeom>
          <a:noFill/>
        </p:spPr>
        <p:txBody>
          <a:bodyPr wrap="square" rtlCol="0">
            <a:spAutoFit/>
          </a:bodyPr>
          <a:lstStyle/>
          <a:p>
            <a:r>
              <a:rPr lang="en-US" sz="1600" dirty="0" smtClean="0"/>
              <a:t>Use the </a:t>
            </a:r>
            <a:r>
              <a:rPr lang="en-US" sz="1600" dirty="0" err="1" smtClean="0"/>
              <a:t>learn.genetics</a:t>
            </a:r>
            <a:r>
              <a:rPr lang="en-US" sz="1600" dirty="0" smtClean="0"/>
              <a:t> tutorial to discover one example:</a:t>
            </a:r>
            <a:endParaRPr lang="en-US" sz="1600" dirty="0"/>
          </a:p>
        </p:txBody>
      </p:sp>
      <p:sp>
        <p:nvSpPr>
          <p:cNvPr id="10" name="Rectangle 9"/>
          <p:cNvSpPr/>
          <p:nvPr/>
        </p:nvSpPr>
        <p:spPr>
          <a:xfrm>
            <a:off x="161799" y="2378045"/>
            <a:ext cx="966017" cy="338554"/>
          </a:xfrm>
          <a:prstGeom prst="rect">
            <a:avLst/>
          </a:prstGeom>
        </p:spPr>
        <p:txBody>
          <a:bodyPr wrap="none">
            <a:spAutoFit/>
          </a:bodyPr>
          <a:lstStyle/>
          <a:p>
            <a:r>
              <a:rPr lang="en-US" sz="1600" i="1" dirty="0">
                <a:cs typeface="Calibri"/>
              </a:rPr>
              <a:t>Catalysis </a:t>
            </a:r>
            <a:endParaRPr lang="en-US" sz="1600" i="1" dirty="0"/>
          </a:p>
        </p:txBody>
      </p:sp>
      <p:sp>
        <p:nvSpPr>
          <p:cNvPr id="11" name="Rectangle 10"/>
          <p:cNvSpPr/>
          <p:nvPr/>
        </p:nvSpPr>
        <p:spPr>
          <a:xfrm>
            <a:off x="179575" y="2891970"/>
            <a:ext cx="1382525" cy="584776"/>
          </a:xfrm>
          <a:prstGeom prst="rect">
            <a:avLst/>
          </a:prstGeom>
        </p:spPr>
        <p:txBody>
          <a:bodyPr wrap="square">
            <a:spAutoFit/>
          </a:bodyPr>
          <a:lstStyle/>
          <a:p>
            <a:pPr algn="ctr" fontAlgn="b"/>
            <a:r>
              <a:rPr lang="en-US" sz="1600" i="1" dirty="0">
                <a:cs typeface="Calibri"/>
              </a:rPr>
              <a:t>Muscle contraction </a:t>
            </a:r>
            <a:endParaRPr lang="en-US" sz="1600" i="1" dirty="0">
              <a:solidFill>
                <a:srgbClr val="000000"/>
              </a:solidFill>
              <a:cs typeface="Calibri"/>
            </a:endParaRPr>
          </a:p>
        </p:txBody>
      </p:sp>
      <p:sp>
        <p:nvSpPr>
          <p:cNvPr id="12" name="Rectangle 11"/>
          <p:cNvSpPr/>
          <p:nvPr/>
        </p:nvSpPr>
        <p:spPr>
          <a:xfrm>
            <a:off x="180104" y="3964057"/>
            <a:ext cx="1381996" cy="338554"/>
          </a:xfrm>
          <a:prstGeom prst="rect">
            <a:avLst/>
          </a:prstGeom>
        </p:spPr>
        <p:txBody>
          <a:bodyPr wrap="none">
            <a:spAutoFit/>
          </a:bodyPr>
          <a:lstStyle/>
          <a:p>
            <a:r>
              <a:rPr lang="en-US" sz="1600" i="1" dirty="0">
                <a:cs typeface="Calibri"/>
              </a:rPr>
              <a:t>Cytoskeletons </a:t>
            </a:r>
            <a:endParaRPr lang="en-US" sz="1600" i="1" dirty="0"/>
          </a:p>
        </p:txBody>
      </p:sp>
      <p:sp>
        <p:nvSpPr>
          <p:cNvPr id="13" name="Rectangle 12"/>
          <p:cNvSpPr/>
          <p:nvPr/>
        </p:nvSpPr>
        <p:spPr>
          <a:xfrm>
            <a:off x="1422401" y="2397611"/>
            <a:ext cx="2018990" cy="338554"/>
          </a:xfrm>
          <a:prstGeom prst="rect">
            <a:avLst/>
          </a:prstGeom>
        </p:spPr>
        <p:txBody>
          <a:bodyPr wrap="none">
            <a:spAutoFit/>
          </a:bodyPr>
          <a:lstStyle/>
          <a:p>
            <a:pPr algn="ctr" fontAlgn="b"/>
            <a:r>
              <a:rPr lang="en-US" sz="1600" i="1" dirty="0">
                <a:cs typeface="Calibri"/>
              </a:rPr>
              <a:t>Tensile strengthening </a:t>
            </a:r>
            <a:endParaRPr lang="en-US" sz="1600" i="1" dirty="0">
              <a:solidFill>
                <a:srgbClr val="000000"/>
              </a:solidFill>
              <a:cs typeface="Calibri"/>
            </a:endParaRPr>
          </a:p>
        </p:txBody>
      </p:sp>
      <p:sp>
        <p:nvSpPr>
          <p:cNvPr id="14" name="Rectangle 13"/>
          <p:cNvSpPr/>
          <p:nvPr/>
        </p:nvSpPr>
        <p:spPr>
          <a:xfrm>
            <a:off x="283660" y="4615041"/>
            <a:ext cx="1378991" cy="338554"/>
          </a:xfrm>
          <a:prstGeom prst="rect">
            <a:avLst/>
          </a:prstGeom>
        </p:spPr>
        <p:txBody>
          <a:bodyPr wrap="none">
            <a:spAutoFit/>
          </a:bodyPr>
          <a:lstStyle/>
          <a:p>
            <a:pPr algn="ctr" fontAlgn="b"/>
            <a:r>
              <a:rPr lang="en-US" sz="1600" i="1" dirty="0">
                <a:cs typeface="Calibri"/>
              </a:rPr>
              <a:t>Blood clotting </a:t>
            </a:r>
            <a:endParaRPr lang="en-US" sz="1600" i="1" dirty="0">
              <a:solidFill>
                <a:srgbClr val="000000"/>
              </a:solidFill>
              <a:cs typeface="Calibri"/>
            </a:endParaRPr>
          </a:p>
        </p:txBody>
      </p:sp>
      <p:sp>
        <p:nvSpPr>
          <p:cNvPr id="15" name="Rectangle 14"/>
          <p:cNvSpPr/>
          <p:nvPr/>
        </p:nvSpPr>
        <p:spPr>
          <a:xfrm>
            <a:off x="3810555" y="2397611"/>
            <a:ext cx="2932300" cy="338554"/>
          </a:xfrm>
          <a:prstGeom prst="rect">
            <a:avLst/>
          </a:prstGeom>
        </p:spPr>
        <p:txBody>
          <a:bodyPr wrap="none">
            <a:spAutoFit/>
          </a:bodyPr>
          <a:lstStyle/>
          <a:p>
            <a:pPr algn="ctr" fontAlgn="b"/>
            <a:r>
              <a:rPr lang="en-US" sz="1600" i="1" dirty="0">
                <a:cs typeface="Calibri"/>
              </a:rPr>
              <a:t>Transport of nutrients and gases </a:t>
            </a:r>
            <a:endParaRPr lang="en-US" sz="1600" i="1" dirty="0">
              <a:solidFill>
                <a:srgbClr val="000000"/>
              </a:solidFill>
              <a:cs typeface="Calibri"/>
            </a:endParaRPr>
          </a:p>
        </p:txBody>
      </p:sp>
      <p:sp>
        <p:nvSpPr>
          <p:cNvPr id="16" name="Rectangle 15"/>
          <p:cNvSpPr/>
          <p:nvPr/>
        </p:nvSpPr>
        <p:spPr>
          <a:xfrm>
            <a:off x="7335203" y="2397611"/>
            <a:ext cx="1331402" cy="338554"/>
          </a:xfrm>
          <a:prstGeom prst="rect">
            <a:avLst/>
          </a:prstGeom>
        </p:spPr>
        <p:txBody>
          <a:bodyPr wrap="none">
            <a:spAutoFit/>
          </a:bodyPr>
          <a:lstStyle/>
          <a:p>
            <a:pPr algn="ctr" fontAlgn="b"/>
            <a:r>
              <a:rPr lang="en-US" sz="1600" i="1" dirty="0">
                <a:cs typeface="Calibri"/>
              </a:rPr>
              <a:t>Cell adhesion </a:t>
            </a:r>
            <a:endParaRPr lang="en-US" sz="1600" i="1" dirty="0">
              <a:solidFill>
                <a:srgbClr val="000000"/>
              </a:solidFill>
              <a:cs typeface="Calibri"/>
            </a:endParaRPr>
          </a:p>
        </p:txBody>
      </p:sp>
      <p:sp>
        <p:nvSpPr>
          <p:cNvPr id="17" name="Rectangle 16"/>
          <p:cNvSpPr/>
          <p:nvPr/>
        </p:nvSpPr>
        <p:spPr>
          <a:xfrm>
            <a:off x="232859" y="5294213"/>
            <a:ext cx="1189542" cy="579140"/>
          </a:xfrm>
          <a:prstGeom prst="rect">
            <a:avLst/>
          </a:prstGeom>
        </p:spPr>
        <p:txBody>
          <a:bodyPr wrap="square">
            <a:spAutoFit/>
          </a:bodyPr>
          <a:lstStyle/>
          <a:p>
            <a:pPr algn="ctr" fontAlgn="b"/>
            <a:r>
              <a:rPr lang="en-US" sz="1600" i="1" dirty="0">
                <a:cs typeface="Calibri"/>
              </a:rPr>
              <a:t>Membrane transport </a:t>
            </a:r>
            <a:endParaRPr lang="en-US" sz="1600" i="1" dirty="0">
              <a:solidFill>
                <a:srgbClr val="000000"/>
              </a:solidFill>
              <a:cs typeface="Calibri"/>
            </a:endParaRPr>
          </a:p>
        </p:txBody>
      </p:sp>
      <p:sp>
        <p:nvSpPr>
          <p:cNvPr id="18" name="Rectangle 17"/>
          <p:cNvSpPr/>
          <p:nvPr/>
        </p:nvSpPr>
        <p:spPr>
          <a:xfrm>
            <a:off x="7571378" y="2891970"/>
            <a:ext cx="1087845" cy="338554"/>
          </a:xfrm>
          <a:prstGeom prst="rect">
            <a:avLst/>
          </a:prstGeom>
        </p:spPr>
        <p:txBody>
          <a:bodyPr wrap="none">
            <a:spAutoFit/>
          </a:bodyPr>
          <a:lstStyle/>
          <a:p>
            <a:pPr algn="ctr" fontAlgn="b"/>
            <a:r>
              <a:rPr lang="en-US" sz="1600" i="1" dirty="0">
                <a:cs typeface="Calibri"/>
              </a:rPr>
              <a:t>Hormones </a:t>
            </a:r>
            <a:endParaRPr lang="en-US" sz="1600" i="1" dirty="0">
              <a:solidFill>
                <a:srgbClr val="000000"/>
              </a:solidFill>
              <a:cs typeface="Calibri"/>
            </a:endParaRPr>
          </a:p>
        </p:txBody>
      </p:sp>
      <p:sp>
        <p:nvSpPr>
          <p:cNvPr id="19" name="Rectangle 18"/>
          <p:cNvSpPr/>
          <p:nvPr/>
        </p:nvSpPr>
        <p:spPr>
          <a:xfrm>
            <a:off x="7610719" y="3507980"/>
            <a:ext cx="1055886" cy="338554"/>
          </a:xfrm>
          <a:prstGeom prst="rect">
            <a:avLst/>
          </a:prstGeom>
        </p:spPr>
        <p:txBody>
          <a:bodyPr wrap="none">
            <a:spAutoFit/>
          </a:bodyPr>
          <a:lstStyle/>
          <a:p>
            <a:r>
              <a:rPr lang="en-US" sz="1600" i="1" dirty="0">
                <a:cs typeface="Calibri"/>
              </a:rPr>
              <a:t>Receptors </a:t>
            </a:r>
            <a:endParaRPr lang="en-US" sz="1600" i="1" dirty="0"/>
          </a:p>
        </p:txBody>
      </p:sp>
      <p:sp>
        <p:nvSpPr>
          <p:cNvPr id="20" name="Rectangle 19"/>
          <p:cNvSpPr/>
          <p:nvPr/>
        </p:nvSpPr>
        <p:spPr>
          <a:xfrm>
            <a:off x="7147051" y="4133334"/>
            <a:ext cx="1519554" cy="338554"/>
          </a:xfrm>
          <a:prstGeom prst="rect">
            <a:avLst/>
          </a:prstGeom>
        </p:spPr>
        <p:txBody>
          <a:bodyPr wrap="none">
            <a:spAutoFit/>
          </a:bodyPr>
          <a:lstStyle/>
          <a:p>
            <a:pPr algn="ctr" fontAlgn="b"/>
            <a:r>
              <a:rPr lang="en-US" sz="1600" i="1" dirty="0">
                <a:cs typeface="Calibri"/>
              </a:rPr>
              <a:t>Packing of DNA </a:t>
            </a:r>
            <a:endParaRPr lang="en-US" sz="1600" i="1" dirty="0">
              <a:solidFill>
                <a:srgbClr val="000000"/>
              </a:solidFill>
              <a:cs typeface="Calibri"/>
            </a:endParaRPr>
          </a:p>
        </p:txBody>
      </p:sp>
      <p:sp>
        <p:nvSpPr>
          <p:cNvPr id="21" name="Rectangle 20"/>
          <p:cNvSpPr/>
          <p:nvPr/>
        </p:nvSpPr>
        <p:spPr>
          <a:xfrm>
            <a:off x="7571378" y="4784318"/>
            <a:ext cx="1028334" cy="338554"/>
          </a:xfrm>
          <a:prstGeom prst="rect">
            <a:avLst/>
          </a:prstGeom>
        </p:spPr>
        <p:txBody>
          <a:bodyPr wrap="none">
            <a:spAutoFit/>
          </a:bodyPr>
          <a:lstStyle/>
          <a:p>
            <a:pPr algn="ctr" fontAlgn="b"/>
            <a:r>
              <a:rPr lang="en-US" sz="1600" i="1" dirty="0">
                <a:cs typeface="Calibri"/>
              </a:rPr>
              <a:t>Immunity </a:t>
            </a:r>
            <a:endParaRPr lang="en-US" sz="1600" i="1" dirty="0">
              <a:solidFill>
                <a:srgbClr val="000000"/>
              </a:solidFill>
              <a:cs typeface="Calibri"/>
            </a:endParaRPr>
          </a:p>
        </p:txBody>
      </p:sp>
      <p:pic>
        <p:nvPicPr>
          <p:cNvPr id="22" name="Picture 21" descr="Screen Shot 2014-07-23 at 13.18.12.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975" y="3251792"/>
            <a:ext cx="4254500" cy="3108311"/>
          </a:xfrm>
          <a:prstGeom prst="rect">
            <a:avLst/>
          </a:prstGeom>
        </p:spPr>
      </p:pic>
      <p:sp>
        <p:nvSpPr>
          <p:cNvPr id="23" name="Rectangle 22"/>
          <p:cNvSpPr/>
          <p:nvPr/>
        </p:nvSpPr>
        <p:spPr>
          <a:xfrm>
            <a:off x="1895475" y="6360103"/>
            <a:ext cx="4572000" cy="246221"/>
          </a:xfrm>
          <a:prstGeom prst="rect">
            <a:avLst/>
          </a:prstGeom>
        </p:spPr>
        <p:txBody>
          <a:bodyPr>
            <a:spAutoFit/>
          </a:bodyPr>
          <a:lstStyle/>
          <a:p>
            <a:pPr algn="r"/>
            <a:r>
              <a:rPr lang="en-US" sz="1000" dirty="0">
                <a:hlinkClick r:id="rId2"/>
              </a:rPr>
              <a:t>http://</a:t>
            </a:r>
            <a:r>
              <a:rPr lang="en-US" sz="1000" dirty="0" err="1">
                <a:hlinkClick r:id="rId2"/>
              </a:rPr>
              <a:t>learn.genetics.utah.edu</a:t>
            </a:r>
            <a:r>
              <a:rPr lang="en-US" sz="1000" dirty="0">
                <a:hlinkClick r:id="rId2"/>
              </a:rPr>
              <a:t>/content/molecules/firefly/</a:t>
            </a:r>
            <a:endParaRPr lang="en-US" sz="1000" dirty="0"/>
          </a:p>
        </p:txBody>
      </p:sp>
      <p:sp>
        <p:nvSpPr>
          <p:cNvPr id="24" name="Rectangle 23"/>
          <p:cNvSpPr/>
          <p:nvPr/>
        </p:nvSpPr>
        <p:spPr>
          <a:xfrm>
            <a:off x="1759991" y="2891970"/>
            <a:ext cx="5136109" cy="371435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398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782639"/>
          </a:xfrm>
        </p:spPr>
        <p:txBody>
          <a:bodyPr>
            <a:noAutofit/>
          </a:bodyPr>
          <a:lstStyle/>
          <a:p>
            <a:r>
              <a:rPr lang="en-US" sz="1600" dirty="0" smtClean="0">
                <a:latin typeface="Arial"/>
                <a:cs typeface="Arial"/>
              </a:rPr>
              <a:t>2.7.U4 </a:t>
            </a:r>
            <a:r>
              <a:rPr lang="en-US" sz="1600" dirty="0">
                <a:latin typeface="Arial"/>
                <a:cs typeface="Arial"/>
              </a:rPr>
              <a:t>Transcription is the synthesis of mRNA copied from the DNA base sequences by RNA polymerase</a:t>
            </a:r>
            <a:r>
              <a:rPr lang="en-US" sz="1600" dirty="0" smtClean="0">
                <a:latin typeface="Arial"/>
                <a:cs typeface="Arial"/>
              </a:rPr>
              <a:t>.</a:t>
            </a:r>
            <a:br>
              <a:rPr lang="en-US" sz="1600" dirty="0" smtClean="0">
                <a:latin typeface="Arial"/>
                <a:cs typeface="Arial"/>
              </a:rPr>
            </a:br>
            <a:r>
              <a:rPr lang="en-US" sz="1600" dirty="0" smtClean="0">
                <a:latin typeface="Arial"/>
                <a:cs typeface="Arial"/>
              </a:rPr>
              <a:t>2.7</a:t>
            </a:r>
            <a:r>
              <a:rPr lang="en-US" sz="1600" dirty="0">
                <a:latin typeface="Arial"/>
                <a:cs typeface="Arial"/>
              </a:rPr>
              <a:t>.U5 Translation is the synthesis of polypeptides on ribosomes.</a:t>
            </a:r>
          </a:p>
        </p:txBody>
      </p:sp>
      <p:pic>
        <p:nvPicPr>
          <p:cNvPr id="3" name="Picture 2"/>
          <p:cNvPicPr>
            <a:picLocks noChangeAspect="1"/>
          </p:cNvPicPr>
          <p:nvPr/>
        </p:nvPicPr>
        <p:blipFill>
          <a:blip r:embed="rId2"/>
          <a:stretch>
            <a:fillRect/>
          </a:stretch>
        </p:blipFill>
        <p:spPr>
          <a:xfrm>
            <a:off x="571500" y="850900"/>
            <a:ext cx="7490805" cy="5994179"/>
          </a:xfrm>
          <a:prstGeom prst="rect">
            <a:avLst/>
          </a:prstGeom>
        </p:spPr>
      </p:pic>
      <p:sp>
        <p:nvSpPr>
          <p:cNvPr id="4" name="Rectangle 3"/>
          <p:cNvSpPr/>
          <p:nvPr/>
        </p:nvSpPr>
        <p:spPr>
          <a:xfrm>
            <a:off x="4572000" y="6611779"/>
            <a:ext cx="4572000" cy="246221"/>
          </a:xfrm>
          <a:prstGeom prst="rect">
            <a:avLst/>
          </a:prstGeom>
        </p:spPr>
        <p:txBody>
          <a:bodyPr>
            <a:spAutoFit/>
          </a:bodyPr>
          <a:lstStyle/>
          <a:p>
            <a:pPr algn="r"/>
            <a:r>
              <a:rPr lang="en-US" sz="1000" dirty="0">
                <a:hlinkClick r:id="rId3"/>
              </a:rPr>
              <a:t>http://</a:t>
            </a:r>
            <a:r>
              <a:rPr lang="en-US" sz="1000" dirty="0" err="1">
                <a:hlinkClick r:id="rId3"/>
              </a:rPr>
              <a:t>learn.genetics.utah.edu</a:t>
            </a:r>
            <a:r>
              <a:rPr lang="en-US" sz="1000" dirty="0">
                <a:hlinkClick r:id="rId3"/>
              </a:rPr>
              <a:t>/content/molecules/transcribe/</a:t>
            </a:r>
            <a:endParaRPr lang="en-US" sz="1000" dirty="0"/>
          </a:p>
        </p:txBody>
      </p:sp>
    </p:spTree>
    <p:extLst>
      <p:ext uri="{BB962C8B-B14F-4D97-AF65-F5344CB8AC3E}">
        <p14:creationId xmlns:p14="http://schemas.microsoft.com/office/powerpoint/2010/main" val="4244710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04958" y="1375262"/>
            <a:ext cx="7927842" cy="2806987"/>
          </a:xfrm>
          <a:prstGeom prst="rect">
            <a:avLst/>
          </a:prstGeom>
        </p:spPr>
      </p:pic>
      <p:sp>
        <p:nvSpPr>
          <p:cNvPr id="2" name="Title 1"/>
          <p:cNvSpPr>
            <a:spLocks noGrp="1"/>
          </p:cNvSpPr>
          <p:nvPr>
            <p:ph type="title"/>
          </p:nvPr>
        </p:nvSpPr>
        <p:spPr>
          <a:xfrm>
            <a:off x="0" y="4761"/>
            <a:ext cx="9144000" cy="621771"/>
          </a:xfrm>
        </p:spPr>
        <p:txBody>
          <a:bodyPr>
            <a:noAutofit/>
          </a:bodyPr>
          <a:lstStyle/>
          <a:p>
            <a:r>
              <a:rPr lang="en-US" sz="1600" dirty="0" smtClean="0">
                <a:latin typeface="Arial"/>
                <a:cs typeface="Arial"/>
              </a:rPr>
              <a:t>2.7.U4 </a:t>
            </a:r>
            <a:r>
              <a:rPr lang="en-US" sz="1600" dirty="0">
                <a:latin typeface="Arial"/>
                <a:cs typeface="Arial"/>
              </a:rPr>
              <a:t>Transcription is the synthesis of mRNA copied from the DNA base sequences by RNA polymerase.</a:t>
            </a:r>
          </a:p>
        </p:txBody>
      </p:sp>
      <p:sp>
        <p:nvSpPr>
          <p:cNvPr id="5" name="Rectangle 4"/>
          <p:cNvSpPr/>
          <p:nvPr/>
        </p:nvSpPr>
        <p:spPr>
          <a:xfrm>
            <a:off x="504958" y="4431210"/>
            <a:ext cx="7927842" cy="1569660"/>
          </a:xfrm>
          <a:prstGeom prst="rect">
            <a:avLst/>
          </a:prstGeom>
        </p:spPr>
        <p:txBody>
          <a:bodyPr wrap="square">
            <a:spAutoFit/>
          </a:bodyPr>
          <a:lstStyle/>
          <a:p>
            <a:r>
              <a:rPr lang="en-US" sz="1600" dirty="0"/>
              <a:t>Three main types of RNA are predominantly </a:t>
            </a:r>
            <a:r>
              <a:rPr lang="en-US" sz="1600" dirty="0" err="1" smtClean="0"/>
              <a:t>synthesised</a:t>
            </a:r>
            <a:r>
              <a:rPr lang="en-US" sz="1600" dirty="0" smtClean="0"/>
              <a:t>:</a:t>
            </a:r>
            <a:endParaRPr lang="en-US" sz="1600" dirty="0"/>
          </a:p>
          <a:p>
            <a:pPr marL="285750" indent="-285750">
              <a:buFont typeface="Arial"/>
              <a:buChar char="•"/>
            </a:pPr>
            <a:r>
              <a:rPr lang="en-US" sz="1600" b="1" dirty="0"/>
              <a:t>Messenger RNA (mRNA):  </a:t>
            </a:r>
            <a:r>
              <a:rPr lang="en-US" sz="1600" b="1" dirty="0" smtClean="0"/>
              <a:t>A transcript copy of a gene used to encode a polypeptide</a:t>
            </a:r>
          </a:p>
          <a:p>
            <a:pPr marL="285750" indent="-285750">
              <a:buFont typeface="Arial"/>
              <a:buChar char="•"/>
            </a:pPr>
            <a:r>
              <a:rPr lang="en-US" sz="1600" dirty="0" smtClean="0"/>
              <a:t>Transfer RNA (</a:t>
            </a:r>
            <a:r>
              <a:rPr lang="en-US" sz="1600" dirty="0" err="1" smtClean="0"/>
              <a:t>tRNA</a:t>
            </a:r>
            <a:r>
              <a:rPr lang="en-US" sz="1600" dirty="0" smtClean="0"/>
              <a:t>):  A clover leaf shaped sequence that carries an amino acid</a:t>
            </a:r>
          </a:p>
          <a:p>
            <a:pPr marL="285750" indent="-285750">
              <a:buFont typeface="Arial"/>
              <a:buChar char="•"/>
            </a:pPr>
            <a:r>
              <a:rPr lang="en-US" sz="1600" dirty="0" smtClean="0"/>
              <a:t>Ribosomal </a:t>
            </a:r>
            <a:r>
              <a:rPr lang="en-US" sz="1600" dirty="0"/>
              <a:t>RNA (</a:t>
            </a:r>
            <a:r>
              <a:rPr lang="en-US" sz="1600" dirty="0" err="1"/>
              <a:t>rRNA</a:t>
            </a:r>
            <a:r>
              <a:rPr lang="en-US" sz="1600" dirty="0"/>
              <a:t>):  A primary component of </a:t>
            </a:r>
            <a:r>
              <a:rPr lang="en-US" sz="1600" dirty="0" smtClean="0"/>
              <a:t>ribosomes</a:t>
            </a:r>
          </a:p>
          <a:p>
            <a:pPr marL="285750" indent="-285750">
              <a:buFont typeface="Arial"/>
              <a:buChar char="•"/>
            </a:pPr>
            <a:endParaRPr lang="en-US" sz="1600" dirty="0"/>
          </a:p>
          <a:p>
            <a:pPr algn="ctr"/>
            <a:r>
              <a:rPr lang="en-US" sz="1600" u="sng" dirty="0" smtClean="0"/>
              <a:t>We are focusing on mRNA</a:t>
            </a:r>
            <a:endParaRPr lang="en-US" sz="1600" u="sng" dirty="0"/>
          </a:p>
        </p:txBody>
      </p:sp>
      <p:sp>
        <p:nvSpPr>
          <p:cNvPr id="7" name="Rectangle 6"/>
          <p:cNvSpPr/>
          <p:nvPr/>
        </p:nvSpPr>
        <p:spPr>
          <a:xfrm>
            <a:off x="3238500" y="6606114"/>
            <a:ext cx="5905500" cy="246221"/>
          </a:xfrm>
          <a:prstGeom prst="rect">
            <a:avLst/>
          </a:prstGeom>
        </p:spPr>
        <p:txBody>
          <a:bodyPr wrap="square">
            <a:spAutoFit/>
          </a:bodyPr>
          <a:lstStyle/>
          <a:p>
            <a:pPr algn="r"/>
            <a:r>
              <a:rPr lang="en-US" sz="1000" dirty="0">
                <a:hlinkClick r:id="rId3"/>
              </a:rPr>
              <a:t>http://</a:t>
            </a:r>
            <a:r>
              <a:rPr lang="en-US" sz="1000" dirty="0" err="1">
                <a:hlinkClick r:id="rId3"/>
              </a:rPr>
              <a:t>www.nature.com</a:t>
            </a:r>
            <a:r>
              <a:rPr lang="en-US" sz="1000" dirty="0">
                <a:hlinkClick r:id="rId3"/>
              </a:rPr>
              <a:t>/</a:t>
            </a:r>
            <a:r>
              <a:rPr lang="en-US" sz="1000" dirty="0" err="1">
                <a:hlinkClick r:id="rId3"/>
              </a:rPr>
              <a:t>scitable</a:t>
            </a:r>
            <a:r>
              <a:rPr lang="en-US" sz="1000" dirty="0">
                <a:hlinkClick r:id="rId3"/>
              </a:rPr>
              <a:t>/</a:t>
            </a:r>
            <a:r>
              <a:rPr lang="en-US" sz="1000" dirty="0" err="1">
                <a:hlinkClick r:id="rId3"/>
              </a:rPr>
              <a:t>topicpage</a:t>
            </a:r>
            <a:r>
              <a:rPr lang="en-US" sz="1000" dirty="0">
                <a:hlinkClick r:id="rId3"/>
              </a:rPr>
              <a:t>/Translation-DNA-to-mRNA-to-Protein-393</a:t>
            </a:r>
            <a:endParaRPr lang="en-US" sz="1000" dirty="0"/>
          </a:p>
        </p:txBody>
      </p:sp>
      <p:sp>
        <p:nvSpPr>
          <p:cNvPr id="3" name="Rectangle 2"/>
          <p:cNvSpPr/>
          <p:nvPr/>
        </p:nvSpPr>
        <p:spPr>
          <a:xfrm>
            <a:off x="238258" y="807135"/>
            <a:ext cx="8524742" cy="369332"/>
          </a:xfrm>
          <a:prstGeom prst="rect">
            <a:avLst/>
          </a:prstGeom>
        </p:spPr>
        <p:txBody>
          <a:bodyPr wrap="square">
            <a:spAutoFit/>
          </a:bodyPr>
          <a:lstStyle/>
          <a:p>
            <a:r>
              <a:rPr lang="en-US" dirty="0"/>
              <a:t>Transcription is the process by which an RNA sequence is produced from a DNA template:</a:t>
            </a:r>
          </a:p>
        </p:txBody>
      </p:sp>
    </p:spTree>
    <p:extLst>
      <p:ext uri="{BB962C8B-B14F-4D97-AF65-F5344CB8AC3E}">
        <p14:creationId xmlns:p14="http://schemas.microsoft.com/office/powerpoint/2010/main" val="1074636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01600" y="1828800"/>
            <a:ext cx="8128000" cy="4927600"/>
          </a:xfrm>
          <a:prstGeom prst="rect">
            <a:avLst/>
          </a:prstGeom>
        </p:spPr>
      </p:pic>
      <p:sp>
        <p:nvSpPr>
          <p:cNvPr id="9" name="Rectangle 8"/>
          <p:cNvSpPr/>
          <p:nvPr/>
        </p:nvSpPr>
        <p:spPr>
          <a:xfrm>
            <a:off x="238258" y="758865"/>
            <a:ext cx="8445500" cy="3293209"/>
          </a:xfrm>
          <a:prstGeom prst="rect">
            <a:avLst/>
          </a:prstGeom>
          <a:solidFill>
            <a:schemeClr val="bg1">
              <a:alpha val="90000"/>
            </a:schemeClr>
          </a:solidFill>
        </p:spPr>
        <p:txBody>
          <a:bodyPr wrap="square">
            <a:spAutoFit/>
          </a:bodyPr>
          <a:lstStyle/>
          <a:p>
            <a:pPr marL="285750" indent="-285750">
              <a:buFont typeface="Arial"/>
              <a:buChar char="•"/>
            </a:pPr>
            <a:r>
              <a:rPr lang="en-US" sz="1600" dirty="0"/>
              <a:t>The enzyme RNA polymerase binds to a site on the DNA at the start of a </a:t>
            </a:r>
            <a:r>
              <a:rPr lang="en-US" sz="1600" dirty="0" smtClean="0"/>
              <a:t>gene (</a:t>
            </a:r>
            <a:r>
              <a:rPr lang="en-US" sz="1600" dirty="0"/>
              <a:t>The sequence of DNA that is transcribed into RNA is called a </a:t>
            </a:r>
            <a:r>
              <a:rPr lang="en-US" sz="1600" dirty="0" smtClean="0"/>
              <a:t>gene).</a:t>
            </a:r>
          </a:p>
          <a:p>
            <a:pPr marL="285750" indent="-285750">
              <a:buFont typeface="Arial"/>
              <a:buChar char="•"/>
            </a:pPr>
            <a:r>
              <a:rPr lang="en-US" sz="1600" dirty="0" smtClean="0"/>
              <a:t>RNA </a:t>
            </a:r>
            <a:r>
              <a:rPr lang="en-US" sz="1600" dirty="0"/>
              <a:t>polymerase separates the DNA strands and </a:t>
            </a:r>
            <a:r>
              <a:rPr lang="en-US" sz="1600" dirty="0" err="1"/>
              <a:t>synthesises</a:t>
            </a:r>
            <a:r>
              <a:rPr lang="en-US" sz="1600" dirty="0"/>
              <a:t> a complementary RNA copy from </a:t>
            </a:r>
            <a:r>
              <a:rPr lang="en-US" sz="1600" dirty="0" smtClean="0"/>
              <a:t>the antisense DNA strand</a:t>
            </a:r>
            <a:endParaRPr lang="en-US" sz="1600" dirty="0"/>
          </a:p>
          <a:p>
            <a:pPr marL="285750" indent="-285750">
              <a:buFont typeface="Arial"/>
              <a:buChar char="•"/>
            </a:pPr>
            <a:r>
              <a:rPr lang="en-US" sz="1600" dirty="0"/>
              <a:t>It does this by covalently bonding </a:t>
            </a:r>
            <a:r>
              <a:rPr lang="en-US" sz="1600" dirty="0" err="1"/>
              <a:t>ribonucleoside</a:t>
            </a:r>
            <a:r>
              <a:rPr lang="en-US" sz="1600" dirty="0"/>
              <a:t> triphosphates that align opposite their exposed complementary partner (using the energy from the cleavage of the additional phosphate groups to join them together)</a:t>
            </a:r>
          </a:p>
          <a:p>
            <a:pPr marL="285750" indent="-285750">
              <a:buFont typeface="Arial"/>
              <a:buChar char="•"/>
            </a:pPr>
            <a:r>
              <a:rPr lang="en-US" sz="1600" dirty="0"/>
              <a:t>Once the RNA sequence has been </a:t>
            </a:r>
            <a:r>
              <a:rPr lang="en-US" sz="1600" dirty="0" err="1" smtClean="0"/>
              <a:t>synthesised</a:t>
            </a:r>
            <a:r>
              <a:rPr lang="en-US" sz="1600" dirty="0" smtClean="0"/>
              <a:t>:</a:t>
            </a:r>
          </a:p>
          <a:p>
            <a:pPr marL="742950" lvl="1" indent="-285750">
              <a:buFont typeface="Lucida Grande"/>
              <a:buChar char="-"/>
            </a:pPr>
            <a:r>
              <a:rPr lang="en-US" sz="1600" dirty="0" smtClean="0"/>
              <a:t>RNA </a:t>
            </a:r>
            <a:r>
              <a:rPr lang="en-US" sz="1600" dirty="0"/>
              <a:t>polymerase will detach from the DNA </a:t>
            </a:r>
            <a:r>
              <a:rPr lang="en-US" sz="1600" dirty="0" smtClean="0"/>
              <a:t>molecule</a:t>
            </a:r>
          </a:p>
          <a:p>
            <a:pPr marL="742950" lvl="1" indent="-285750">
              <a:buFont typeface="Lucida Grande"/>
              <a:buChar char="-"/>
            </a:pPr>
            <a:r>
              <a:rPr lang="en-US" sz="1600" dirty="0" smtClean="0"/>
              <a:t>RNA detaches from the DNA</a:t>
            </a:r>
          </a:p>
          <a:p>
            <a:pPr marL="742950" lvl="1" indent="-285750">
              <a:buFont typeface="Lucida Grande"/>
              <a:buChar char="-"/>
            </a:pPr>
            <a:r>
              <a:rPr lang="en-US" sz="1600" dirty="0" smtClean="0"/>
              <a:t>the </a:t>
            </a:r>
            <a:r>
              <a:rPr lang="en-US" sz="1600" dirty="0"/>
              <a:t>double helix </a:t>
            </a:r>
            <a:r>
              <a:rPr lang="en-US" sz="1600" dirty="0" smtClean="0"/>
              <a:t>reforms</a:t>
            </a:r>
            <a:endParaRPr lang="en-US" sz="1600" dirty="0"/>
          </a:p>
          <a:p>
            <a:pPr marL="285750" indent="-285750">
              <a:buFont typeface="Arial"/>
              <a:buChar char="•"/>
            </a:pPr>
            <a:r>
              <a:rPr lang="en-US" sz="1600" dirty="0" smtClean="0"/>
              <a:t>Transcription </a:t>
            </a:r>
            <a:r>
              <a:rPr lang="en-US" sz="1600" dirty="0"/>
              <a:t>occurs in the nucleus (where the DNA is) and, once made, the mRNA moves to the cytoplasm (where translation can occur)</a:t>
            </a:r>
          </a:p>
        </p:txBody>
      </p:sp>
      <p:sp>
        <p:nvSpPr>
          <p:cNvPr id="2" name="Title 1"/>
          <p:cNvSpPr>
            <a:spLocks noGrp="1"/>
          </p:cNvSpPr>
          <p:nvPr>
            <p:ph type="title"/>
          </p:nvPr>
        </p:nvSpPr>
        <p:spPr>
          <a:xfrm>
            <a:off x="0" y="4761"/>
            <a:ext cx="9144000" cy="621771"/>
          </a:xfrm>
        </p:spPr>
        <p:txBody>
          <a:bodyPr>
            <a:noAutofit/>
          </a:bodyPr>
          <a:lstStyle/>
          <a:p>
            <a:r>
              <a:rPr lang="en-US" sz="1600" dirty="0" smtClean="0">
                <a:latin typeface="Arial"/>
                <a:cs typeface="Arial"/>
              </a:rPr>
              <a:t>2.7.U4 </a:t>
            </a:r>
            <a:r>
              <a:rPr lang="en-US" sz="1600" dirty="0">
                <a:latin typeface="Arial"/>
                <a:cs typeface="Arial"/>
              </a:rPr>
              <a:t>Transcription is the synthesis of mRNA copied from the DNA base sequences by RNA polymerase.</a:t>
            </a:r>
          </a:p>
        </p:txBody>
      </p:sp>
      <p:sp>
        <p:nvSpPr>
          <p:cNvPr id="11" name="Rectangle 10"/>
          <p:cNvSpPr/>
          <p:nvPr/>
        </p:nvSpPr>
        <p:spPr>
          <a:xfrm>
            <a:off x="4572000" y="6611779"/>
            <a:ext cx="4572000" cy="246221"/>
          </a:xfrm>
          <a:prstGeom prst="rect">
            <a:avLst/>
          </a:prstGeom>
        </p:spPr>
        <p:txBody>
          <a:bodyPr>
            <a:spAutoFit/>
          </a:bodyPr>
          <a:lstStyle/>
          <a:p>
            <a:pPr algn="r"/>
            <a:r>
              <a:rPr lang="en-US" sz="1000" dirty="0">
                <a:hlinkClick r:id="rId3"/>
              </a:rPr>
              <a:t>https://</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/commons/3/36/</a:t>
            </a:r>
            <a:r>
              <a:rPr lang="en-US" sz="1000" dirty="0" err="1">
                <a:hlinkClick r:id="rId3"/>
              </a:rPr>
              <a:t>DNA_transcription.svg</a:t>
            </a:r>
            <a:endParaRPr lang="en-US" sz="1000" dirty="0"/>
          </a:p>
        </p:txBody>
      </p:sp>
    </p:spTree>
    <p:extLst>
      <p:ext uri="{BB962C8B-B14F-4D97-AF65-F5344CB8AC3E}">
        <p14:creationId xmlns:p14="http://schemas.microsoft.com/office/powerpoint/2010/main" val="1955980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39738"/>
          </a:xfrm>
        </p:spPr>
        <p:txBody>
          <a:bodyPr>
            <a:noAutofit/>
          </a:bodyPr>
          <a:lstStyle/>
          <a:p>
            <a:r>
              <a:rPr lang="en-US" sz="1600" dirty="0" smtClean="0">
                <a:latin typeface="Arial"/>
                <a:cs typeface="Arial"/>
              </a:rPr>
              <a:t>2.7.U5 </a:t>
            </a:r>
            <a:r>
              <a:rPr lang="en-US" sz="1600" dirty="0">
                <a:latin typeface="Arial"/>
                <a:cs typeface="Arial"/>
              </a:rPr>
              <a:t>Translation is the synthesis of polypeptides on ribosomes.</a:t>
            </a:r>
          </a:p>
        </p:txBody>
      </p:sp>
      <p:pic>
        <p:nvPicPr>
          <p:cNvPr id="5" name="Picture 4"/>
          <p:cNvPicPr>
            <a:picLocks noChangeAspect="1"/>
          </p:cNvPicPr>
          <p:nvPr/>
        </p:nvPicPr>
        <p:blipFill>
          <a:blip r:embed="rId2"/>
          <a:stretch>
            <a:fillRect/>
          </a:stretch>
        </p:blipFill>
        <p:spPr>
          <a:xfrm>
            <a:off x="762000" y="1473200"/>
            <a:ext cx="7620000" cy="5016500"/>
          </a:xfrm>
          <a:prstGeom prst="rect">
            <a:avLst/>
          </a:prstGeom>
        </p:spPr>
      </p:pic>
      <p:sp>
        <p:nvSpPr>
          <p:cNvPr id="6" name="Rectangle 5"/>
          <p:cNvSpPr/>
          <p:nvPr/>
        </p:nvSpPr>
        <p:spPr>
          <a:xfrm>
            <a:off x="3632200" y="6611779"/>
            <a:ext cx="5511800" cy="246221"/>
          </a:xfrm>
          <a:prstGeom prst="rect">
            <a:avLst/>
          </a:prstGeom>
        </p:spPr>
        <p:txBody>
          <a:bodyPr wrap="square">
            <a:spAutoFit/>
          </a:bodyPr>
          <a:lstStyle/>
          <a:p>
            <a:pPr algn="r"/>
            <a:r>
              <a:rPr lang="en-US" sz="1000" dirty="0">
                <a:hlinkClick r:id="rId3"/>
              </a:rPr>
              <a:t>http://</a:t>
            </a:r>
            <a:r>
              <a:rPr lang="en-US" sz="1000" dirty="0" err="1">
                <a:hlinkClick r:id="rId3"/>
              </a:rPr>
              <a:t>www.nature.com</a:t>
            </a:r>
            <a:r>
              <a:rPr lang="en-US" sz="1000" dirty="0">
                <a:hlinkClick r:id="rId3"/>
              </a:rPr>
              <a:t>/</a:t>
            </a:r>
            <a:r>
              <a:rPr lang="en-US" sz="1000" dirty="0" err="1">
                <a:hlinkClick r:id="rId3"/>
              </a:rPr>
              <a:t>scitable</a:t>
            </a:r>
            <a:r>
              <a:rPr lang="en-US" sz="1000" dirty="0">
                <a:hlinkClick r:id="rId3"/>
              </a:rPr>
              <a:t>/</a:t>
            </a:r>
            <a:r>
              <a:rPr lang="en-US" sz="1000" dirty="0" err="1">
                <a:hlinkClick r:id="rId3"/>
              </a:rPr>
              <a:t>topicpage</a:t>
            </a:r>
            <a:r>
              <a:rPr lang="en-US" sz="1000" dirty="0">
                <a:hlinkClick r:id="rId3"/>
              </a:rPr>
              <a:t>/ribosomes-transcription-and-translation-14120660</a:t>
            </a:r>
            <a:endParaRPr lang="en-US" sz="1000" dirty="0"/>
          </a:p>
        </p:txBody>
      </p:sp>
      <p:sp>
        <p:nvSpPr>
          <p:cNvPr id="7" name="Rectangle 6"/>
          <p:cNvSpPr/>
          <p:nvPr/>
        </p:nvSpPr>
        <p:spPr>
          <a:xfrm>
            <a:off x="215900" y="619036"/>
            <a:ext cx="8674100" cy="646331"/>
          </a:xfrm>
          <a:prstGeom prst="rect">
            <a:avLst/>
          </a:prstGeom>
        </p:spPr>
        <p:txBody>
          <a:bodyPr wrap="square">
            <a:spAutoFit/>
          </a:bodyPr>
          <a:lstStyle/>
          <a:p>
            <a:r>
              <a:rPr lang="en-US" dirty="0"/>
              <a:t>Translation is the process of protein synthesis in which the genetic information encoded in mRNA is translated into a sequence of amino acids in a polypeptide chain</a:t>
            </a:r>
          </a:p>
        </p:txBody>
      </p:sp>
      <p:sp>
        <p:nvSpPr>
          <p:cNvPr id="8" name="Rectangle 7"/>
          <p:cNvSpPr/>
          <p:nvPr/>
        </p:nvSpPr>
        <p:spPr>
          <a:xfrm>
            <a:off x="444500" y="1397000"/>
            <a:ext cx="4572000" cy="2554545"/>
          </a:xfrm>
          <a:prstGeom prst="rect">
            <a:avLst/>
          </a:prstGeom>
          <a:ln>
            <a:solidFill>
              <a:srgbClr val="10253F"/>
            </a:solidFill>
          </a:ln>
          <a:effectLst/>
        </p:spPr>
        <p:txBody>
          <a:bodyPr>
            <a:spAutoFit/>
          </a:bodyPr>
          <a:lstStyle/>
          <a:p>
            <a:r>
              <a:rPr lang="en-US" sz="1600" dirty="0"/>
              <a:t>A ribosome is composed </a:t>
            </a:r>
            <a:r>
              <a:rPr lang="en-US" sz="1600" dirty="0" smtClean="0"/>
              <a:t>of two halves, a large and a small subunit. </a:t>
            </a:r>
            <a:r>
              <a:rPr lang="en-US" sz="1600" dirty="0"/>
              <a:t>During translation, ribosomal subunits assemble together like a sandwich on the strand of </a:t>
            </a:r>
            <a:r>
              <a:rPr lang="en-US" sz="1600" dirty="0" smtClean="0"/>
              <a:t>mRNA:</a:t>
            </a:r>
          </a:p>
          <a:p>
            <a:pPr marL="285750" indent="-285750">
              <a:buFont typeface="Arial"/>
              <a:buChar char="•"/>
            </a:pPr>
            <a:r>
              <a:rPr lang="en-US" sz="1600" dirty="0" smtClean="0"/>
              <a:t>Each subunit is </a:t>
            </a:r>
            <a:r>
              <a:rPr lang="en-US" sz="1600" dirty="0"/>
              <a:t>composed of RNA molecules </a:t>
            </a:r>
            <a:r>
              <a:rPr lang="en-US" sz="1600" dirty="0" smtClean="0"/>
              <a:t>and </a:t>
            </a:r>
            <a:r>
              <a:rPr lang="en-US" sz="1600" dirty="0"/>
              <a:t>proteins </a:t>
            </a:r>
            <a:endParaRPr lang="en-US" sz="1600" dirty="0" smtClean="0"/>
          </a:p>
          <a:p>
            <a:pPr marL="285750" indent="-285750">
              <a:buFont typeface="Arial"/>
              <a:buChar char="•"/>
            </a:pPr>
            <a:r>
              <a:rPr lang="en-US" sz="1600" dirty="0" smtClean="0"/>
              <a:t>The small subunit binds to the mRNA</a:t>
            </a:r>
            <a:endParaRPr lang="en-US" sz="1600" dirty="0"/>
          </a:p>
          <a:p>
            <a:pPr marL="285750" indent="-285750">
              <a:buFont typeface="Arial"/>
              <a:buChar char="•"/>
            </a:pPr>
            <a:r>
              <a:rPr lang="en-US" sz="1600" dirty="0"/>
              <a:t>T</a:t>
            </a:r>
            <a:r>
              <a:rPr lang="en-US" sz="1600" dirty="0" smtClean="0"/>
              <a:t>he </a:t>
            </a:r>
            <a:r>
              <a:rPr lang="en-US" sz="1600" dirty="0"/>
              <a:t>large </a:t>
            </a:r>
            <a:r>
              <a:rPr lang="en-US" sz="1600" dirty="0" smtClean="0"/>
              <a:t>subunit has binding sites for </a:t>
            </a:r>
            <a:r>
              <a:rPr lang="en-US" sz="1600" dirty="0" err="1" smtClean="0"/>
              <a:t>tRNAs</a:t>
            </a:r>
            <a:r>
              <a:rPr lang="en-US" sz="1600" dirty="0" smtClean="0"/>
              <a:t> and also catalyzes peptide </a:t>
            </a:r>
            <a:r>
              <a:rPr lang="en-US" sz="1600" dirty="0"/>
              <a:t>bonds between amino </a:t>
            </a:r>
            <a:r>
              <a:rPr lang="en-US" sz="1600" dirty="0" smtClean="0"/>
              <a:t>acids</a:t>
            </a:r>
            <a:endParaRPr lang="en-US" sz="1600" dirty="0"/>
          </a:p>
        </p:txBody>
      </p:sp>
    </p:spTree>
    <p:extLst>
      <p:ext uri="{BB962C8B-B14F-4D97-AF65-F5344CB8AC3E}">
        <p14:creationId xmlns:p14="http://schemas.microsoft.com/office/powerpoint/2010/main" val="2489842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7-23 at 14.59.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666645"/>
            <a:ext cx="8026400" cy="6000959"/>
          </a:xfrm>
          <a:prstGeom prst="rect">
            <a:avLst/>
          </a:prstGeom>
        </p:spPr>
      </p:pic>
      <p:sp>
        <p:nvSpPr>
          <p:cNvPr id="2" name="Title 1"/>
          <p:cNvSpPr>
            <a:spLocks noGrp="1"/>
          </p:cNvSpPr>
          <p:nvPr>
            <p:ph type="title"/>
          </p:nvPr>
        </p:nvSpPr>
        <p:spPr>
          <a:xfrm>
            <a:off x="0" y="4762"/>
            <a:ext cx="9144000" cy="604838"/>
          </a:xfrm>
        </p:spPr>
        <p:txBody>
          <a:bodyPr>
            <a:noAutofit/>
          </a:bodyPr>
          <a:lstStyle/>
          <a:p>
            <a:r>
              <a:rPr lang="en-US" sz="1600" dirty="0" smtClean="0">
                <a:latin typeface="Arial"/>
                <a:cs typeface="Arial"/>
              </a:rPr>
              <a:t>2.7.U6 </a:t>
            </a:r>
            <a:r>
              <a:rPr lang="en-US" sz="1600" dirty="0">
                <a:latin typeface="Arial"/>
                <a:cs typeface="Arial"/>
              </a:rPr>
              <a:t>The amino acid sequence of polypeptides is determined by mRNA according to the genetic code</a:t>
            </a:r>
            <a:r>
              <a:rPr lang="en-US" sz="1600" dirty="0" smtClean="0">
                <a:latin typeface="Arial"/>
                <a:cs typeface="Arial"/>
              </a:rPr>
              <a:t>.</a:t>
            </a:r>
            <a:endParaRPr lang="en-US" sz="1600" dirty="0">
              <a:latin typeface="Arial"/>
              <a:cs typeface="Arial"/>
            </a:endParaRPr>
          </a:p>
        </p:txBody>
      </p:sp>
      <p:sp>
        <p:nvSpPr>
          <p:cNvPr id="3" name="Rectangle 2"/>
          <p:cNvSpPr/>
          <p:nvPr/>
        </p:nvSpPr>
        <p:spPr>
          <a:xfrm>
            <a:off x="3111500" y="2615149"/>
            <a:ext cx="5829300" cy="3693319"/>
          </a:xfrm>
          <a:prstGeom prst="rect">
            <a:avLst/>
          </a:prstGeom>
          <a:solidFill>
            <a:srgbClr val="FFFFFF"/>
          </a:solidFill>
          <a:ln>
            <a:solidFill>
              <a:schemeClr val="tx1"/>
            </a:solidFill>
          </a:ln>
        </p:spPr>
        <p:txBody>
          <a:bodyPr wrap="square">
            <a:spAutoFit/>
          </a:bodyPr>
          <a:lstStyle/>
          <a:p>
            <a:pPr marL="285750" indent="-285750">
              <a:buFont typeface="Arial"/>
              <a:buChar char="•"/>
            </a:pPr>
            <a:r>
              <a:rPr lang="en-US" b="1" dirty="0" smtClean="0"/>
              <a:t>The </a:t>
            </a:r>
            <a:r>
              <a:rPr lang="en-US" b="1" dirty="0"/>
              <a:t>length of mRNA molecules varies </a:t>
            </a:r>
            <a:r>
              <a:rPr lang="en-US" dirty="0" smtClean="0"/>
              <a:t>- the </a:t>
            </a:r>
            <a:r>
              <a:rPr lang="en-US" dirty="0"/>
              <a:t>average length for mammals is </a:t>
            </a:r>
            <a:r>
              <a:rPr lang="en-US" dirty="0" smtClean="0"/>
              <a:t>approximately 2,200 nucleotides (this translates to approximately 730 amino acids in the average polypeptide)</a:t>
            </a:r>
          </a:p>
          <a:p>
            <a:pPr marL="285750" indent="-285750">
              <a:buFont typeface="Arial"/>
              <a:buChar char="•"/>
            </a:pPr>
            <a:r>
              <a:rPr lang="en-US" b="1" dirty="0" smtClean="0"/>
              <a:t>Only certain genes in a genome need to be expressed </a:t>
            </a:r>
            <a:r>
              <a:rPr lang="en-US" dirty="0" smtClean="0"/>
              <a:t>depending on:</a:t>
            </a:r>
          </a:p>
          <a:p>
            <a:pPr marL="742950" lvl="1" indent="-285750">
              <a:buFont typeface="Arial"/>
              <a:buChar char="•"/>
            </a:pPr>
            <a:r>
              <a:rPr lang="en-US" dirty="0" smtClean="0"/>
              <a:t>Cell specialism</a:t>
            </a:r>
          </a:p>
          <a:p>
            <a:pPr marL="742950" lvl="1" indent="-285750">
              <a:buFont typeface="Arial"/>
              <a:buChar char="•"/>
            </a:pPr>
            <a:r>
              <a:rPr lang="en-US" dirty="0" smtClean="0"/>
              <a:t>Environment</a:t>
            </a:r>
          </a:p>
          <a:p>
            <a:pPr marL="285750" indent="-285750">
              <a:buFont typeface="Arial"/>
              <a:buChar char="•"/>
            </a:pPr>
            <a:r>
              <a:rPr lang="en-US" dirty="0" smtClean="0"/>
              <a:t>Therefore </a:t>
            </a:r>
            <a:r>
              <a:rPr lang="en-US" b="1" dirty="0" smtClean="0"/>
              <a:t>not all genes (are transcribed) and translated</a:t>
            </a:r>
          </a:p>
          <a:p>
            <a:pPr marL="285750" indent="-285750">
              <a:buFont typeface="Arial"/>
              <a:buChar char="•"/>
            </a:pPr>
            <a:r>
              <a:rPr lang="en-US" dirty="0" smtClean="0"/>
              <a:t>If a cell needs to produce a lot of a certain protein (e.g. β cells in the pancreas specialize in secreting insulin to control blood sugar) then </a:t>
            </a:r>
            <a:r>
              <a:rPr lang="en-US" b="1" dirty="0" smtClean="0"/>
              <a:t>many copies of the required mRNA are created</a:t>
            </a:r>
            <a:r>
              <a:rPr lang="en-US" dirty="0" smtClean="0"/>
              <a:t>.</a:t>
            </a:r>
          </a:p>
        </p:txBody>
      </p:sp>
      <p:sp>
        <p:nvSpPr>
          <p:cNvPr id="4" name="Rectangle 3"/>
          <p:cNvSpPr/>
          <p:nvPr/>
        </p:nvSpPr>
        <p:spPr>
          <a:xfrm>
            <a:off x="76200" y="737180"/>
            <a:ext cx="9004300" cy="400110"/>
          </a:xfrm>
          <a:prstGeom prst="rect">
            <a:avLst/>
          </a:prstGeom>
          <a:solidFill>
            <a:srgbClr val="FFFFFF"/>
          </a:solidFill>
        </p:spPr>
        <p:txBody>
          <a:bodyPr wrap="square">
            <a:spAutoFit/>
          </a:bodyPr>
          <a:lstStyle/>
          <a:p>
            <a:r>
              <a:rPr lang="en-US" sz="2000" b="1" dirty="0"/>
              <a:t>Messenger RNA (mRNA):  A transcript copy of a gene used to encode a polypeptide</a:t>
            </a:r>
          </a:p>
        </p:txBody>
      </p:sp>
      <p:pic>
        <p:nvPicPr>
          <p:cNvPr id="7" name="Picture 6">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8400" y="6508617"/>
            <a:ext cx="1638300" cy="392544"/>
          </a:xfrm>
          <a:prstGeom prst="rect">
            <a:avLst/>
          </a:prstGeom>
        </p:spPr>
      </p:pic>
      <p:sp>
        <p:nvSpPr>
          <p:cNvPr id="8" name="TextBox 7"/>
          <p:cNvSpPr txBox="1"/>
          <p:nvPr/>
        </p:nvSpPr>
        <p:spPr>
          <a:xfrm>
            <a:off x="6186109" y="6501472"/>
            <a:ext cx="1327106" cy="369332"/>
          </a:xfrm>
          <a:prstGeom prst="rect">
            <a:avLst/>
          </a:prstGeom>
          <a:noFill/>
        </p:spPr>
        <p:txBody>
          <a:bodyPr wrap="none" rtlCol="0">
            <a:spAutoFit/>
          </a:bodyPr>
          <a:lstStyle/>
          <a:p>
            <a:r>
              <a:rPr lang="en-US" dirty="0"/>
              <a:t>i</a:t>
            </a:r>
            <a:r>
              <a:rPr lang="en-US" dirty="0" smtClean="0"/>
              <a:t>mage from:</a:t>
            </a:r>
            <a:endParaRPr lang="en-US" dirty="0"/>
          </a:p>
        </p:txBody>
      </p:sp>
    </p:spTree>
    <p:extLst>
      <p:ext uri="{BB962C8B-B14F-4D97-AF65-F5344CB8AC3E}">
        <p14:creationId xmlns:p14="http://schemas.microsoft.com/office/powerpoint/2010/main" val="2489842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39738"/>
          </a:xfrm>
        </p:spPr>
        <p:txBody>
          <a:bodyPr>
            <a:noAutofit/>
          </a:bodyPr>
          <a:lstStyle/>
          <a:p>
            <a:r>
              <a:rPr lang="en-US" sz="1600" dirty="0" smtClean="0">
                <a:latin typeface="Arial"/>
                <a:cs typeface="Arial"/>
              </a:rPr>
              <a:t>2.7.U7 </a:t>
            </a:r>
            <a:r>
              <a:rPr lang="en-US" sz="1600" dirty="0">
                <a:latin typeface="Arial"/>
                <a:cs typeface="Arial"/>
              </a:rPr>
              <a:t>Codons of three bases on mRNA correspond to one amino acid in a polypeptide.</a:t>
            </a:r>
          </a:p>
        </p:txBody>
      </p:sp>
      <p:pic>
        <p:nvPicPr>
          <p:cNvPr id="3" name="Picture 2"/>
          <p:cNvPicPr>
            <a:picLocks noChangeAspect="1"/>
          </p:cNvPicPr>
          <p:nvPr/>
        </p:nvPicPr>
        <p:blipFill>
          <a:blip r:embed="rId2"/>
          <a:stretch>
            <a:fillRect/>
          </a:stretch>
        </p:blipFill>
        <p:spPr>
          <a:xfrm>
            <a:off x="3048000" y="801162"/>
            <a:ext cx="5994400" cy="3399949"/>
          </a:xfrm>
          <a:prstGeom prst="rect">
            <a:avLst/>
          </a:prstGeom>
        </p:spPr>
      </p:pic>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2695" y="6540361"/>
            <a:ext cx="1751305" cy="317639"/>
          </a:xfrm>
          <a:prstGeom prst="rect">
            <a:avLst/>
          </a:prstGeom>
        </p:spPr>
      </p:pic>
      <p:sp>
        <p:nvSpPr>
          <p:cNvPr id="5" name="Rectangle 4"/>
          <p:cNvSpPr/>
          <p:nvPr/>
        </p:nvSpPr>
        <p:spPr>
          <a:xfrm>
            <a:off x="215900" y="986640"/>
            <a:ext cx="2832100" cy="3108544"/>
          </a:xfrm>
          <a:prstGeom prst="rect">
            <a:avLst/>
          </a:prstGeom>
          <a:solidFill>
            <a:srgbClr val="FFFFFF"/>
          </a:solidFill>
        </p:spPr>
        <p:txBody>
          <a:bodyPr wrap="square">
            <a:spAutoFit/>
          </a:bodyPr>
          <a:lstStyle/>
          <a:p>
            <a:r>
              <a:rPr lang="en-US" sz="1400" dirty="0"/>
              <a:t>The genetic code is the set of rules by which information encoded in mRNA sequences is converted into proteins (amino acid sequences) by living cells</a:t>
            </a:r>
          </a:p>
          <a:p>
            <a:endParaRPr lang="en-US" sz="1400" dirty="0"/>
          </a:p>
          <a:p>
            <a:pPr marL="285750" indent="-285750">
              <a:buFont typeface="Arial"/>
              <a:buChar char="•"/>
            </a:pPr>
            <a:r>
              <a:rPr lang="en-US" sz="1400" b="1" dirty="0"/>
              <a:t>Codons are a triplet of bases </a:t>
            </a:r>
            <a:r>
              <a:rPr lang="en-US" sz="1400" dirty="0"/>
              <a:t>which encodes a particular amino acid</a:t>
            </a:r>
          </a:p>
          <a:p>
            <a:pPr marL="285750" indent="-285750">
              <a:buFont typeface="Arial"/>
              <a:buChar char="•"/>
            </a:pPr>
            <a:r>
              <a:rPr lang="en-US" sz="1400" dirty="0"/>
              <a:t>As there are four bases, there are </a:t>
            </a:r>
            <a:r>
              <a:rPr lang="en-US" sz="1400" b="1" dirty="0"/>
              <a:t>64 different codon combinations </a:t>
            </a:r>
            <a:r>
              <a:rPr lang="en-US" sz="1400" dirty="0"/>
              <a:t>(4 x 4 x 4 = 64</a:t>
            </a:r>
            <a:r>
              <a:rPr lang="en-US" sz="1400" dirty="0" smtClean="0"/>
              <a:t>)</a:t>
            </a:r>
          </a:p>
          <a:p>
            <a:pPr marL="285750" indent="-285750">
              <a:buFont typeface="Arial"/>
              <a:buChar char="•"/>
            </a:pPr>
            <a:r>
              <a:rPr lang="en-US" sz="1400" dirty="0" smtClean="0"/>
              <a:t>The codons can translate for </a:t>
            </a:r>
            <a:r>
              <a:rPr lang="en-US" sz="1400" b="1" dirty="0" smtClean="0"/>
              <a:t>20 amino acids</a:t>
            </a:r>
          </a:p>
        </p:txBody>
      </p:sp>
      <p:sp>
        <p:nvSpPr>
          <p:cNvPr id="8" name="TextBox 7"/>
          <p:cNvSpPr txBox="1"/>
          <p:nvPr/>
        </p:nvSpPr>
        <p:spPr>
          <a:xfrm>
            <a:off x="6354580" y="6489561"/>
            <a:ext cx="1038115" cy="369332"/>
          </a:xfrm>
          <a:prstGeom prst="rect">
            <a:avLst/>
          </a:prstGeom>
          <a:noFill/>
        </p:spPr>
        <p:txBody>
          <a:bodyPr wrap="none" rtlCol="0">
            <a:spAutoFit/>
          </a:bodyPr>
          <a:lstStyle/>
          <a:p>
            <a:r>
              <a:rPr lang="en-US" dirty="0"/>
              <a:t>b</a:t>
            </a:r>
            <a:r>
              <a:rPr lang="en-US" dirty="0" smtClean="0"/>
              <a:t>ased on</a:t>
            </a:r>
            <a:endParaRPr lang="en-US" dirty="0"/>
          </a:p>
        </p:txBody>
      </p:sp>
      <p:sp>
        <p:nvSpPr>
          <p:cNvPr id="9" name="Rectangle 8"/>
          <p:cNvSpPr/>
          <p:nvPr/>
        </p:nvSpPr>
        <p:spPr>
          <a:xfrm>
            <a:off x="461780" y="6027182"/>
            <a:ext cx="5672320" cy="523220"/>
          </a:xfrm>
          <a:prstGeom prst="rect">
            <a:avLst/>
          </a:prstGeom>
          <a:solidFill>
            <a:srgbClr val="FFFFFF"/>
          </a:solidFill>
          <a:ln>
            <a:solidFill>
              <a:srgbClr val="000000"/>
            </a:solidFill>
          </a:ln>
          <a:effectLst/>
        </p:spPr>
        <p:txBody>
          <a:bodyPr wrap="square">
            <a:spAutoFit/>
          </a:bodyPr>
          <a:lstStyle/>
          <a:p>
            <a:r>
              <a:rPr lang="en-US" sz="1400" dirty="0" smtClean="0"/>
              <a:t>Amino acids are carried by </a:t>
            </a:r>
            <a:r>
              <a:rPr lang="en-US" sz="1400" b="1" dirty="0" smtClean="0"/>
              <a:t>transfer RNA (</a:t>
            </a:r>
            <a:r>
              <a:rPr lang="en-US" sz="1400" b="1" dirty="0" err="1" smtClean="0"/>
              <a:t>tRNA</a:t>
            </a:r>
            <a:r>
              <a:rPr lang="en-US" sz="1400" b="1" dirty="0" smtClean="0"/>
              <a:t>)</a:t>
            </a:r>
            <a:endParaRPr lang="en-US" sz="1400" b="1" dirty="0"/>
          </a:p>
          <a:p>
            <a:r>
              <a:rPr lang="en-US" sz="1400" dirty="0" smtClean="0"/>
              <a:t>The anti-codons on </a:t>
            </a:r>
            <a:r>
              <a:rPr lang="en-US" sz="1400" dirty="0" err="1" smtClean="0"/>
              <a:t>tRNA</a:t>
            </a:r>
            <a:r>
              <a:rPr lang="en-US" sz="1400" dirty="0" smtClean="0"/>
              <a:t> are complementary to the codons on mRNA</a:t>
            </a:r>
            <a:endParaRPr lang="en-US" sz="1400" dirty="0"/>
          </a:p>
        </p:txBody>
      </p:sp>
      <p:sp>
        <p:nvSpPr>
          <p:cNvPr id="10" name="Rectangle 9"/>
          <p:cNvSpPr/>
          <p:nvPr/>
        </p:nvSpPr>
        <p:spPr>
          <a:xfrm>
            <a:off x="215900" y="4201111"/>
            <a:ext cx="8724900" cy="1600438"/>
          </a:xfrm>
          <a:prstGeom prst="rect">
            <a:avLst/>
          </a:prstGeom>
        </p:spPr>
        <p:txBody>
          <a:bodyPr wrap="square">
            <a:spAutoFit/>
          </a:bodyPr>
          <a:lstStyle/>
          <a:p>
            <a:pPr marL="285750" indent="-285750">
              <a:buFont typeface="Arial"/>
              <a:buChar char="•"/>
            </a:pPr>
            <a:r>
              <a:rPr lang="en-US" sz="1400" dirty="0"/>
              <a:t>Different codons can translate for the same amino acid (e.g. GAU and GAC both translate for Aspartate) therefore the genetic code is said to be </a:t>
            </a:r>
            <a:r>
              <a:rPr lang="en-US" sz="1400" b="1" dirty="0"/>
              <a:t>degenerate</a:t>
            </a:r>
          </a:p>
          <a:p>
            <a:pPr marL="285750" indent="-285750">
              <a:buFont typeface="Arial"/>
              <a:buChar char="•"/>
            </a:pPr>
            <a:r>
              <a:rPr lang="en-US" sz="1400" dirty="0"/>
              <a:t>The order of the codons determines the amino acid sequence for a protein</a:t>
            </a:r>
          </a:p>
          <a:p>
            <a:pPr marL="285750" indent="-285750">
              <a:buFont typeface="Arial"/>
              <a:buChar char="•"/>
            </a:pPr>
            <a:r>
              <a:rPr lang="en-US" sz="1400" dirty="0"/>
              <a:t>The </a:t>
            </a:r>
            <a:r>
              <a:rPr lang="en-US" sz="1400" b="1" dirty="0"/>
              <a:t>coding region always starts with a START codon</a:t>
            </a:r>
            <a:r>
              <a:rPr lang="en-US" sz="1400" dirty="0"/>
              <a:t> (AUG) therefore the first amino acid in all polypeptides is Methionine</a:t>
            </a:r>
          </a:p>
          <a:p>
            <a:pPr marL="285750" indent="-285750">
              <a:buFont typeface="Arial"/>
              <a:buChar char="•"/>
            </a:pPr>
            <a:r>
              <a:rPr lang="en-US" sz="1400" dirty="0"/>
              <a:t>The </a:t>
            </a:r>
            <a:r>
              <a:rPr lang="en-US" sz="1400" b="1" dirty="0"/>
              <a:t>coding region of mRNA terminates with a STOP codon</a:t>
            </a:r>
            <a:r>
              <a:rPr lang="en-US" sz="1400" dirty="0"/>
              <a:t> - the STOP codon does not add an amino acid – instead it causes the release of the polypeptide</a:t>
            </a:r>
          </a:p>
        </p:txBody>
      </p:sp>
    </p:spTree>
    <p:extLst>
      <p:ext uri="{BB962C8B-B14F-4D97-AF65-F5344CB8AC3E}">
        <p14:creationId xmlns:p14="http://schemas.microsoft.com/office/powerpoint/2010/main" val="3150149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002364" y="1709024"/>
            <a:ext cx="6098603" cy="3896330"/>
          </a:xfrm>
          <a:prstGeom prst="rect">
            <a:avLst/>
          </a:prstGeom>
        </p:spPr>
      </p:pic>
      <p:sp>
        <p:nvSpPr>
          <p:cNvPr id="2" name="Title 1"/>
          <p:cNvSpPr>
            <a:spLocks noGrp="1"/>
          </p:cNvSpPr>
          <p:nvPr>
            <p:ph type="title"/>
          </p:nvPr>
        </p:nvSpPr>
        <p:spPr>
          <a:xfrm>
            <a:off x="0" y="4761"/>
            <a:ext cx="9144000" cy="587905"/>
          </a:xfrm>
        </p:spPr>
        <p:txBody>
          <a:bodyPr>
            <a:noAutofit/>
          </a:bodyPr>
          <a:lstStyle/>
          <a:p>
            <a:r>
              <a:rPr lang="en-US" sz="1600" dirty="0" smtClean="0">
                <a:latin typeface="Arial"/>
                <a:cs typeface="Arial"/>
              </a:rPr>
              <a:t>2.7.U8 </a:t>
            </a:r>
            <a:r>
              <a:rPr lang="en-US" sz="1600" dirty="0">
                <a:latin typeface="Arial"/>
                <a:cs typeface="Arial"/>
              </a:rPr>
              <a:t>Translation depends on complementary base pairing between codons on mRNA and anticodons on </a:t>
            </a:r>
            <a:r>
              <a:rPr lang="en-US" sz="1600" dirty="0" err="1">
                <a:latin typeface="Arial"/>
                <a:cs typeface="Arial"/>
              </a:rPr>
              <a:t>tRNA</a:t>
            </a:r>
            <a:r>
              <a:rPr lang="en-US" sz="1600" dirty="0">
                <a:latin typeface="Arial"/>
                <a:cs typeface="Arial"/>
              </a:rPr>
              <a:t>.</a:t>
            </a:r>
          </a:p>
        </p:txBody>
      </p:sp>
      <p:sp>
        <p:nvSpPr>
          <p:cNvPr id="4" name="Rectangle 3"/>
          <p:cNvSpPr/>
          <p:nvPr/>
        </p:nvSpPr>
        <p:spPr>
          <a:xfrm>
            <a:off x="4572000" y="6611779"/>
            <a:ext cx="4572000" cy="246221"/>
          </a:xfrm>
          <a:prstGeom prst="rect">
            <a:avLst/>
          </a:prstGeom>
        </p:spPr>
        <p:txBody>
          <a:bodyPr>
            <a:spAutoFit/>
          </a:bodyPr>
          <a:lstStyle/>
          <a:p>
            <a:pPr algn="r"/>
            <a:r>
              <a:rPr lang="en-US" sz="1000" dirty="0">
                <a:hlinkClick r:id="rId3"/>
              </a:rPr>
              <a:t>https://</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/commons/0/0f/</a:t>
            </a:r>
            <a:r>
              <a:rPr lang="en-US" sz="1000" dirty="0" err="1">
                <a:hlinkClick r:id="rId3"/>
              </a:rPr>
              <a:t>Peptide_syn.png</a:t>
            </a:r>
            <a:endParaRPr lang="en-US" sz="1000" dirty="0"/>
          </a:p>
        </p:txBody>
      </p:sp>
      <p:sp>
        <p:nvSpPr>
          <p:cNvPr id="3" name="Rectangle 2"/>
          <p:cNvSpPr/>
          <p:nvPr/>
        </p:nvSpPr>
        <p:spPr>
          <a:xfrm>
            <a:off x="127000" y="707410"/>
            <a:ext cx="8509000" cy="369332"/>
          </a:xfrm>
          <a:prstGeom prst="rect">
            <a:avLst/>
          </a:prstGeom>
        </p:spPr>
        <p:txBody>
          <a:bodyPr wrap="square">
            <a:spAutoFit/>
          </a:bodyPr>
          <a:lstStyle/>
          <a:p>
            <a:r>
              <a:rPr lang="en-US" b="1" dirty="0" smtClean="0"/>
              <a:t>Key components</a:t>
            </a:r>
            <a:r>
              <a:rPr lang="en-US" dirty="0" smtClean="0"/>
              <a:t> of translation that enable genetic code to synthesize polypeptides</a:t>
            </a:r>
            <a:endParaRPr lang="en-US" dirty="0"/>
          </a:p>
        </p:txBody>
      </p:sp>
      <p:sp>
        <p:nvSpPr>
          <p:cNvPr id="6" name="Rectangle 5"/>
          <p:cNvSpPr/>
          <p:nvPr/>
        </p:nvSpPr>
        <p:spPr>
          <a:xfrm>
            <a:off x="190500" y="4861867"/>
            <a:ext cx="2768600" cy="1077218"/>
          </a:xfrm>
          <a:prstGeom prst="rect">
            <a:avLst/>
          </a:prstGeom>
          <a:solidFill>
            <a:srgbClr val="B6DCC6"/>
          </a:solidFill>
        </p:spPr>
        <p:txBody>
          <a:bodyPr wrap="square">
            <a:spAutoFit/>
          </a:bodyPr>
          <a:lstStyle/>
          <a:p>
            <a:r>
              <a:rPr lang="en-US" sz="1600" dirty="0" smtClean="0"/>
              <a:t>mRNA </a:t>
            </a:r>
            <a:r>
              <a:rPr lang="en-US" sz="1600" dirty="0"/>
              <a:t>has a sequence of codons that specifies the amino acid sequence of the </a:t>
            </a:r>
            <a:r>
              <a:rPr lang="en-US" sz="1600" dirty="0" smtClean="0"/>
              <a:t>polypeptide</a:t>
            </a:r>
            <a:endParaRPr lang="en-US" sz="1600" dirty="0"/>
          </a:p>
        </p:txBody>
      </p:sp>
      <p:sp>
        <p:nvSpPr>
          <p:cNvPr id="7" name="Rectangle 6"/>
          <p:cNvSpPr/>
          <p:nvPr/>
        </p:nvSpPr>
        <p:spPr>
          <a:xfrm>
            <a:off x="190500" y="1272570"/>
            <a:ext cx="2057400" cy="1369030"/>
          </a:xfrm>
          <a:prstGeom prst="rect">
            <a:avLst/>
          </a:prstGeom>
          <a:solidFill>
            <a:srgbClr val="FFF400"/>
          </a:solidFill>
        </p:spPr>
        <p:txBody>
          <a:bodyPr wrap="square">
            <a:spAutoFit/>
          </a:bodyPr>
          <a:lstStyle/>
          <a:p>
            <a:r>
              <a:rPr lang="en-US" sz="1600" dirty="0" err="1"/>
              <a:t>tRNA</a:t>
            </a:r>
            <a:r>
              <a:rPr lang="en-US" sz="1600" dirty="0"/>
              <a:t> molecules have an anticodon of three bases that binds to a complementary codon on </a:t>
            </a:r>
            <a:r>
              <a:rPr lang="en-US" sz="1600" dirty="0" smtClean="0"/>
              <a:t>mRNA</a:t>
            </a:r>
            <a:endParaRPr lang="en-US" sz="1600" dirty="0"/>
          </a:p>
        </p:txBody>
      </p:sp>
      <p:sp>
        <p:nvSpPr>
          <p:cNvPr id="8" name="Rectangle 7"/>
          <p:cNvSpPr/>
          <p:nvPr/>
        </p:nvSpPr>
        <p:spPr>
          <a:xfrm>
            <a:off x="6172200" y="1272570"/>
            <a:ext cx="2768600" cy="830997"/>
          </a:xfrm>
          <a:prstGeom prst="rect">
            <a:avLst/>
          </a:prstGeom>
          <a:solidFill>
            <a:srgbClr val="F09CA0"/>
          </a:solidFill>
        </p:spPr>
        <p:txBody>
          <a:bodyPr wrap="square">
            <a:spAutoFit/>
          </a:bodyPr>
          <a:lstStyle/>
          <a:p>
            <a:r>
              <a:rPr lang="en-US" sz="1600" dirty="0" err="1"/>
              <a:t>tRNA</a:t>
            </a:r>
            <a:r>
              <a:rPr lang="en-US" sz="1600" dirty="0"/>
              <a:t> </a:t>
            </a:r>
            <a:r>
              <a:rPr lang="en-US" sz="1600" dirty="0" smtClean="0"/>
              <a:t>molecules carry </a:t>
            </a:r>
            <a:r>
              <a:rPr lang="en-US" sz="1600" dirty="0"/>
              <a:t>the amino acid corresponding to </a:t>
            </a:r>
            <a:r>
              <a:rPr lang="en-US" sz="1600" dirty="0" smtClean="0"/>
              <a:t>their codon</a:t>
            </a:r>
            <a:endParaRPr lang="en-US" sz="1600" dirty="0"/>
          </a:p>
        </p:txBody>
      </p:sp>
      <p:sp>
        <p:nvSpPr>
          <p:cNvPr id="9" name="Rectangle 8"/>
          <p:cNvSpPr/>
          <p:nvPr/>
        </p:nvSpPr>
        <p:spPr>
          <a:xfrm>
            <a:off x="6375400" y="5202129"/>
            <a:ext cx="2565400" cy="1323439"/>
          </a:xfrm>
          <a:prstGeom prst="rect">
            <a:avLst/>
          </a:prstGeom>
          <a:solidFill>
            <a:srgbClr val="C6BF60"/>
          </a:solidFill>
        </p:spPr>
        <p:txBody>
          <a:bodyPr wrap="square">
            <a:spAutoFit/>
          </a:bodyPr>
          <a:lstStyle/>
          <a:p>
            <a:r>
              <a:rPr lang="en-US" sz="1600" dirty="0" smtClean="0"/>
              <a:t>Ribosomes:</a:t>
            </a:r>
          </a:p>
          <a:p>
            <a:pPr marL="285750" indent="-285750">
              <a:buFont typeface="Arial"/>
              <a:buChar char="•"/>
            </a:pPr>
            <a:r>
              <a:rPr lang="en-US" sz="1600" dirty="0" smtClean="0"/>
              <a:t>act </a:t>
            </a:r>
            <a:r>
              <a:rPr lang="en-US" sz="1600" dirty="0"/>
              <a:t>as the binding site for mRNA and </a:t>
            </a:r>
            <a:r>
              <a:rPr lang="en-US" sz="1600" dirty="0" err="1" smtClean="0"/>
              <a:t>tRNA</a:t>
            </a:r>
            <a:endParaRPr lang="en-US" sz="1600" dirty="0"/>
          </a:p>
          <a:p>
            <a:pPr marL="285750" indent="-285750">
              <a:buFont typeface="Arial"/>
              <a:buChar char="•"/>
            </a:pPr>
            <a:r>
              <a:rPr lang="en-US" sz="1600" dirty="0" err="1" smtClean="0"/>
              <a:t>catalyse</a:t>
            </a:r>
            <a:r>
              <a:rPr lang="en-US" sz="1600" dirty="0" smtClean="0"/>
              <a:t> </a:t>
            </a:r>
            <a:r>
              <a:rPr lang="en-US" sz="1600" dirty="0"/>
              <a:t>the </a:t>
            </a:r>
            <a:r>
              <a:rPr lang="en-US" sz="1600" dirty="0" smtClean="0"/>
              <a:t>peptide bonds of </a:t>
            </a:r>
            <a:r>
              <a:rPr lang="en-US" sz="1600" dirty="0"/>
              <a:t>the </a:t>
            </a:r>
            <a:r>
              <a:rPr lang="en-US" sz="1600" dirty="0" smtClean="0"/>
              <a:t>polypeptide</a:t>
            </a:r>
            <a:endParaRPr lang="en-US" sz="1600" dirty="0"/>
          </a:p>
        </p:txBody>
      </p:sp>
    </p:spTree>
    <p:extLst>
      <p:ext uri="{BB962C8B-B14F-4D97-AF65-F5344CB8AC3E}">
        <p14:creationId xmlns:p14="http://schemas.microsoft.com/office/powerpoint/2010/main" val="2489842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2002364" y="1709024"/>
            <a:ext cx="6098603" cy="3896330"/>
          </a:xfrm>
          <a:prstGeom prst="rect">
            <a:avLst/>
          </a:prstGeom>
        </p:spPr>
      </p:pic>
      <p:sp>
        <p:nvSpPr>
          <p:cNvPr id="2" name="Title 1"/>
          <p:cNvSpPr>
            <a:spLocks noGrp="1"/>
          </p:cNvSpPr>
          <p:nvPr>
            <p:ph type="title"/>
          </p:nvPr>
        </p:nvSpPr>
        <p:spPr>
          <a:xfrm>
            <a:off x="0" y="4761"/>
            <a:ext cx="9144000" cy="587905"/>
          </a:xfrm>
        </p:spPr>
        <p:txBody>
          <a:bodyPr>
            <a:noAutofit/>
          </a:bodyPr>
          <a:lstStyle/>
          <a:p>
            <a:r>
              <a:rPr lang="en-US" sz="1600" dirty="0" smtClean="0">
                <a:latin typeface="Arial"/>
                <a:cs typeface="Arial"/>
              </a:rPr>
              <a:t>2.7.U8 </a:t>
            </a:r>
            <a:r>
              <a:rPr lang="en-US" sz="1600" dirty="0">
                <a:latin typeface="Arial"/>
                <a:cs typeface="Arial"/>
              </a:rPr>
              <a:t>Translation depends on complementary base pairing between codons on mRNA and anticodons on </a:t>
            </a:r>
            <a:r>
              <a:rPr lang="en-US" sz="1600" dirty="0" err="1">
                <a:latin typeface="Arial"/>
                <a:cs typeface="Arial"/>
              </a:rPr>
              <a:t>tRNA</a:t>
            </a:r>
            <a:r>
              <a:rPr lang="en-US" sz="1600" dirty="0">
                <a:latin typeface="Arial"/>
                <a:cs typeface="Arial"/>
              </a:rPr>
              <a:t>.</a:t>
            </a:r>
          </a:p>
        </p:txBody>
      </p:sp>
      <p:sp>
        <p:nvSpPr>
          <p:cNvPr id="4" name="Rectangle 3"/>
          <p:cNvSpPr/>
          <p:nvPr/>
        </p:nvSpPr>
        <p:spPr>
          <a:xfrm>
            <a:off x="4572000" y="6611779"/>
            <a:ext cx="4572000" cy="246221"/>
          </a:xfrm>
          <a:prstGeom prst="rect">
            <a:avLst/>
          </a:prstGeom>
        </p:spPr>
        <p:txBody>
          <a:bodyPr>
            <a:spAutoFit/>
          </a:bodyPr>
          <a:lstStyle/>
          <a:p>
            <a:pPr algn="r"/>
            <a:r>
              <a:rPr lang="en-US" sz="1000" dirty="0">
                <a:hlinkClick r:id="rId3"/>
              </a:rPr>
              <a:t>https://</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/commons/0/0f/</a:t>
            </a:r>
            <a:r>
              <a:rPr lang="en-US" sz="1000" dirty="0" err="1">
                <a:hlinkClick r:id="rId3"/>
              </a:rPr>
              <a:t>Peptide_syn.png</a:t>
            </a:r>
            <a:endParaRPr lang="en-US" sz="1000" dirty="0"/>
          </a:p>
        </p:txBody>
      </p:sp>
      <p:sp>
        <p:nvSpPr>
          <p:cNvPr id="3" name="Rectangle 2"/>
          <p:cNvSpPr/>
          <p:nvPr/>
        </p:nvSpPr>
        <p:spPr>
          <a:xfrm>
            <a:off x="127000" y="707410"/>
            <a:ext cx="8509000" cy="369332"/>
          </a:xfrm>
          <a:prstGeom prst="rect">
            <a:avLst/>
          </a:prstGeom>
        </p:spPr>
        <p:txBody>
          <a:bodyPr wrap="square">
            <a:spAutoFit/>
          </a:bodyPr>
          <a:lstStyle/>
          <a:p>
            <a:r>
              <a:rPr lang="en-US" dirty="0" smtClean="0"/>
              <a:t>An </a:t>
            </a:r>
            <a:r>
              <a:rPr lang="en-US" b="1" dirty="0" smtClean="0"/>
              <a:t>outline of translation </a:t>
            </a:r>
            <a:r>
              <a:rPr lang="en-US" dirty="0"/>
              <a:t>and polypeptide </a:t>
            </a:r>
            <a:r>
              <a:rPr lang="en-US" dirty="0" smtClean="0"/>
              <a:t>synthesis</a:t>
            </a:r>
            <a:endParaRPr lang="en-US" dirty="0"/>
          </a:p>
        </p:txBody>
      </p:sp>
      <p:sp>
        <p:nvSpPr>
          <p:cNvPr id="6" name="Rectangle 5"/>
          <p:cNvSpPr/>
          <p:nvPr/>
        </p:nvSpPr>
        <p:spPr>
          <a:xfrm>
            <a:off x="211194" y="4771696"/>
            <a:ext cx="2599740" cy="1077218"/>
          </a:xfrm>
          <a:prstGeom prst="rect">
            <a:avLst/>
          </a:prstGeom>
          <a:solidFill>
            <a:srgbClr val="B6DCC6"/>
          </a:solidFill>
        </p:spPr>
        <p:txBody>
          <a:bodyPr wrap="square">
            <a:spAutoFit/>
          </a:bodyPr>
          <a:lstStyle/>
          <a:p>
            <a:r>
              <a:rPr lang="en-US" sz="1600" dirty="0"/>
              <a:t>The mRNA contains a series of codons (3 bases) each of which codes for an amino acid.</a:t>
            </a:r>
          </a:p>
        </p:txBody>
      </p:sp>
      <p:sp>
        <p:nvSpPr>
          <p:cNvPr id="7" name="Rectangle 6"/>
          <p:cNvSpPr/>
          <p:nvPr/>
        </p:nvSpPr>
        <p:spPr>
          <a:xfrm>
            <a:off x="6688667" y="954415"/>
            <a:ext cx="2330688" cy="2062103"/>
          </a:xfrm>
          <a:prstGeom prst="rect">
            <a:avLst/>
          </a:prstGeom>
          <a:solidFill>
            <a:srgbClr val="FFF400"/>
          </a:solidFill>
        </p:spPr>
        <p:txBody>
          <a:bodyPr wrap="square">
            <a:spAutoFit/>
          </a:bodyPr>
          <a:lstStyle/>
          <a:p>
            <a:r>
              <a:rPr lang="en-US" sz="1600" dirty="0" err="1" smtClean="0"/>
              <a:t>tRNA</a:t>
            </a:r>
            <a:r>
              <a:rPr lang="en-US" sz="1600" dirty="0" smtClean="0"/>
              <a:t> </a:t>
            </a:r>
            <a:r>
              <a:rPr lang="en-US" sz="1600" dirty="0"/>
              <a:t>molecules contain anticodons which are complementary to the codons on the mRNA.</a:t>
            </a:r>
          </a:p>
          <a:p>
            <a:r>
              <a:rPr lang="en-US" sz="1600" dirty="0" err="1" smtClean="0"/>
              <a:t>tRNA</a:t>
            </a:r>
            <a:r>
              <a:rPr lang="en-US" sz="1600" dirty="0" smtClean="0"/>
              <a:t> </a:t>
            </a:r>
            <a:r>
              <a:rPr lang="en-US" sz="1600" dirty="0"/>
              <a:t>molecules bind to a specific amino acid that corresponds to the </a:t>
            </a:r>
            <a:r>
              <a:rPr lang="en-US" sz="1600" dirty="0" smtClean="0"/>
              <a:t>anticodon</a:t>
            </a:r>
            <a:endParaRPr lang="en-US" sz="1600" dirty="0"/>
          </a:p>
        </p:txBody>
      </p:sp>
      <p:sp>
        <p:nvSpPr>
          <p:cNvPr id="9" name="Rectangle 8"/>
          <p:cNvSpPr/>
          <p:nvPr/>
        </p:nvSpPr>
        <p:spPr>
          <a:xfrm>
            <a:off x="5452532" y="5723885"/>
            <a:ext cx="3196175" cy="584776"/>
          </a:xfrm>
          <a:prstGeom prst="rect">
            <a:avLst/>
          </a:prstGeom>
          <a:solidFill>
            <a:srgbClr val="C6BF60"/>
          </a:solidFill>
        </p:spPr>
        <p:txBody>
          <a:bodyPr wrap="square">
            <a:spAutoFit/>
          </a:bodyPr>
          <a:lstStyle/>
          <a:p>
            <a:r>
              <a:rPr lang="en-US" sz="1600" dirty="0"/>
              <a:t>mRNA binds to the small subunit of the ribosome</a:t>
            </a:r>
            <a:r>
              <a:rPr lang="en-US" sz="1600" dirty="0" smtClean="0"/>
              <a:t>.</a:t>
            </a:r>
            <a:endParaRPr lang="en-US" sz="1600" dirty="0"/>
          </a:p>
        </p:txBody>
      </p:sp>
      <p:sp>
        <p:nvSpPr>
          <p:cNvPr id="15" name="Rectangle 14"/>
          <p:cNvSpPr/>
          <p:nvPr/>
        </p:nvSpPr>
        <p:spPr>
          <a:xfrm>
            <a:off x="914395" y="2203634"/>
            <a:ext cx="2819903" cy="1815882"/>
          </a:xfrm>
          <a:prstGeom prst="rect">
            <a:avLst/>
          </a:prstGeom>
          <a:solidFill>
            <a:srgbClr val="C6BF60"/>
          </a:solidFill>
        </p:spPr>
        <p:txBody>
          <a:bodyPr wrap="square">
            <a:spAutoFit/>
          </a:bodyPr>
          <a:lstStyle/>
          <a:p>
            <a:r>
              <a:rPr lang="en-US" sz="1600" dirty="0"/>
              <a:t>The large subunit binds to the small subunit of the ribosome</a:t>
            </a:r>
            <a:r>
              <a:rPr lang="en-US" sz="1600" dirty="0" smtClean="0"/>
              <a:t>.</a:t>
            </a:r>
          </a:p>
          <a:p>
            <a:r>
              <a:rPr lang="en-US" sz="1600" dirty="0" smtClean="0"/>
              <a:t>There are three binding sites on the large subunit of the ribosome, but only two can contain </a:t>
            </a:r>
            <a:r>
              <a:rPr lang="en-US" sz="1600" dirty="0" err="1" smtClean="0"/>
              <a:t>tRNA</a:t>
            </a:r>
            <a:r>
              <a:rPr lang="en-US" sz="1600" dirty="0" smtClean="0"/>
              <a:t> molecules at a time</a:t>
            </a:r>
          </a:p>
        </p:txBody>
      </p:sp>
      <p:sp>
        <p:nvSpPr>
          <p:cNvPr id="19" name="Oval 18"/>
          <p:cNvSpPr/>
          <p:nvPr/>
        </p:nvSpPr>
        <p:spPr>
          <a:xfrm>
            <a:off x="8450707" y="6076795"/>
            <a:ext cx="396000" cy="396000"/>
          </a:xfrm>
          <a:prstGeom prst="ellipse">
            <a:avLst/>
          </a:prstGeom>
          <a:solidFill>
            <a:schemeClr val="tx2">
              <a:lumMod val="40000"/>
              <a:lumOff val="6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b="1" dirty="0" smtClean="0">
                <a:solidFill>
                  <a:srgbClr val="000000"/>
                </a:solidFill>
              </a:rPr>
              <a:t>1</a:t>
            </a:r>
            <a:endParaRPr lang="en-US" b="1" dirty="0">
              <a:solidFill>
                <a:srgbClr val="000000"/>
              </a:solidFill>
            </a:endParaRPr>
          </a:p>
        </p:txBody>
      </p:sp>
      <p:sp>
        <p:nvSpPr>
          <p:cNvPr id="20" name="Oval 19"/>
          <p:cNvSpPr/>
          <p:nvPr/>
        </p:nvSpPr>
        <p:spPr>
          <a:xfrm>
            <a:off x="8708020" y="2755982"/>
            <a:ext cx="396000" cy="396000"/>
          </a:xfrm>
          <a:prstGeom prst="ellipse">
            <a:avLst/>
          </a:prstGeom>
          <a:solidFill>
            <a:schemeClr val="tx2">
              <a:lumMod val="40000"/>
              <a:lumOff val="6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b="1" dirty="0">
                <a:solidFill>
                  <a:srgbClr val="000000"/>
                </a:solidFill>
              </a:rPr>
              <a:t>3</a:t>
            </a:r>
          </a:p>
        </p:txBody>
      </p:sp>
      <p:sp>
        <p:nvSpPr>
          <p:cNvPr id="21" name="Oval 20"/>
          <p:cNvSpPr/>
          <p:nvPr/>
        </p:nvSpPr>
        <p:spPr>
          <a:xfrm>
            <a:off x="2612934" y="5588231"/>
            <a:ext cx="396000" cy="396000"/>
          </a:xfrm>
          <a:prstGeom prst="ellipse">
            <a:avLst/>
          </a:prstGeom>
          <a:solidFill>
            <a:schemeClr val="tx2">
              <a:lumMod val="40000"/>
              <a:lumOff val="6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b="1" dirty="0" smtClean="0">
                <a:solidFill>
                  <a:srgbClr val="000000"/>
                </a:solidFill>
              </a:rPr>
              <a:t>2</a:t>
            </a:r>
            <a:endParaRPr lang="en-US" b="1" dirty="0">
              <a:solidFill>
                <a:srgbClr val="000000"/>
              </a:solidFill>
            </a:endParaRPr>
          </a:p>
        </p:txBody>
      </p:sp>
      <p:sp>
        <p:nvSpPr>
          <p:cNvPr id="22" name="Oval 21"/>
          <p:cNvSpPr/>
          <p:nvPr/>
        </p:nvSpPr>
        <p:spPr>
          <a:xfrm>
            <a:off x="3480303" y="3773270"/>
            <a:ext cx="396000" cy="396000"/>
          </a:xfrm>
          <a:prstGeom prst="ellipse">
            <a:avLst/>
          </a:prstGeom>
          <a:solidFill>
            <a:schemeClr val="tx2">
              <a:lumMod val="40000"/>
              <a:lumOff val="6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b="1" dirty="0">
                <a:solidFill>
                  <a:srgbClr val="000000"/>
                </a:solidFill>
              </a:rPr>
              <a:t>4</a:t>
            </a:r>
          </a:p>
        </p:txBody>
      </p:sp>
    </p:spTree>
    <p:extLst>
      <p:ext uri="{BB962C8B-B14F-4D97-AF65-F5344CB8AC3E}">
        <p14:creationId xmlns:p14="http://schemas.microsoft.com/office/powerpoint/2010/main" val="119792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3928533"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smtClean="0"/>
              <a:t>Applications </a:t>
            </a:r>
            <a:r>
              <a:rPr lang="en-US" dirty="0"/>
              <a:t>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1461465"/>
              </p:ext>
            </p:extLst>
          </p:nvPr>
        </p:nvGraphicFramePr>
        <p:xfrm>
          <a:off x="321932" y="784225"/>
          <a:ext cx="8500119" cy="3929380"/>
        </p:xfrm>
        <a:graphic>
          <a:graphicData uri="http://schemas.openxmlformats.org/drawingml/2006/table">
            <a:tbl>
              <a:tblPr firstRow="1" bandRow="1">
                <a:tableStyleId>{F2DE63D5-997A-4646-A377-4702673A728D}</a:tableStyleId>
              </a:tblPr>
              <a:tblGrid>
                <a:gridCol w="715431">
                  <a:extLst>
                    <a:ext uri="{9D8B030D-6E8A-4147-A177-3AD203B41FA5}">
                      <a16:colId xmlns:a16="http://schemas.microsoft.com/office/drawing/2014/main" val="20000"/>
                    </a:ext>
                  </a:extLst>
                </a:gridCol>
                <a:gridCol w="4077911">
                  <a:extLst>
                    <a:ext uri="{9D8B030D-6E8A-4147-A177-3AD203B41FA5}">
                      <a16:colId xmlns:a16="http://schemas.microsoft.com/office/drawing/2014/main" val="20001"/>
                    </a:ext>
                  </a:extLst>
                </a:gridCol>
                <a:gridCol w="3706777">
                  <a:extLst>
                    <a:ext uri="{9D8B030D-6E8A-4147-A177-3AD203B41FA5}">
                      <a16:colId xmlns:a16="http://schemas.microsoft.com/office/drawing/2014/main" val="20002"/>
                    </a:ext>
                  </a:extLst>
                </a:gridCol>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extLst>
                  <a:ext uri="{0D108BD9-81ED-4DB2-BD59-A6C34878D82A}">
                    <a16:rowId xmlns:a16="http://schemas.microsoft.com/office/drawing/2014/main" val="10000"/>
                  </a:ext>
                </a:extLst>
              </a:tr>
              <a:tr h="228024">
                <a:tc>
                  <a:txBody>
                    <a:bodyPr/>
                    <a:lstStyle/>
                    <a:p>
                      <a:pPr algn="l" fontAlgn="b"/>
                      <a:r>
                        <a:rPr lang="en-US" sz="1400" b="0" i="0" u="none" strike="noStrike" dirty="0">
                          <a:solidFill>
                            <a:srgbClr val="000000"/>
                          </a:solidFill>
                          <a:effectLst/>
                          <a:latin typeface="Arial"/>
                          <a:cs typeface="Arial"/>
                        </a:rPr>
                        <a:t>2.7.A1</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Use of </a:t>
                      </a:r>
                      <a:r>
                        <a:rPr lang="en-US" sz="1400" b="0" i="0" u="none" strike="noStrike" dirty="0" err="1">
                          <a:solidFill>
                            <a:srgbClr val="000000"/>
                          </a:solidFill>
                          <a:effectLst/>
                          <a:latin typeface="Arial"/>
                          <a:cs typeface="Arial"/>
                        </a:rPr>
                        <a:t>Taq</a:t>
                      </a:r>
                      <a:r>
                        <a:rPr lang="en-US" sz="1400" b="0" i="0" u="none" strike="noStrike" dirty="0">
                          <a:solidFill>
                            <a:srgbClr val="000000"/>
                          </a:solidFill>
                          <a:effectLst/>
                          <a:latin typeface="Arial"/>
                          <a:cs typeface="Arial"/>
                        </a:rPr>
                        <a:t> DNA polymerase to produce multiple copies of DNA rapidly by the polymerase chain reaction (PCR).</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extLst>
                  <a:ext uri="{0D108BD9-81ED-4DB2-BD59-A6C34878D82A}">
                    <a16:rowId xmlns:a16="http://schemas.microsoft.com/office/drawing/2014/main" val="10001"/>
                  </a:ext>
                </a:extLst>
              </a:tr>
              <a:tr h="228024">
                <a:tc>
                  <a:txBody>
                    <a:bodyPr/>
                    <a:lstStyle/>
                    <a:p>
                      <a:pPr algn="l" fontAlgn="b"/>
                      <a:r>
                        <a:rPr lang="en-US" sz="1400" b="0" i="0" u="none" strike="noStrike">
                          <a:solidFill>
                            <a:srgbClr val="000000"/>
                          </a:solidFill>
                          <a:effectLst/>
                          <a:latin typeface="Arial"/>
                          <a:cs typeface="Arial"/>
                        </a:rPr>
                        <a:t>2.7.A2</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Production of human insulin in bacteria as an example of the universality of the genetic code allowing gene transfer between species.</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extLst>
                  <a:ext uri="{0D108BD9-81ED-4DB2-BD59-A6C34878D82A}">
                    <a16:rowId xmlns:a16="http://schemas.microsoft.com/office/drawing/2014/main" val="10002"/>
                  </a:ext>
                </a:extLst>
              </a:tr>
              <a:tr h="228024">
                <a:tc>
                  <a:txBody>
                    <a:bodyPr/>
                    <a:lstStyle/>
                    <a:p>
                      <a:pPr algn="l" fontAlgn="b"/>
                      <a:r>
                        <a:rPr lang="en-US" sz="1400" b="0" i="0" u="none" strike="noStrike">
                          <a:solidFill>
                            <a:srgbClr val="000000"/>
                          </a:solidFill>
                          <a:effectLst/>
                          <a:latin typeface="Arial"/>
                          <a:cs typeface="Arial"/>
                        </a:rPr>
                        <a:t>2.7.S1</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Use a table of the genetic code to deduce which codon(s) corresponds to which amino acid.</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extLst>
                  <a:ext uri="{0D108BD9-81ED-4DB2-BD59-A6C34878D82A}">
                    <a16:rowId xmlns:a16="http://schemas.microsoft.com/office/drawing/2014/main" val="10003"/>
                  </a:ext>
                </a:extLst>
              </a:tr>
              <a:tr h="228024">
                <a:tc>
                  <a:txBody>
                    <a:bodyPr/>
                    <a:lstStyle/>
                    <a:p>
                      <a:pPr algn="l" fontAlgn="b"/>
                      <a:r>
                        <a:rPr lang="en-US" sz="1400" b="0" i="0" u="none" strike="noStrike">
                          <a:solidFill>
                            <a:srgbClr val="000000"/>
                          </a:solidFill>
                          <a:effectLst/>
                          <a:latin typeface="Arial"/>
                          <a:cs typeface="Arial"/>
                        </a:rPr>
                        <a:t>2.7.S2</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Analysis of </a:t>
                      </a:r>
                      <a:r>
                        <a:rPr lang="en-US" sz="1400" b="0" i="0" u="none" strike="noStrike" dirty="0" err="1">
                          <a:solidFill>
                            <a:srgbClr val="000000"/>
                          </a:solidFill>
                          <a:effectLst/>
                          <a:latin typeface="Arial"/>
                          <a:cs typeface="Arial"/>
                        </a:rPr>
                        <a:t>Meselson</a:t>
                      </a:r>
                      <a:r>
                        <a:rPr lang="en-US" sz="1400" b="0" i="0" u="none" strike="noStrike" dirty="0">
                          <a:solidFill>
                            <a:srgbClr val="000000"/>
                          </a:solidFill>
                          <a:effectLst/>
                          <a:latin typeface="Arial"/>
                          <a:cs typeface="Arial"/>
                        </a:rPr>
                        <a:t> and Stahl’s results to obtain support for the theory of semi-conservative replication of DNA.</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extLst>
                  <a:ext uri="{0D108BD9-81ED-4DB2-BD59-A6C34878D82A}">
                    <a16:rowId xmlns:a16="http://schemas.microsoft.com/office/drawing/2014/main" val="10004"/>
                  </a:ext>
                </a:extLst>
              </a:tr>
              <a:tr h="228024">
                <a:tc>
                  <a:txBody>
                    <a:bodyPr/>
                    <a:lstStyle/>
                    <a:p>
                      <a:pPr algn="l" fontAlgn="b"/>
                      <a:r>
                        <a:rPr lang="en-US" sz="1400" b="0" i="0" u="none" strike="noStrike">
                          <a:solidFill>
                            <a:srgbClr val="000000"/>
                          </a:solidFill>
                          <a:effectLst/>
                          <a:latin typeface="Arial"/>
                          <a:cs typeface="Arial"/>
                        </a:rPr>
                        <a:t>2.7.S3</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Use a table of mRNA codons and their corresponding amino acids to deduce the sequence of amino acids coded by a short mRNA strand of known base sequence.</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extLst>
                  <a:ext uri="{0D108BD9-81ED-4DB2-BD59-A6C34878D82A}">
                    <a16:rowId xmlns:a16="http://schemas.microsoft.com/office/drawing/2014/main" val="10005"/>
                  </a:ext>
                </a:extLst>
              </a:tr>
              <a:tr h="228024">
                <a:tc>
                  <a:txBody>
                    <a:bodyPr/>
                    <a:lstStyle/>
                    <a:p>
                      <a:pPr algn="l" fontAlgn="b"/>
                      <a:r>
                        <a:rPr lang="en-US" sz="1400" b="0" i="0" u="none" strike="noStrike">
                          <a:solidFill>
                            <a:srgbClr val="000000"/>
                          </a:solidFill>
                          <a:effectLst/>
                          <a:latin typeface="Arial"/>
                          <a:cs typeface="Arial"/>
                        </a:rPr>
                        <a:t>2.7.S4</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Deducing the DNA base sequence for the mRNA strand.</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07423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587905"/>
          </a:xfrm>
        </p:spPr>
        <p:txBody>
          <a:bodyPr>
            <a:noAutofit/>
          </a:bodyPr>
          <a:lstStyle/>
          <a:p>
            <a:r>
              <a:rPr lang="en-US" sz="1600" dirty="0" smtClean="0">
                <a:latin typeface="Arial"/>
                <a:cs typeface="Arial"/>
              </a:rPr>
              <a:t>2.7.U8 </a:t>
            </a:r>
            <a:r>
              <a:rPr lang="en-US" sz="1600" dirty="0">
                <a:latin typeface="Arial"/>
                <a:cs typeface="Arial"/>
              </a:rPr>
              <a:t>Translation depends on complementary base pairing between codons on mRNA and anticodons on </a:t>
            </a:r>
            <a:r>
              <a:rPr lang="en-US" sz="1600" dirty="0" err="1">
                <a:latin typeface="Arial"/>
                <a:cs typeface="Arial"/>
              </a:rPr>
              <a:t>tRNA</a:t>
            </a:r>
            <a:r>
              <a:rPr lang="en-US" sz="1600" dirty="0">
                <a:latin typeface="Arial"/>
                <a:cs typeface="Arial"/>
              </a:rPr>
              <a:t>.</a:t>
            </a:r>
          </a:p>
        </p:txBody>
      </p:sp>
      <p:sp>
        <p:nvSpPr>
          <p:cNvPr id="4" name="Rectangle 3"/>
          <p:cNvSpPr/>
          <p:nvPr/>
        </p:nvSpPr>
        <p:spPr>
          <a:xfrm>
            <a:off x="4572000" y="6611779"/>
            <a:ext cx="4572000" cy="246221"/>
          </a:xfrm>
          <a:prstGeom prst="rect">
            <a:avLst/>
          </a:prstGeom>
        </p:spPr>
        <p:txBody>
          <a:bodyPr>
            <a:spAutoFit/>
          </a:bodyPr>
          <a:lstStyle/>
          <a:p>
            <a:pPr algn="r"/>
            <a:r>
              <a:rPr lang="en-US" sz="1000" dirty="0">
                <a:hlinkClick r:id="rId2"/>
              </a:rPr>
              <a:t>https://</a:t>
            </a:r>
            <a:r>
              <a:rPr lang="en-US" sz="1000" dirty="0" err="1">
                <a:hlinkClick r:id="rId2"/>
              </a:rPr>
              <a:t>upload.wikimedia.org</a:t>
            </a:r>
            <a:r>
              <a:rPr lang="en-US" sz="1000" dirty="0">
                <a:hlinkClick r:id="rId2"/>
              </a:rPr>
              <a:t>/</a:t>
            </a:r>
            <a:r>
              <a:rPr lang="en-US" sz="1000" dirty="0" err="1">
                <a:hlinkClick r:id="rId2"/>
              </a:rPr>
              <a:t>wikipedia</a:t>
            </a:r>
            <a:r>
              <a:rPr lang="en-US" sz="1000" dirty="0">
                <a:hlinkClick r:id="rId2"/>
              </a:rPr>
              <a:t>/commons/0/0f/</a:t>
            </a:r>
            <a:r>
              <a:rPr lang="en-US" sz="1000" dirty="0" err="1">
                <a:hlinkClick r:id="rId2"/>
              </a:rPr>
              <a:t>Peptide_syn.png</a:t>
            </a:r>
            <a:endParaRPr lang="en-US" sz="1000" dirty="0"/>
          </a:p>
        </p:txBody>
      </p:sp>
      <p:pic>
        <p:nvPicPr>
          <p:cNvPr id="5" name="Picture 4"/>
          <p:cNvPicPr>
            <a:picLocks noChangeAspect="1"/>
          </p:cNvPicPr>
          <p:nvPr/>
        </p:nvPicPr>
        <p:blipFill>
          <a:blip r:embed="rId3"/>
          <a:stretch>
            <a:fillRect/>
          </a:stretch>
        </p:blipFill>
        <p:spPr>
          <a:xfrm>
            <a:off x="2002364" y="1709024"/>
            <a:ext cx="6098603" cy="3896330"/>
          </a:xfrm>
          <a:prstGeom prst="rect">
            <a:avLst/>
          </a:prstGeom>
        </p:spPr>
      </p:pic>
      <p:sp>
        <p:nvSpPr>
          <p:cNvPr id="8" name="Rectangle 7"/>
          <p:cNvSpPr/>
          <p:nvPr/>
        </p:nvSpPr>
        <p:spPr>
          <a:xfrm>
            <a:off x="228597" y="1198437"/>
            <a:ext cx="2356999" cy="1077218"/>
          </a:xfrm>
          <a:prstGeom prst="rect">
            <a:avLst/>
          </a:prstGeom>
          <a:solidFill>
            <a:srgbClr val="F09CA0"/>
          </a:solidFill>
        </p:spPr>
        <p:txBody>
          <a:bodyPr wrap="square">
            <a:spAutoFit/>
          </a:bodyPr>
          <a:lstStyle/>
          <a:p>
            <a:r>
              <a:rPr lang="en-US" sz="1600" dirty="0"/>
              <a:t>A peptide bond is formed between the two amino acids (carried by the </a:t>
            </a:r>
            <a:r>
              <a:rPr lang="en-US" sz="1600" dirty="0" err="1"/>
              <a:t>tRNAs</a:t>
            </a:r>
            <a:r>
              <a:rPr lang="en-US" sz="1600" dirty="0"/>
              <a:t>)</a:t>
            </a:r>
          </a:p>
        </p:txBody>
      </p:sp>
      <p:sp>
        <p:nvSpPr>
          <p:cNvPr id="16" name="Rectangle 15"/>
          <p:cNvSpPr/>
          <p:nvPr/>
        </p:nvSpPr>
        <p:spPr>
          <a:xfrm>
            <a:off x="6502401" y="822484"/>
            <a:ext cx="2377494" cy="1569660"/>
          </a:xfrm>
          <a:prstGeom prst="rect">
            <a:avLst/>
          </a:prstGeom>
          <a:solidFill>
            <a:srgbClr val="FFF400"/>
          </a:solidFill>
        </p:spPr>
        <p:txBody>
          <a:bodyPr wrap="square">
            <a:spAutoFit/>
          </a:bodyPr>
          <a:lstStyle/>
          <a:p>
            <a:r>
              <a:rPr lang="en-US" sz="1600" dirty="0" err="1"/>
              <a:t>tRNAs</a:t>
            </a:r>
            <a:r>
              <a:rPr lang="en-US" sz="1600" dirty="0"/>
              <a:t> with anticodons complementary to the codons bind (the bases are linked by the formation of hydrogen bonds)</a:t>
            </a:r>
          </a:p>
        </p:txBody>
      </p:sp>
      <p:sp>
        <p:nvSpPr>
          <p:cNvPr id="20" name="Oval 19"/>
          <p:cNvSpPr/>
          <p:nvPr/>
        </p:nvSpPr>
        <p:spPr>
          <a:xfrm>
            <a:off x="2308128" y="1991605"/>
            <a:ext cx="396000" cy="396000"/>
          </a:xfrm>
          <a:prstGeom prst="ellipse">
            <a:avLst/>
          </a:prstGeom>
          <a:solidFill>
            <a:schemeClr val="tx2">
              <a:lumMod val="40000"/>
              <a:lumOff val="6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b="1" dirty="0">
                <a:solidFill>
                  <a:srgbClr val="000000"/>
                </a:solidFill>
              </a:rPr>
              <a:t>7</a:t>
            </a:r>
          </a:p>
        </p:txBody>
      </p:sp>
      <p:sp>
        <p:nvSpPr>
          <p:cNvPr id="21" name="Oval 20"/>
          <p:cNvSpPr/>
          <p:nvPr/>
        </p:nvSpPr>
        <p:spPr>
          <a:xfrm>
            <a:off x="8619067" y="2116677"/>
            <a:ext cx="396000" cy="396000"/>
          </a:xfrm>
          <a:prstGeom prst="ellipse">
            <a:avLst/>
          </a:prstGeom>
          <a:solidFill>
            <a:schemeClr val="tx2">
              <a:lumMod val="40000"/>
              <a:lumOff val="6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b="1" dirty="0">
                <a:solidFill>
                  <a:srgbClr val="000000"/>
                </a:solidFill>
              </a:rPr>
              <a:t>6</a:t>
            </a:r>
          </a:p>
        </p:txBody>
      </p:sp>
      <p:sp>
        <p:nvSpPr>
          <p:cNvPr id="23" name="Rectangle 22"/>
          <p:cNvSpPr/>
          <p:nvPr/>
        </p:nvSpPr>
        <p:spPr>
          <a:xfrm>
            <a:off x="402518" y="5710323"/>
            <a:ext cx="4169482" cy="584776"/>
          </a:xfrm>
          <a:prstGeom prst="rect">
            <a:avLst/>
          </a:prstGeom>
          <a:solidFill>
            <a:srgbClr val="C6BF60"/>
          </a:solidFill>
        </p:spPr>
        <p:txBody>
          <a:bodyPr wrap="square">
            <a:spAutoFit/>
          </a:bodyPr>
          <a:lstStyle/>
          <a:p>
            <a:r>
              <a:rPr lang="en-US" sz="1600" dirty="0" smtClean="0"/>
              <a:t>The ribosome moves along the mRNA and presents codons in the first two binding sites</a:t>
            </a:r>
            <a:endParaRPr lang="en-US" sz="1600" dirty="0"/>
          </a:p>
        </p:txBody>
      </p:sp>
      <p:sp>
        <p:nvSpPr>
          <p:cNvPr id="22" name="Oval 21"/>
          <p:cNvSpPr/>
          <p:nvPr/>
        </p:nvSpPr>
        <p:spPr>
          <a:xfrm>
            <a:off x="4316681" y="6049721"/>
            <a:ext cx="396000" cy="396000"/>
          </a:xfrm>
          <a:prstGeom prst="ellipse">
            <a:avLst/>
          </a:prstGeom>
          <a:solidFill>
            <a:schemeClr val="tx2">
              <a:lumMod val="40000"/>
              <a:lumOff val="6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b="1" dirty="0" smtClean="0">
                <a:solidFill>
                  <a:srgbClr val="000000"/>
                </a:solidFill>
              </a:rPr>
              <a:t>5</a:t>
            </a:r>
            <a:endParaRPr lang="en-US" b="1" dirty="0">
              <a:solidFill>
                <a:srgbClr val="000000"/>
              </a:solidFill>
            </a:endParaRPr>
          </a:p>
        </p:txBody>
      </p:sp>
      <p:sp>
        <p:nvSpPr>
          <p:cNvPr id="25" name="Rectangle 24"/>
          <p:cNvSpPr/>
          <p:nvPr/>
        </p:nvSpPr>
        <p:spPr>
          <a:xfrm>
            <a:off x="127000" y="707410"/>
            <a:ext cx="8509000" cy="369332"/>
          </a:xfrm>
          <a:prstGeom prst="rect">
            <a:avLst/>
          </a:prstGeom>
        </p:spPr>
        <p:txBody>
          <a:bodyPr wrap="square">
            <a:spAutoFit/>
          </a:bodyPr>
          <a:lstStyle/>
          <a:p>
            <a:r>
              <a:rPr lang="en-US" dirty="0" smtClean="0"/>
              <a:t>An </a:t>
            </a:r>
            <a:r>
              <a:rPr lang="en-US" b="1" dirty="0" smtClean="0"/>
              <a:t>outline of translation </a:t>
            </a:r>
            <a:r>
              <a:rPr lang="en-US" dirty="0"/>
              <a:t>and polypeptide </a:t>
            </a:r>
            <a:r>
              <a:rPr lang="en-US" dirty="0" smtClean="0"/>
              <a:t>synthesis</a:t>
            </a:r>
            <a:endParaRPr lang="en-US" dirty="0"/>
          </a:p>
        </p:txBody>
      </p:sp>
    </p:spTree>
    <p:extLst>
      <p:ext uri="{BB962C8B-B14F-4D97-AF65-F5344CB8AC3E}">
        <p14:creationId xmlns:p14="http://schemas.microsoft.com/office/powerpoint/2010/main" val="3035381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2002364" y="1709024"/>
            <a:ext cx="6098603" cy="3896330"/>
          </a:xfrm>
          <a:prstGeom prst="rect">
            <a:avLst/>
          </a:prstGeom>
        </p:spPr>
      </p:pic>
      <p:sp>
        <p:nvSpPr>
          <p:cNvPr id="2" name="Title 1"/>
          <p:cNvSpPr>
            <a:spLocks noGrp="1"/>
          </p:cNvSpPr>
          <p:nvPr>
            <p:ph type="title"/>
          </p:nvPr>
        </p:nvSpPr>
        <p:spPr>
          <a:xfrm>
            <a:off x="0" y="4761"/>
            <a:ext cx="9144000" cy="587905"/>
          </a:xfrm>
        </p:spPr>
        <p:txBody>
          <a:bodyPr>
            <a:noAutofit/>
          </a:bodyPr>
          <a:lstStyle/>
          <a:p>
            <a:r>
              <a:rPr lang="en-US" sz="1600" dirty="0" smtClean="0">
                <a:latin typeface="Arial"/>
                <a:cs typeface="Arial"/>
              </a:rPr>
              <a:t>2.7.U8 </a:t>
            </a:r>
            <a:r>
              <a:rPr lang="en-US" sz="1600" dirty="0">
                <a:latin typeface="Arial"/>
                <a:cs typeface="Arial"/>
              </a:rPr>
              <a:t>Translation depends on complementary base pairing between codons on mRNA and anticodons on </a:t>
            </a:r>
            <a:r>
              <a:rPr lang="en-US" sz="1600" dirty="0" err="1">
                <a:latin typeface="Arial"/>
                <a:cs typeface="Arial"/>
              </a:rPr>
              <a:t>tRNA</a:t>
            </a:r>
            <a:r>
              <a:rPr lang="en-US" sz="1600" dirty="0">
                <a:latin typeface="Arial"/>
                <a:cs typeface="Arial"/>
              </a:rPr>
              <a:t>.</a:t>
            </a:r>
          </a:p>
        </p:txBody>
      </p:sp>
      <p:sp>
        <p:nvSpPr>
          <p:cNvPr id="4" name="Rectangle 3"/>
          <p:cNvSpPr/>
          <p:nvPr/>
        </p:nvSpPr>
        <p:spPr>
          <a:xfrm>
            <a:off x="4572000" y="6611779"/>
            <a:ext cx="4572000" cy="246221"/>
          </a:xfrm>
          <a:prstGeom prst="rect">
            <a:avLst/>
          </a:prstGeom>
        </p:spPr>
        <p:txBody>
          <a:bodyPr>
            <a:spAutoFit/>
          </a:bodyPr>
          <a:lstStyle/>
          <a:p>
            <a:pPr algn="r"/>
            <a:r>
              <a:rPr lang="en-US" sz="1000" dirty="0">
                <a:hlinkClick r:id="rId3"/>
              </a:rPr>
              <a:t>https://</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/commons/0/0f/</a:t>
            </a:r>
            <a:r>
              <a:rPr lang="en-US" sz="1000" dirty="0" err="1">
                <a:hlinkClick r:id="rId3"/>
              </a:rPr>
              <a:t>Peptide_syn.png</a:t>
            </a:r>
            <a:endParaRPr lang="en-US" sz="1000" dirty="0"/>
          </a:p>
        </p:txBody>
      </p:sp>
      <p:sp>
        <p:nvSpPr>
          <p:cNvPr id="17" name="Rectangle 16"/>
          <p:cNvSpPr/>
          <p:nvPr/>
        </p:nvSpPr>
        <p:spPr>
          <a:xfrm>
            <a:off x="5290037" y="1127374"/>
            <a:ext cx="3075519" cy="830997"/>
          </a:xfrm>
          <a:prstGeom prst="rect">
            <a:avLst/>
          </a:prstGeom>
          <a:solidFill>
            <a:srgbClr val="FFF400"/>
          </a:solidFill>
        </p:spPr>
        <p:txBody>
          <a:bodyPr wrap="square">
            <a:spAutoFit/>
          </a:bodyPr>
          <a:lstStyle/>
          <a:p>
            <a:r>
              <a:rPr lang="en-US" sz="1600" dirty="0" smtClean="0"/>
              <a:t>Another </a:t>
            </a:r>
            <a:r>
              <a:rPr lang="en-US" sz="1600" dirty="0" err="1"/>
              <a:t>tRNA</a:t>
            </a:r>
            <a:r>
              <a:rPr lang="en-US" sz="1600" dirty="0"/>
              <a:t> carrying an amino acid binds to the first site and a second peptide bond is formed</a:t>
            </a:r>
          </a:p>
        </p:txBody>
      </p:sp>
      <p:sp>
        <p:nvSpPr>
          <p:cNvPr id="18" name="Rectangle 17"/>
          <p:cNvSpPr/>
          <p:nvPr/>
        </p:nvSpPr>
        <p:spPr>
          <a:xfrm>
            <a:off x="298609" y="1117580"/>
            <a:ext cx="1929091" cy="1077218"/>
          </a:xfrm>
          <a:prstGeom prst="rect">
            <a:avLst/>
          </a:prstGeom>
          <a:solidFill>
            <a:srgbClr val="F09CA0"/>
          </a:solidFill>
        </p:spPr>
        <p:txBody>
          <a:bodyPr wrap="square">
            <a:spAutoFit/>
          </a:bodyPr>
          <a:lstStyle/>
          <a:p>
            <a:r>
              <a:rPr lang="en-US" sz="1600" dirty="0"/>
              <a:t>The process (i.e. the last two steps) repeats forming a </a:t>
            </a:r>
            <a:r>
              <a:rPr lang="en-US" sz="1600" dirty="0" smtClean="0"/>
              <a:t>polypeptide.</a:t>
            </a:r>
            <a:endParaRPr lang="en-US" sz="1600" dirty="0"/>
          </a:p>
        </p:txBody>
      </p:sp>
      <p:sp>
        <p:nvSpPr>
          <p:cNvPr id="20" name="Oval 19"/>
          <p:cNvSpPr/>
          <p:nvPr/>
        </p:nvSpPr>
        <p:spPr>
          <a:xfrm>
            <a:off x="1770498" y="1948577"/>
            <a:ext cx="692333" cy="396000"/>
          </a:xfrm>
          <a:prstGeom prst="ellipse">
            <a:avLst/>
          </a:prstGeom>
          <a:solidFill>
            <a:schemeClr val="tx2">
              <a:lumMod val="40000"/>
              <a:lumOff val="6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b="1" dirty="0" smtClean="0">
                <a:solidFill>
                  <a:srgbClr val="000000"/>
                </a:solidFill>
              </a:rPr>
              <a:t>10</a:t>
            </a:r>
            <a:endParaRPr lang="en-US" b="1" dirty="0">
              <a:solidFill>
                <a:srgbClr val="000000"/>
              </a:solidFill>
            </a:endParaRPr>
          </a:p>
        </p:txBody>
      </p:sp>
      <p:sp>
        <p:nvSpPr>
          <p:cNvPr id="21" name="Oval 20"/>
          <p:cNvSpPr/>
          <p:nvPr/>
        </p:nvSpPr>
        <p:spPr>
          <a:xfrm>
            <a:off x="8167556" y="1750577"/>
            <a:ext cx="396000" cy="396000"/>
          </a:xfrm>
          <a:prstGeom prst="ellipse">
            <a:avLst/>
          </a:prstGeom>
          <a:solidFill>
            <a:schemeClr val="tx2">
              <a:lumMod val="40000"/>
              <a:lumOff val="6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b="1" dirty="0">
                <a:solidFill>
                  <a:srgbClr val="000000"/>
                </a:solidFill>
              </a:rPr>
              <a:t>9</a:t>
            </a:r>
          </a:p>
        </p:txBody>
      </p:sp>
      <p:sp>
        <p:nvSpPr>
          <p:cNvPr id="25" name="Rectangle 24"/>
          <p:cNvSpPr/>
          <p:nvPr/>
        </p:nvSpPr>
        <p:spPr>
          <a:xfrm>
            <a:off x="402518" y="5710323"/>
            <a:ext cx="3983215" cy="584776"/>
          </a:xfrm>
          <a:prstGeom prst="rect">
            <a:avLst/>
          </a:prstGeom>
          <a:solidFill>
            <a:srgbClr val="C6BF60"/>
          </a:solidFill>
        </p:spPr>
        <p:txBody>
          <a:bodyPr wrap="square">
            <a:spAutoFit/>
          </a:bodyPr>
          <a:lstStyle/>
          <a:p>
            <a:r>
              <a:rPr lang="en-US" sz="1600" dirty="0"/>
              <a:t>As the ribosome moves along mRNA a </a:t>
            </a:r>
            <a:r>
              <a:rPr lang="en-US" sz="1600" dirty="0" err="1"/>
              <a:t>tRNA</a:t>
            </a:r>
            <a:r>
              <a:rPr lang="en-US" sz="1600" dirty="0"/>
              <a:t> moves to the third binding site and </a:t>
            </a:r>
            <a:r>
              <a:rPr lang="en-US" sz="1600" dirty="0" smtClean="0"/>
              <a:t>detaches</a:t>
            </a:r>
            <a:endParaRPr lang="en-US" sz="1600" dirty="0"/>
          </a:p>
        </p:txBody>
      </p:sp>
      <p:sp>
        <p:nvSpPr>
          <p:cNvPr id="22" name="Oval 21"/>
          <p:cNvSpPr/>
          <p:nvPr/>
        </p:nvSpPr>
        <p:spPr>
          <a:xfrm>
            <a:off x="4187733" y="6097099"/>
            <a:ext cx="396000" cy="396000"/>
          </a:xfrm>
          <a:prstGeom prst="ellipse">
            <a:avLst/>
          </a:prstGeom>
          <a:solidFill>
            <a:schemeClr val="tx2">
              <a:lumMod val="40000"/>
              <a:lumOff val="6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r>
              <a:rPr lang="en-US" b="1" dirty="0">
                <a:solidFill>
                  <a:srgbClr val="000000"/>
                </a:solidFill>
              </a:rPr>
              <a:t>8</a:t>
            </a:r>
          </a:p>
        </p:txBody>
      </p:sp>
      <p:sp>
        <p:nvSpPr>
          <p:cNvPr id="27" name="Rectangle 26"/>
          <p:cNvSpPr/>
          <p:nvPr/>
        </p:nvSpPr>
        <p:spPr>
          <a:xfrm>
            <a:off x="127000" y="707410"/>
            <a:ext cx="8509000" cy="369332"/>
          </a:xfrm>
          <a:prstGeom prst="rect">
            <a:avLst/>
          </a:prstGeom>
        </p:spPr>
        <p:txBody>
          <a:bodyPr wrap="square">
            <a:spAutoFit/>
          </a:bodyPr>
          <a:lstStyle/>
          <a:p>
            <a:r>
              <a:rPr lang="en-US" dirty="0" smtClean="0"/>
              <a:t>An </a:t>
            </a:r>
            <a:r>
              <a:rPr lang="en-US" b="1" dirty="0" smtClean="0"/>
              <a:t>outline of translation </a:t>
            </a:r>
            <a:r>
              <a:rPr lang="en-US" dirty="0"/>
              <a:t>and polypeptide </a:t>
            </a:r>
            <a:r>
              <a:rPr lang="en-US" dirty="0" smtClean="0"/>
              <a:t>synthesis</a:t>
            </a:r>
            <a:endParaRPr lang="en-US" dirty="0"/>
          </a:p>
        </p:txBody>
      </p:sp>
    </p:spTree>
    <p:extLst>
      <p:ext uri="{BB962C8B-B14F-4D97-AF65-F5344CB8AC3E}">
        <p14:creationId xmlns:p14="http://schemas.microsoft.com/office/powerpoint/2010/main" val="2687024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7-21 at 21.06.3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98" y="1003295"/>
            <a:ext cx="4423287" cy="5521687"/>
          </a:xfrm>
          <a:prstGeom prst="rect">
            <a:avLst/>
          </a:prstGeom>
        </p:spPr>
      </p:pic>
      <p:sp>
        <p:nvSpPr>
          <p:cNvPr id="2" name="Title 1"/>
          <p:cNvSpPr>
            <a:spLocks noGrp="1"/>
          </p:cNvSpPr>
          <p:nvPr>
            <p:ph type="title"/>
          </p:nvPr>
        </p:nvSpPr>
        <p:spPr>
          <a:xfrm>
            <a:off x="0" y="4761"/>
            <a:ext cx="9144000" cy="998534"/>
          </a:xfrm>
        </p:spPr>
        <p:txBody>
          <a:bodyPr>
            <a:noAutofit/>
          </a:bodyPr>
          <a:lstStyle/>
          <a:p>
            <a:r>
              <a:rPr lang="en-US" sz="1600" dirty="0" smtClean="0">
                <a:latin typeface="Arial"/>
                <a:cs typeface="Arial"/>
              </a:rPr>
              <a:t>2.7.</a:t>
            </a:r>
            <a:r>
              <a:rPr lang="en-US" sz="1600" dirty="0">
                <a:latin typeface="Arial"/>
                <a:cs typeface="Arial"/>
              </a:rPr>
              <a:t>S</a:t>
            </a:r>
            <a:r>
              <a:rPr lang="en-US" sz="1600" dirty="0" smtClean="0">
                <a:latin typeface="Arial"/>
                <a:cs typeface="Arial"/>
              </a:rPr>
              <a:t>1 </a:t>
            </a:r>
            <a:r>
              <a:rPr lang="en-US" sz="1600" dirty="0">
                <a:latin typeface="Arial"/>
                <a:cs typeface="Arial"/>
              </a:rPr>
              <a:t>Use a table of the genetic code to deduce which codon(s) corresponds to which amino acid</a:t>
            </a:r>
            <a:r>
              <a:rPr lang="en-US" sz="1600" dirty="0" smtClean="0">
                <a:latin typeface="Arial"/>
                <a:cs typeface="Arial"/>
              </a:rPr>
              <a:t>.</a:t>
            </a:r>
            <a:br>
              <a:rPr lang="en-US" sz="1600" dirty="0" smtClean="0">
                <a:latin typeface="Arial"/>
                <a:cs typeface="Arial"/>
              </a:rPr>
            </a:br>
            <a:r>
              <a:rPr lang="en-US" sz="1600" dirty="0">
                <a:latin typeface="Arial"/>
                <a:cs typeface="Arial"/>
              </a:rPr>
              <a:t>2.7.S3 Use a table of mRNA codons and their corresponding amino acids to deduce the sequence of amino acids coded by a short mRNA strand of known base sequence</a:t>
            </a:r>
            <a:r>
              <a:rPr lang="en-US" sz="1600" dirty="0" smtClean="0">
                <a:latin typeface="Arial"/>
                <a:cs typeface="Arial"/>
              </a:rPr>
              <a:t>.</a:t>
            </a:r>
            <a:br>
              <a:rPr lang="en-US" sz="1600" dirty="0" smtClean="0">
                <a:latin typeface="Arial"/>
                <a:cs typeface="Arial"/>
              </a:rPr>
            </a:br>
            <a:r>
              <a:rPr lang="en-US" sz="1600" dirty="0" smtClean="0">
                <a:latin typeface="Arial"/>
                <a:cs typeface="Arial"/>
              </a:rPr>
              <a:t>2.7.S4 </a:t>
            </a:r>
            <a:r>
              <a:rPr lang="en-US" sz="1600" dirty="0" smtClean="0">
                <a:solidFill>
                  <a:srgbClr val="000000"/>
                </a:solidFill>
                <a:latin typeface="Arial"/>
                <a:cs typeface="Arial"/>
              </a:rPr>
              <a:t>Deducing </a:t>
            </a:r>
            <a:r>
              <a:rPr lang="en-US" sz="1600" dirty="0">
                <a:solidFill>
                  <a:srgbClr val="000000"/>
                </a:solidFill>
                <a:latin typeface="Arial"/>
                <a:cs typeface="Arial"/>
              </a:rPr>
              <a:t>the DNA base sequence for the mRNA strand</a:t>
            </a:r>
            <a:r>
              <a:rPr lang="en-US" sz="1600" dirty="0" smtClean="0">
                <a:solidFill>
                  <a:srgbClr val="000000"/>
                </a:solidFill>
                <a:latin typeface="Arial"/>
                <a:cs typeface="Arial"/>
              </a:rPr>
              <a:t>.</a:t>
            </a:r>
            <a:endParaRPr lang="en-US" sz="1600" dirty="0">
              <a:latin typeface="Arial"/>
              <a:cs typeface="Arial"/>
            </a:endParaRPr>
          </a:p>
        </p:txBody>
      </p:sp>
      <p:pic>
        <p:nvPicPr>
          <p:cNvPr id="6" name="Picture 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sp>
        <p:nvSpPr>
          <p:cNvPr id="7" name="TextBox 6"/>
          <p:cNvSpPr txBox="1"/>
          <p:nvPr/>
        </p:nvSpPr>
        <p:spPr>
          <a:xfrm>
            <a:off x="4716718" y="1189562"/>
            <a:ext cx="3851549" cy="2677656"/>
          </a:xfrm>
          <a:prstGeom prst="rect">
            <a:avLst/>
          </a:prstGeom>
          <a:noFill/>
          <a:ln>
            <a:solidFill>
              <a:srgbClr val="000000"/>
            </a:solidFill>
          </a:ln>
        </p:spPr>
        <p:txBody>
          <a:bodyPr wrap="square" rtlCol="0">
            <a:spAutoFit/>
          </a:bodyPr>
          <a:lstStyle/>
          <a:p>
            <a:r>
              <a:rPr lang="en-US" sz="2400" dirty="0" smtClean="0"/>
              <a:t>The diagram summarizes the process of protein synthesis. You should be able to use a section of genetic code, transcribe and translate it to deduce the polypeptide synthesized.</a:t>
            </a:r>
            <a:endParaRPr lang="en-US" sz="2400" dirty="0"/>
          </a:p>
        </p:txBody>
      </p:sp>
    </p:spTree>
    <p:extLst>
      <p:ext uri="{BB962C8B-B14F-4D97-AF65-F5344CB8AC3E}">
        <p14:creationId xmlns:p14="http://schemas.microsoft.com/office/powerpoint/2010/main" val="2489842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39738"/>
          </a:xfrm>
        </p:spPr>
        <p:txBody>
          <a:bodyPr>
            <a:noAutofit/>
          </a:bodyPr>
          <a:lstStyle/>
          <a:p>
            <a:r>
              <a:rPr lang="en-US" sz="1600" dirty="0">
                <a:latin typeface="Arial"/>
                <a:cs typeface="Arial"/>
              </a:rPr>
              <a:t>2.7.S1, 2.7.S3, 2.7.S4</a:t>
            </a:r>
          </a:p>
        </p:txBody>
      </p:sp>
      <p:sp>
        <p:nvSpPr>
          <p:cNvPr id="6" name="TextBox 5"/>
          <p:cNvSpPr txBox="1"/>
          <p:nvPr/>
        </p:nvSpPr>
        <p:spPr>
          <a:xfrm>
            <a:off x="135469" y="463437"/>
            <a:ext cx="8788133" cy="461665"/>
          </a:xfrm>
          <a:prstGeom prst="rect">
            <a:avLst/>
          </a:prstGeom>
          <a:noFill/>
        </p:spPr>
        <p:txBody>
          <a:bodyPr wrap="none" rtlCol="0">
            <a:spAutoFit/>
          </a:bodyPr>
          <a:lstStyle/>
          <a:p>
            <a:r>
              <a:rPr lang="en-US" sz="2400" dirty="0" smtClean="0"/>
              <a:t>Practice transcribing and translating using the </a:t>
            </a:r>
            <a:r>
              <a:rPr lang="en-US" sz="2400" dirty="0" err="1" smtClean="0"/>
              <a:t>learn.genetics</a:t>
            </a:r>
            <a:r>
              <a:rPr lang="en-US" sz="2400" dirty="0" smtClean="0"/>
              <a:t> tutorial.</a:t>
            </a:r>
            <a:endParaRPr lang="en-US" sz="2400" dirty="0"/>
          </a:p>
        </p:txBody>
      </p:sp>
      <p:grpSp>
        <p:nvGrpSpPr>
          <p:cNvPr id="8" name="Group 7"/>
          <p:cNvGrpSpPr/>
          <p:nvPr/>
        </p:nvGrpSpPr>
        <p:grpSpPr>
          <a:xfrm>
            <a:off x="1219184" y="1185343"/>
            <a:ext cx="6827784" cy="5335362"/>
            <a:chOff x="406400" y="1388539"/>
            <a:chExt cx="6827784" cy="5335362"/>
          </a:xfrm>
        </p:grpSpPr>
        <p:pic>
          <p:nvPicPr>
            <p:cNvPr id="5" name="Picture 4" descr="Screen Shot 2014-07-21 at 21.09.14.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1388539"/>
              <a:ext cx="6827784" cy="5027585"/>
            </a:xfrm>
            <a:prstGeom prst="rect">
              <a:avLst/>
            </a:prstGeom>
            <a:ln>
              <a:solidFill>
                <a:schemeClr val="tx1"/>
              </a:solidFill>
            </a:ln>
          </p:spPr>
        </p:pic>
        <p:sp>
          <p:nvSpPr>
            <p:cNvPr id="7" name="Rectangle 6"/>
            <p:cNvSpPr/>
            <p:nvPr/>
          </p:nvSpPr>
          <p:spPr>
            <a:xfrm>
              <a:off x="1036584" y="6416124"/>
              <a:ext cx="6197600" cy="307777"/>
            </a:xfrm>
            <a:prstGeom prst="rect">
              <a:avLst/>
            </a:prstGeom>
          </p:spPr>
          <p:txBody>
            <a:bodyPr wrap="square">
              <a:spAutoFit/>
            </a:bodyPr>
            <a:lstStyle/>
            <a:p>
              <a:pPr algn="r"/>
              <a:r>
                <a:rPr lang="en-US" sz="1400" dirty="0">
                  <a:hlinkClick r:id="rId2"/>
                </a:rPr>
                <a:t>http://learn.genetics.utah.edu/content/molecules/transcribe</a:t>
              </a:r>
              <a:r>
                <a:rPr lang="en-US" sz="1400" dirty="0" smtClean="0">
                  <a:hlinkClick r:id="rId2"/>
                </a:rPr>
                <a:t>/</a:t>
              </a:r>
              <a:endParaRPr lang="en-US" sz="1400" dirty="0"/>
            </a:p>
          </p:txBody>
        </p:sp>
      </p:grpSp>
    </p:spTree>
    <p:extLst>
      <p:ext uri="{BB962C8B-B14F-4D97-AF65-F5344CB8AC3E}">
        <p14:creationId xmlns:p14="http://schemas.microsoft.com/office/powerpoint/2010/main" val="1433627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39738"/>
          </a:xfrm>
        </p:spPr>
        <p:txBody>
          <a:bodyPr>
            <a:noAutofit/>
          </a:bodyPr>
          <a:lstStyle/>
          <a:p>
            <a:r>
              <a:rPr lang="en-US" sz="1600" dirty="0" smtClean="0">
                <a:latin typeface="Arial"/>
                <a:cs typeface="Arial"/>
              </a:rPr>
              <a:t>2.7.S</a:t>
            </a:r>
            <a:r>
              <a:rPr lang="en-US" sz="1600" dirty="0">
                <a:latin typeface="Arial"/>
                <a:cs typeface="Arial"/>
              </a:rPr>
              <a:t>1, 2.7.</a:t>
            </a:r>
            <a:r>
              <a:rPr lang="en-US" sz="1600" dirty="0" smtClean="0">
                <a:latin typeface="Arial"/>
                <a:cs typeface="Arial"/>
              </a:rPr>
              <a:t>S3, </a:t>
            </a:r>
            <a:r>
              <a:rPr lang="en-US" sz="1600" dirty="0">
                <a:latin typeface="Arial"/>
                <a:cs typeface="Arial"/>
              </a:rPr>
              <a:t>2.7.</a:t>
            </a:r>
            <a:r>
              <a:rPr lang="en-US" sz="1600" dirty="0" smtClean="0">
                <a:latin typeface="Arial"/>
                <a:cs typeface="Arial"/>
              </a:rPr>
              <a:t>S4</a:t>
            </a:r>
            <a:endParaRPr lang="en-US" sz="1600" dirty="0">
              <a:latin typeface="Arial"/>
              <a:cs typeface="Arial"/>
            </a:endParaRPr>
          </a:p>
        </p:txBody>
      </p:sp>
      <p:pic>
        <p:nvPicPr>
          <p:cNvPr id="3" name="Picture 2"/>
          <p:cNvPicPr>
            <a:picLocks noChangeAspect="1"/>
          </p:cNvPicPr>
          <p:nvPr/>
        </p:nvPicPr>
        <p:blipFill>
          <a:blip r:embed="rId2"/>
          <a:stretch>
            <a:fillRect/>
          </a:stretch>
        </p:blipFill>
        <p:spPr>
          <a:xfrm>
            <a:off x="508000" y="1337729"/>
            <a:ext cx="8128000" cy="4610100"/>
          </a:xfrm>
          <a:prstGeom prst="rect">
            <a:avLst/>
          </a:prstGeom>
        </p:spPr>
      </p:pic>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2695" y="6540361"/>
            <a:ext cx="1751305" cy="317639"/>
          </a:xfrm>
          <a:prstGeom prst="rect">
            <a:avLst/>
          </a:prstGeom>
        </p:spPr>
      </p:pic>
      <p:sp>
        <p:nvSpPr>
          <p:cNvPr id="5" name="TextBox 4"/>
          <p:cNvSpPr txBox="1"/>
          <p:nvPr/>
        </p:nvSpPr>
        <p:spPr>
          <a:xfrm>
            <a:off x="0" y="463437"/>
            <a:ext cx="7803338" cy="461665"/>
          </a:xfrm>
          <a:prstGeom prst="rect">
            <a:avLst/>
          </a:prstGeom>
          <a:noFill/>
        </p:spPr>
        <p:txBody>
          <a:bodyPr wrap="none" rtlCol="0">
            <a:spAutoFit/>
          </a:bodyPr>
          <a:lstStyle/>
          <a:p>
            <a:r>
              <a:rPr lang="en-US" sz="2400" dirty="0" smtClean="0"/>
              <a:t>Now use this table to answer the questions on the next slide</a:t>
            </a:r>
            <a:endParaRPr lang="en-US" sz="2400" dirty="0"/>
          </a:p>
        </p:txBody>
      </p:sp>
      <p:sp>
        <p:nvSpPr>
          <p:cNvPr id="6" name="TextBox 5"/>
          <p:cNvSpPr txBox="1"/>
          <p:nvPr/>
        </p:nvSpPr>
        <p:spPr>
          <a:xfrm>
            <a:off x="152401" y="6084932"/>
            <a:ext cx="6976532" cy="584776"/>
          </a:xfrm>
          <a:prstGeom prst="rect">
            <a:avLst/>
          </a:prstGeom>
          <a:noFill/>
        </p:spPr>
        <p:txBody>
          <a:bodyPr wrap="square" rtlCol="0">
            <a:spAutoFit/>
          </a:bodyPr>
          <a:lstStyle/>
          <a:p>
            <a:r>
              <a:rPr lang="en-US" sz="1600" i="1" dirty="0" err="1" smtClean="0"/>
              <a:t>n.b.</a:t>
            </a:r>
            <a:r>
              <a:rPr lang="en-US" sz="1600" i="1" dirty="0" smtClean="0"/>
              <a:t> You just have to be able to use the table. You do not have to memorize which codon translates to which amino acid.</a:t>
            </a:r>
            <a:endParaRPr lang="en-US" sz="1600" i="1" dirty="0"/>
          </a:p>
        </p:txBody>
      </p:sp>
    </p:spTree>
    <p:extLst>
      <p:ext uri="{BB962C8B-B14F-4D97-AF65-F5344CB8AC3E}">
        <p14:creationId xmlns:p14="http://schemas.microsoft.com/office/powerpoint/2010/main" val="2228832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39738"/>
          </a:xfrm>
        </p:spPr>
        <p:txBody>
          <a:bodyPr>
            <a:noAutofit/>
          </a:bodyPr>
          <a:lstStyle/>
          <a:p>
            <a:r>
              <a:rPr lang="en-US" sz="1600" dirty="0">
                <a:latin typeface="Arial"/>
                <a:cs typeface="Arial"/>
              </a:rPr>
              <a:t>2.7.S1, 2.7.S3, 2.7.S4</a:t>
            </a:r>
          </a:p>
        </p:txBody>
      </p:sp>
      <p:sp>
        <p:nvSpPr>
          <p:cNvPr id="7" name="TextBox 6"/>
          <p:cNvSpPr txBox="1"/>
          <p:nvPr/>
        </p:nvSpPr>
        <p:spPr>
          <a:xfrm>
            <a:off x="254001" y="846666"/>
            <a:ext cx="8026400" cy="5016758"/>
          </a:xfrm>
          <a:prstGeom prst="rect">
            <a:avLst/>
          </a:prstGeom>
          <a:noFill/>
        </p:spPr>
        <p:txBody>
          <a:bodyPr wrap="square" rtlCol="0">
            <a:spAutoFit/>
          </a:bodyPr>
          <a:lstStyle/>
          <a:p>
            <a:pPr marL="342900" indent="-342900">
              <a:buFont typeface="+mj-lt"/>
              <a:buAutoNum type="arabicPeriod"/>
            </a:pPr>
            <a:r>
              <a:rPr lang="en-US" sz="2000" dirty="0" smtClean="0"/>
              <a:t>Deduce the codon(s) that translate for Aspartate.</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marL="342900" indent="-342900">
              <a:buFont typeface="+mj-lt"/>
              <a:buAutoNum type="arabicPeriod"/>
            </a:pPr>
            <a:r>
              <a:rPr lang="en-US" sz="2000" dirty="0"/>
              <a:t>If mRNA contains the base </a:t>
            </a:r>
            <a:r>
              <a:rPr lang="en-US" sz="2000" dirty="0" smtClean="0"/>
              <a:t>sequence CUGACUAGGUCCGGA</a:t>
            </a:r>
          </a:p>
          <a:p>
            <a:pPr marL="914400" lvl="1" indent="-457200">
              <a:buFont typeface="+mj-lt"/>
              <a:buAutoNum type="alphaLcPeriod"/>
            </a:pPr>
            <a:r>
              <a:rPr lang="en-US" sz="2000" dirty="0" smtClean="0"/>
              <a:t>deduce </a:t>
            </a:r>
            <a:r>
              <a:rPr lang="en-US" sz="2000" dirty="0"/>
              <a:t>the amino acid sequence </a:t>
            </a:r>
            <a:r>
              <a:rPr lang="en-US" sz="2000" dirty="0" smtClean="0"/>
              <a:t>of the </a:t>
            </a:r>
            <a:r>
              <a:rPr lang="en-US" sz="2000" dirty="0"/>
              <a:t>polypeptide </a:t>
            </a:r>
            <a:r>
              <a:rPr lang="en-US" sz="2000" dirty="0" smtClean="0"/>
              <a:t>translated.</a:t>
            </a:r>
            <a:br>
              <a:rPr lang="en-US" sz="2000" dirty="0" smtClean="0"/>
            </a:br>
            <a:r>
              <a:rPr lang="en-US" sz="2000" dirty="0" smtClean="0"/>
              <a:t/>
            </a:r>
            <a:br>
              <a:rPr lang="en-US" sz="2000" dirty="0" smtClean="0"/>
            </a:br>
            <a:r>
              <a:rPr lang="en-US" sz="2000" dirty="0" smtClean="0"/>
              <a:t/>
            </a:r>
            <a:br>
              <a:rPr lang="en-US" sz="2000" dirty="0" smtClean="0"/>
            </a:br>
            <a:endParaRPr lang="en-US" sz="2000" dirty="0"/>
          </a:p>
          <a:p>
            <a:pPr marL="914400" lvl="1" indent="-457200">
              <a:buFont typeface="+mj-lt"/>
              <a:buAutoNum type="alphaLcPeriod"/>
            </a:pPr>
            <a:r>
              <a:rPr lang="en-US" sz="2000" dirty="0" smtClean="0"/>
              <a:t>deduce </a:t>
            </a:r>
            <a:r>
              <a:rPr lang="en-US" sz="2000" dirty="0"/>
              <a:t>the base </a:t>
            </a:r>
            <a:r>
              <a:rPr lang="en-US" sz="2000" dirty="0" smtClean="0"/>
              <a:t>sequence </a:t>
            </a:r>
            <a:r>
              <a:rPr lang="en-US" sz="2000" dirty="0"/>
              <a:t>of </a:t>
            </a:r>
            <a:r>
              <a:rPr lang="en-US" sz="2000" dirty="0" smtClean="0"/>
              <a:t>the DNA antisense </a:t>
            </a:r>
            <a:r>
              <a:rPr lang="en-US" sz="2000" dirty="0"/>
              <a:t>strand </a:t>
            </a:r>
            <a:r>
              <a:rPr lang="en-US" sz="2000" dirty="0" smtClean="0"/>
              <a:t>from which the mRNA was transcribed.</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marL="457200" indent="-457200">
              <a:buFont typeface="+mj-lt"/>
              <a:buAutoNum type="arabicPeriod"/>
            </a:pPr>
            <a:r>
              <a:rPr lang="en-US" sz="2000" dirty="0" smtClean="0"/>
              <a:t>If mRNA contains the base sequence ACUAAC deduce the base sequence of the DNA sense strand.</a:t>
            </a:r>
          </a:p>
        </p:txBody>
      </p:sp>
    </p:spTree>
    <p:extLst>
      <p:ext uri="{BB962C8B-B14F-4D97-AF65-F5344CB8AC3E}">
        <p14:creationId xmlns:p14="http://schemas.microsoft.com/office/powerpoint/2010/main" val="3088791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18572"/>
          </a:xfrm>
        </p:spPr>
        <p:txBody>
          <a:bodyPr>
            <a:noAutofit/>
          </a:bodyPr>
          <a:lstStyle/>
          <a:p>
            <a:r>
              <a:rPr lang="en-US" sz="1600" dirty="0">
                <a:latin typeface="Arial"/>
                <a:cs typeface="Arial"/>
              </a:rPr>
              <a:t>2.7.S1, 2.7.S3, 2.7.S4</a:t>
            </a:r>
          </a:p>
        </p:txBody>
      </p:sp>
      <p:sp>
        <p:nvSpPr>
          <p:cNvPr id="3" name="TextBox 2"/>
          <p:cNvSpPr txBox="1"/>
          <p:nvPr/>
        </p:nvSpPr>
        <p:spPr>
          <a:xfrm>
            <a:off x="254001" y="846666"/>
            <a:ext cx="8026400" cy="5016758"/>
          </a:xfrm>
          <a:prstGeom prst="rect">
            <a:avLst/>
          </a:prstGeom>
          <a:noFill/>
        </p:spPr>
        <p:txBody>
          <a:bodyPr wrap="square" rtlCol="0">
            <a:spAutoFit/>
          </a:bodyPr>
          <a:lstStyle/>
          <a:p>
            <a:pPr marL="342900" indent="-342900">
              <a:buFont typeface="+mj-lt"/>
              <a:buAutoNum type="arabicPeriod"/>
            </a:pPr>
            <a:r>
              <a:rPr lang="en-US" sz="2000" dirty="0" smtClean="0"/>
              <a:t>Deduce the codon(s) that translate for Aspartate.</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marL="342900" indent="-342900">
              <a:buFont typeface="+mj-lt"/>
              <a:buAutoNum type="arabicPeriod"/>
            </a:pPr>
            <a:r>
              <a:rPr lang="en-US" sz="2000" dirty="0"/>
              <a:t>If mRNA contains the base </a:t>
            </a:r>
            <a:r>
              <a:rPr lang="en-US" sz="2000" dirty="0" smtClean="0"/>
              <a:t>sequence CUGACUAGGUCCGGA</a:t>
            </a:r>
          </a:p>
          <a:p>
            <a:pPr marL="914400" lvl="1" indent="-457200">
              <a:buFont typeface="+mj-lt"/>
              <a:buAutoNum type="alphaLcPeriod"/>
            </a:pPr>
            <a:r>
              <a:rPr lang="en-US" sz="2000" dirty="0" smtClean="0"/>
              <a:t>deduce </a:t>
            </a:r>
            <a:r>
              <a:rPr lang="en-US" sz="2000" dirty="0"/>
              <a:t>the amino acid sequence </a:t>
            </a:r>
            <a:r>
              <a:rPr lang="en-US" sz="2000" dirty="0" smtClean="0"/>
              <a:t>of the </a:t>
            </a:r>
            <a:r>
              <a:rPr lang="en-US" sz="2000" dirty="0"/>
              <a:t>polypeptide </a:t>
            </a:r>
            <a:r>
              <a:rPr lang="en-US" sz="2000" dirty="0" smtClean="0"/>
              <a:t>translated.</a:t>
            </a:r>
            <a:br>
              <a:rPr lang="en-US" sz="2000" dirty="0" smtClean="0"/>
            </a:br>
            <a:r>
              <a:rPr lang="en-US" sz="2000" dirty="0" smtClean="0"/>
              <a:t/>
            </a:r>
            <a:br>
              <a:rPr lang="en-US" sz="2000" dirty="0" smtClean="0"/>
            </a:br>
            <a:r>
              <a:rPr lang="en-US" sz="2000" dirty="0" smtClean="0"/>
              <a:t/>
            </a:r>
            <a:br>
              <a:rPr lang="en-US" sz="2000" dirty="0" smtClean="0"/>
            </a:br>
            <a:endParaRPr lang="en-US" sz="2000" dirty="0"/>
          </a:p>
          <a:p>
            <a:pPr marL="914400" lvl="1" indent="-457200">
              <a:buFont typeface="+mj-lt"/>
              <a:buAutoNum type="alphaLcPeriod"/>
            </a:pPr>
            <a:r>
              <a:rPr lang="en-US" sz="2000" dirty="0" smtClean="0"/>
              <a:t>deduce </a:t>
            </a:r>
            <a:r>
              <a:rPr lang="en-US" sz="2000" dirty="0"/>
              <a:t>the base </a:t>
            </a:r>
            <a:r>
              <a:rPr lang="en-US" sz="2000" dirty="0" smtClean="0"/>
              <a:t>sequence </a:t>
            </a:r>
            <a:r>
              <a:rPr lang="en-US" sz="2000" dirty="0"/>
              <a:t>of </a:t>
            </a:r>
            <a:r>
              <a:rPr lang="en-US" sz="2000" dirty="0" smtClean="0"/>
              <a:t>the DNA antisense </a:t>
            </a:r>
            <a:r>
              <a:rPr lang="en-US" sz="2000" dirty="0"/>
              <a:t>strand </a:t>
            </a:r>
            <a:r>
              <a:rPr lang="en-US" sz="2000" dirty="0" smtClean="0"/>
              <a:t>from which the mRNA was transcribed.</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marL="457200" indent="-457200">
              <a:buFont typeface="+mj-lt"/>
              <a:buAutoNum type="arabicPeriod"/>
            </a:pPr>
            <a:r>
              <a:rPr lang="en-US" sz="2000" dirty="0" smtClean="0"/>
              <a:t>If mRNA contains the base sequence ACUAAC deduce the base sequence of the DNA sense strand.</a:t>
            </a:r>
          </a:p>
        </p:txBody>
      </p:sp>
      <p:sp>
        <p:nvSpPr>
          <p:cNvPr id="4" name="Rectangle 3"/>
          <p:cNvSpPr/>
          <p:nvPr/>
        </p:nvSpPr>
        <p:spPr>
          <a:xfrm>
            <a:off x="2505075" y="5924290"/>
            <a:ext cx="6418792" cy="646331"/>
          </a:xfrm>
          <a:prstGeom prst="rect">
            <a:avLst/>
          </a:prstGeom>
        </p:spPr>
        <p:txBody>
          <a:bodyPr wrap="square">
            <a:spAutoFit/>
          </a:bodyPr>
          <a:lstStyle/>
          <a:p>
            <a:r>
              <a:rPr lang="en-US" i="1" dirty="0" smtClean="0"/>
              <a:t>(the sense strand is the template for the mRNA the only change is that uracil is replaced by thymine)</a:t>
            </a:r>
            <a:endParaRPr lang="en-US" i="1" dirty="0"/>
          </a:p>
        </p:txBody>
      </p:sp>
      <p:sp>
        <p:nvSpPr>
          <p:cNvPr id="5" name="Rectangle 4"/>
          <p:cNvSpPr/>
          <p:nvPr/>
        </p:nvSpPr>
        <p:spPr>
          <a:xfrm>
            <a:off x="1317880" y="6072201"/>
            <a:ext cx="954107" cy="369332"/>
          </a:xfrm>
          <a:prstGeom prst="rect">
            <a:avLst/>
          </a:prstGeom>
        </p:spPr>
        <p:txBody>
          <a:bodyPr wrap="none">
            <a:spAutoFit/>
          </a:bodyPr>
          <a:lstStyle/>
          <a:p>
            <a:r>
              <a:rPr lang="en-US" b="1" dirty="0"/>
              <a:t>AC</a:t>
            </a:r>
            <a:r>
              <a:rPr lang="en-US" b="1" dirty="0">
                <a:solidFill>
                  <a:srgbClr val="FF0000"/>
                </a:solidFill>
              </a:rPr>
              <a:t>T</a:t>
            </a:r>
            <a:r>
              <a:rPr lang="en-US" b="1" dirty="0"/>
              <a:t>AAC </a:t>
            </a:r>
          </a:p>
        </p:txBody>
      </p:sp>
      <p:sp>
        <p:nvSpPr>
          <p:cNvPr id="6" name="Rectangle 5"/>
          <p:cNvSpPr/>
          <p:nvPr/>
        </p:nvSpPr>
        <p:spPr>
          <a:xfrm>
            <a:off x="1317880" y="4412734"/>
            <a:ext cx="2146403" cy="369332"/>
          </a:xfrm>
          <a:prstGeom prst="rect">
            <a:avLst/>
          </a:prstGeom>
        </p:spPr>
        <p:txBody>
          <a:bodyPr wrap="none">
            <a:spAutoFit/>
          </a:bodyPr>
          <a:lstStyle/>
          <a:p>
            <a:r>
              <a:rPr lang="en-US" b="1" dirty="0" smtClean="0"/>
              <a:t>GACTGATCCAGGCCT</a:t>
            </a:r>
            <a:endParaRPr lang="en-US" b="1" dirty="0"/>
          </a:p>
        </p:txBody>
      </p:sp>
      <p:sp>
        <p:nvSpPr>
          <p:cNvPr id="7" name="Rectangle 6"/>
          <p:cNvSpPr/>
          <p:nvPr/>
        </p:nvSpPr>
        <p:spPr>
          <a:xfrm>
            <a:off x="3464283" y="4328894"/>
            <a:ext cx="5307184" cy="646331"/>
          </a:xfrm>
          <a:prstGeom prst="rect">
            <a:avLst/>
          </a:prstGeom>
        </p:spPr>
        <p:txBody>
          <a:bodyPr wrap="square">
            <a:spAutoFit/>
          </a:bodyPr>
          <a:lstStyle/>
          <a:p>
            <a:r>
              <a:rPr lang="en-US" i="1" dirty="0" smtClean="0"/>
              <a:t>(the antisense strand is complementary to the mRNA, but remember that uracil is replaced by thymine)</a:t>
            </a:r>
            <a:endParaRPr lang="en-US" i="1" dirty="0"/>
          </a:p>
        </p:txBody>
      </p:sp>
      <p:sp>
        <p:nvSpPr>
          <p:cNvPr id="8" name="Rectangle 7"/>
          <p:cNvSpPr/>
          <p:nvPr/>
        </p:nvSpPr>
        <p:spPr>
          <a:xfrm>
            <a:off x="1317880" y="1364734"/>
            <a:ext cx="1143161" cy="369332"/>
          </a:xfrm>
          <a:prstGeom prst="rect">
            <a:avLst/>
          </a:prstGeom>
        </p:spPr>
        <p:txBody>
          <a:bodyPr wrap="none">
            <a:spAutoFit/>
          </a:bodyPr>
          <a:lstStyle/>
          <a:p>
            <a:r>
              <a:rPr lang="en-US" b="1" dirty="0" smtClean="0"/>
              <a:t>GAU, GAC</a:t>
            </a:r>
            <a:endParaRPr lang="en-US" b="1" dirty="0"/>
          </a:p>
        </p:txBody>
      </p:sp>
      <p:sp>
        <p:nvSpPr>
          <p:cNvPr id="10" name="Rectangle 9"/>
          <p:cNvSpPr/>
          <p:nvPr/>
        </p:nvSpPr>
        <p:spPr>
          <a:xfrm>
            <a:off x="1317880" y="2964930"/>
            <a:ext cx="5711820" cy="369332"/>
          </a:xfrm>
          <a:prstGeom prst="rect">
            <a:avLst/>
          </a:prstGeom>
        </p:spPr>
        <p:txBody>
          <a:bodyPr wrap="none">
            <a:spAutoFit/>
          </a:bodyPr>
          <a:lstStyle/>
          <a:p>
            <a:r>
              <a:rPr lang="en-US" b="1" dirty="0" err="1" smtClean="0"/>
              <a:t>Leucine</a:t>
            </a:r>
            <a:r>
              <a:rPr lang="en-US" b="1" dirty="0" smtClean="0"/>
              <a:t> + Threonine + Lysine + Arginine + Serine + Glycine</a:t>
            </a:r>
            <a:endParaRPr lang="en-US" b="1" dirty="0"/>
          </a:p>
        </p:txBody>
      </p:sp>
    </p:spTree>
    <p:extLst>
      <p:ext uri="{BB962C8B-B14F-4D97-AF65-F5344CB8AC3E}">
        <p14:creationId xmlns:p14="http://schemas.microsoft.com/office/powerpoint/2010/main" val="3229569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39738"/>
          </a:xfrm>
        </p:spPr>
        <p:txBody>
          <a:bodyPr>
            <a:noAutofit/>
          </a:bodyPr>
          <a:lstStyle/>
          <a:p>
            <a:r>
              <a:rPr lang="en-US" sz="1600" dirty="0" smtClean="0">
                <a:latin typeface="Arial"/>
                <a:cs typeface="Arial"/>
              </a:rPr>
              <a:t>2.7.</a:t>
            </a:r>
            <a:r>
              <a:rPr lang="en-US" sz="1600" dirty="0">
                <a:latin typeface="Arial"/>
                <a:cs typeface="Arial"/>
              </a:rPr>
              <a:t>S</a:t>
            </a:r>
            <a:r>
              <a:rPr lang="en-US" sz="1600" dirty="0" smtClean="0">
                <a:latin typeface="Arial"/>
                <a:cs typeface="Arial"/>
              </a:rPr>
              <a:t>1 </a:t>
            </a:r>
            <a:r>
              <a:rPr lang="en-US" sz="1600" dirty="0">
                <a:latin typeface="Arial"/>
                <a:cs typeface="Arial"/>
              </a:rPr>
              <a:t>Use a table of the genetic code to deduce which codon(s) corresponds to which amino acid.</a:t>
            </a:r>
          </a:p>
        </p:txBody>
      </p:sp>
      <p:pic>
        <p:nvPicPr>
          <p:cNvPr id="4" name="Picture 3" descr="Screen Shot 2014-07-21 at 21.25.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2031"/>
            <a:ext cx="8775700" cy="2578100"/>
          </a:xfrm>
          <a:prstGeom prst="rect">
            <a:avLst/>
          </a:prstGeom>
        </p:spPr>
      </p:pic>
      <p:pic>
        <p:nvPicPr>
          <p:cNvPr id="8" name="Picture 7">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09601"/>
            <a:ext cx="1507067" cy="361099"/>
          </a:xfrm>
          <a:prstGeom prst="rect">
            <a:avLst/>
          </a:prstGeom>
        </p:spPr>
      </p:pic>
    </p:spTree>
    <p:extLst>
      <p:ext uri="{BB962C8B-B14F-4D97-AF65-F5344CB8AC3E}">
        <p14:creationId xmlns:p14="http://schemas.microsoft.com/office/powerpoint/2010/main" val="4192261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39738"/>
          </a:xfrm>
        </p:spPr>
        <p:txBody>
          <a:bodyPr>
            <a:noAutofit/>
          </a:bodyPr>
          <a:lstStyle/>
          <a:p>
            <a:r>
              <a:rPr lang="en-US" sz="1600" dirty="0">
                <a:latin typeface="Arial"/>
                <a:cs typeface="Arial"/>
              </a:rPr>
              <a:t>2.7.S1, 2.7.S3, 2.7.S4</a:t>
            </a:r>
          </a:p>
        </p:txBody>
      </p:sp>
      <p:pic>
        <p:nvPicPr>
          <p:cNvPr id="4" name="Picture 3" descr="Screen Shot 2014-07-21 at 21.26.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202"/>
            <a:ext cx="9144000" cy="3677344"/>
          </a:xfrm>
          <a:prstGeom prst="rect">
            <a:avLst/>
          </a:prstGeom>
        </p:spPr>
      </p:pic>
      <p:pic>
        <p:nvPicPr>
          <p:cNvPr id="6" name="Picture 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09601"/>
            <a:ext cx="1507067" cy="361099"/>
          </a:xfrm>
          <a:prstGeom prst="rect">
            <a:avLst/>
          </a:prstGeom>
        </p:spPr>
      </p:pic>
    </p:spTree>
    <p:extLst>
      <p:ext uri="{BB962C8B-B14F-4D97-AF65-F5344CB8AC3E}">
        <p14:creationId xmlns:p14="http://schemas.microsoft.com/office/powerpoint/2010/main" val="539059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7-21 at 21.26.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761"/>
            <a:ext cx="9144000" cy="6214473"/>
          </a:xfrm>
          <a:prstGeom prst="rect">
            <a:avLst/>
          </a:prstGeom>
        </p:spPr>
      </p:pic>
      <p:sp>
        <p:nvSpPr>
          <p:cNvPr id="2" name="Title 1"/>
          <p:cNvSpPr>
            <a:spLocks noGrp="1"/>
          </p:cNvSpPr>
          <p:nvPr>
            <p:ph type="title"/>
          </p:nvPr>
        </p:nvSpPr>
        <p:spPr>
          <a:xfrm>
            <a:off x="0" y="4762"/>
            <a:ext cx="9144000" cy="439738"/>
          </a:xfrm>
        </p:spPr>
        <p:txBody>
          <a:bodyPr>
            <a:noAutofit/>
          </a:bodyPr>
          <a:lstStyle/>
          <a:p>
            <a:r>
              <a:rPr lang="en-US" sz="1600" dirty="0" smtClean="0">
                <a:latin typeface="Arial"/>
                <a:cs typeface="Arial"/>
              </a:rPr>
              <a:t>2.7.</a:t>
            </a:r>
            <a:r>
              <a:rPr lang="en-US" sz="1600" dirty="0">
                <a:latin typeface="Arial"/>
                <a:cs typeface="Arial"/>
              </a:rPr>
              <a:t>S</a:t>
            </a:r>
            <a:r>
              <a:rPr lang="en-US" sz="1600" dirty="0" smtClean="0">
                <a:latin typeface="Arial"/>
                <a:cs typeface="Arial"/>
              </a:rPr>
              <a:t>1 </a:t>
            </a:r>
            <a:r>
              <a:rPr lang="en-US" sz="1600" dirty="0">
                <a:latin typeface="Arial"/>
                <a:cs typeface="Arial"/>
              </a:rPr>
              <a:t>Use a table of the genetic code to deduce which codon(s) corresponds to which amino acid.</a:t>
            </a:r>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09601"/>
            <a:ext cx="1507067" cy="361099"/>
          </a:xfrm>
          <a:prstGeom prst="rect">
            <a:avLst/>
          </a:prstGeom>
        </p:spPr>
      </p:pic>
    </p:spTree>
    <p:extLst>
      <p:ext uri="{BB962C8B-B14F-4D97-AF65-F5344CB8AC3E}">
        <p14:creationId xmlns:p14="http://schemas.microsoft.com/office/powerpoint/2010/main" val="1350940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http://upload.wikimedia.org/wikipedia/commons/thumb/4/44/Helicase.png/960px-Helic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306" y="608112"/>
            <a:ext cx="5187694" cy="415015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0" y="4761"/>
            <a:ext cx="9144000" cy="621771"/>
          </a:xfrm>
        </p:spPr>
        <p:txBody>
          <a:bodyPr>
            <a:noAutofit/>
          </a:bodyPr>
          <a:lstStyle/>
          <a:p>
            <a:r>
              <a:rPr lang="en-US" sz="1600" dirty="0" smtClean="0">
                <a:latin typeface="Arial"/>
                <a:cs typeface="Arial"/>
              </a:rPr>
              <a:t>2.7.U2 </a:t>
            </a:r>
            <a:r>
              <a:rPr lang="en-US" sz="1600" dirty="0">
                <a:latin typeface="Arial"/>
                <a:cs typeface="Arial"/>
              </a:rPr>
              <a:t>Helicase unwinds the double helix and separates the two strands by breaking hydrogen bonds.</a:t>
            </a:r>
          </a:p>
        </p:txBody>
      </p:sp>
      <p:sp>
        <p:nvSpPr>
          <p:cNvPr id="6" name="Rectangle 5"/>
          <p:cNvSpPr/>
          <p:nvPr/>
        </p:nvSpPr>
        <p:spPr>
          <a:xfrm>
            <a:off x="6084893" y="6577638"/>
            <a:ext cx="3059107" cy="276999"/>
          </a:xfrm>
          <a:prstGeom prst="rect">
            <a:avLst/>
          </a:prstGeom>
        </p:spPr>
        <p:txBody>
          <a:bodyPr wrap="none">
            <a:spAutoFit/>
          </a:bodyPr>
          <a:lstStyle/>
          <a:p>
            <a:pPr algn="r"/>
            <a:r>
              <a:rPr lang="en-US" sz="1200" dirty="0">
                <a:hlinkClick r:id="rId3"/>
              </a:rPr>
              <a:t>http://en.wikipedia.org/wiki/File:Helicase.png</a:t>
            </a:r>
            <a:endParaRPr lang="en-US" sz="1200" dirty="0"/>
          </a:p>
        </p:txBody>
      </p:sp>
      <p:sp>
        <p:nvSpPr>
          <p:cNvPr id="7" name="TextBox 6"/>
          <p:cNvSpPr txBox="1"/>
          <p:nvPr/>
        </p:nvSpPr>
        <p:spPr>
          <a:xfrm>
            <a:off x="135467" y="761999"/>
            <a:ext cx="4114800" cy="2308324"/>
          </a:xfrm>
          <a:prstGeom prst="rect">
            <a:avLst/>
          </a:prstGeom>
          <a:noFill/>
        </p:spPr>
        <p:txBody>
          <a:bodyPr wrap="square" rtlCol="0">
            <a:spAutoFit/>
          </a:bodyPr>
          <a:lstStyle/>
          <a:p>
            <a:r>
              <a:rPr lang="en-US" sz="2400" dirty="0" smtClean="0">
                <a:solidFill>
                  <a:schemeClr val="bg1"/>
                </a:solidFill>
              </a:rPr>
              <a:t>Helicase</a:t>
            </a:r>
          </a:p>
          <a:p>
            <a:pPr marL="285750" indent="-285750">
              <a:buFont typeface="Arial"/>
              <a:buChar char="•"/>
            </a:pPr>
            <a:r>
              <a:rPr lang="en-US" sz="2000" dirty="0" smtClean="0">
                <a:solidFill>
                  <a:schemeClr val="bg1"/>
                </a:solidFill>
              </a:rPr>
              <a:t>The ‘</a:t>
            </a:r>
            <a:r>
              <a:rPr lang="en-US" sz="2000" dirty="0" err="1" smtClean="0">
                <a:solidFill>
                  <a:schemeClr val="bg1"/>
                </a:solidFill>
              </a:rPr>
              <a:t>ase</a:t>
            </a:r>
            <a:r>
              <a:rPr lang="en-US" sz="2000" dirty="0" smtClean="0">
                <a:solidFill>
                  <a:schemeClr val="bg1"/>
                </a:solidFill>
              </a:rPr>
              <a:t>’ ending indicates it is an enzyme</a:t>
            </a:r>
          </a:p>
          <a:p>
            <a:pPr marL="285750" indent="-285750">
              <a:buFont typeface="Arial"/>
              <a:buChar char="•"/>
            </a:pPr>
            <a:r>
              <a:rPr lang="en-US" sz="2000" dirty="0" smtClean="0">
                <a:solidFill>
                  <a:schemeClr val="bg1"/>
                </a:solidFill>
              </a:rPr>
              <a:t>This family of proteins varies, but are often formed from multiple polypeptides and doughnut in shape</a:t>
            </a:r>
          </a:p>
        </p:txBody>
      </p:sp>
      <p:pic>
        <p:nvPicPr>
          <p:cNvPr id="8" name="Picture 7">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Tree>
    <p:extLst>
      <p:ext uri="{BB962C8B-B14F-4D97-AF65-F5344CB8AC3E}">
        <p14:creationId xmlns:p14="http://schemas.microsoft.com/office/powerpoint/2010/main" val="2489842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39738"/>
          </a:xfrm>
        </p:spPr>
        <p:txBody>
          <a:bodyPr>
            <a:noAutofit/>
          </a:bodyPr>
          <a:lstStyle/>
          <a:p>
            <a:r>
              <a:rPr lang="en-US" sz="1600" dirty="0">
                <a:latin typeface="Arial"/>
                <a:cs typeface="Arial"/>
              </a:rPr>
              <a:t>2.7.S1, 2.7.S3, 2.7.S4</a:t>
            </a:r>
          </a:p>
        </p:txBody>
      </p:sp>
      <p:pic>
        <p:nvPicPr>
          <p:cNvPr id="3" name="Picture 2" descr="Screen Shot 2014-07-21 at 21.26.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500"/>
            <a:ext cx="9144000" cy="6103189"/>
          </a:xfrm>
          <a:prstGeom prst="rect">
            <a:avLst/>
          </a:prstGeom>
        </p:spPr>
      </p:pic>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09601"/>
            <a:ext cx="1507067" cy="361099"/>
          </a:xfrm>
          <a:prstGeom prst="rect">
            <a:avLst/>
          </a:prstGeom>
        </p:spPr>
      </p:pic>
    </p:spTree>
    <p:extLst>
      <p:ext uri="{BB962C8B-B14F-4D97-AF65-F5344CB8AC3E}">
        <p14:creationId xmlns:p14="http://schemas.microsoft.com/office/powerpoint/2010/main" val="1350940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7-21 at 21.26.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117"/>
            <a:ext cx="9144000" cy="6156888"/>
          </a:xfrm>
          <a:prstGeom prst="rect">
            <a:avLst/>
          </a:prstGeom>
        </p:spPr>
      </p:pic>
      <p:sp>
        <p:nvSpPr>
          <p:cNvPr id="2" name="Title 1"/>
          <p:cNvSpPr>
            <a:spLocks noGrp="1"/>
          </p:cNvSpPr>
          <p:nvPr>
            <p:ph type="title"/>
          </p:nvPr>
        </p:nvSpPr>
        <p:spPr>
          <a:xfrm>
            <a:off x="0" y="4762"/>
            <a:ext cx="9144000" cy="439738"/>
          </a:xfrm>
        </p:spPr>
        <p:txBody>
          <a:bodyPr>
            <a:noAutofit/>
          </a:bodyPr>
          <a:lstStyle/>
          <a:p>
            <a:r>
              <a:rPr lang="en-US" sz="1600" dirty="0" smtClean="0">
                <a:latin typeface="Arial"/>
                <a:cs typeface="Arial"/>
              </a:rPr>
              <a:t>2.7.</a:t>
            </a:r>
            <a:r>
              <a:rPr lang="en-US" sz="1600" dirty="0">
                <a:latin typeface="Arial"/>
                <a:cs typeface="Arial"/>
              </a:rPr>
              <a:t>S</a:t>
            </a:r>
            <a:r>
              <a:rPr lang="en-US" sz="1600" dirty="0" smtClean="0">
                <a:latin typeface="Arial"/>
                <a:cs typeface="Arial"/>
              </a:rPr>
              <a:t>1 </a:t>
            </a:r>
            <a:r>
              <a:rPr lang="en-US" sz="1600" dirty="0">
                <a:latin typeface="Arial"/>
                <a:cs typeface="Arial"/>
              </a:rPr>
              <a:t>Use a table of the genetic code to deduce which codon(s) corresponds to which amino acid.</a:t>
            </a:r>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509601"/>
            <a:ext cx="1507067" cy="361099"/>
          </a:xfrm>
          <a:prstGeom prst="rect">
            <a:avLst/>
          </a:prstGeom>
        </p:spPr>
      </p:pic>
    </p:spTree>
    <p:extLst>
      <p:ext uri="{BB962C8B-B14F-4D97-AF65-F5344CB8AC3E}">
        <p14:creationId xmlns:p14="http://schemas.microsoft.com/office/powerpoint/2010/main" val="1350940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2399" y="-9842"/>
            <a:ext cx="11328400" cy="6867843"/>
          </a:xfrm>
          <a:prstGeom prst="rect">
            <a:avLst/>
          </a:prstGeom>
        </p:spPr>
      </p:pic>
      <p:sp>
        <p:nvSpPr>
          <p:cNvPr id="2" name="Title 1"/>
          <p:cNvSpPr>
            <a:spLocks noGrp="1"/>
          </p:cNvSpPr>
          <p:nvPr>
            <p:ph type="title"/>
          </p:nvPr>
        </p:nvSpPr>
        <p:spPr>
          <a:xfrm>
            <a:off x="0" y="4762"/>
            <a:ext cx="9144000" cy="604838"/>
          </a:xfrm>
        </p:spPr>
        <p:txBody>
          <a:bodyPr>
            <a:noAutofit/>
          </a:bodyPr>
          <a:lstStyle/>
          <a:p>
            <a:r>
              <a:rPr lang="en-US" sz="1600" dirty="0" smtClean="0">
                <a:latin typeface="Arial"/>
                <a:cs typeface="Arial"/>
              </a:rPr>
              <a:t>2.7.A</a:t>
            </a:r>
            <a:r>
              <a:rPr lang="en-US" sz="1600" dirty="0">
                <a:latin typeface="Arial"/>
                <a:cs typeface="Arial"/>
              </a:rPr>
              <a:t>2</a:t>
            </a:r>
            <a:r>
              <a:rPr lang="en-US" sz="1600" dirty="0" smtClean="0">
                <a:latin typeface="Arial"/>
                <a:cs typeface="Arial"/>
              </a:rPr>
              <a:t> </a:t>
            </a:r>
            <a:r>
              <a:rPr lang="en-US" sz="1600" dirty="0">
                <a:latin typeface="Arial"/>
                <a:cs typeface="Arial"/>
              </a:rPr>
              <a:t>Production of human insulin in bacteria as an example of the universality of the genetic code allowing gene transfer between species.</a:t>
            </a:r>
          </a:p>
        </p:txBody>
      </p:sp>
      <p:sp>
        <p:nvSpPr>
          <p:cNvPr id="3" name="Rectangle 2"/>
          <p:cNvSpPr/>
          <p:nvPr/>
        </p:nvSpPr>
        <p:spPr>
          <a:xfrm>
            <a:off x="228600" y="745063"/>
            <a:ext cx="6155267" cy="4048125"/>
          </a:xfrm>
          <a:prstGeom prst="rect">
            <a:avLst/>
          </a:prstGeom>
          <a:solidFill>
            <a:schemeClr val="bg1">
              <a:alpha val="67000"/>
            </a:schemeClr>
          </a:solidFill>
        </p:spPr>
        <p:txBody>
          <a:bodyPr wrap="square">
            <a:spAutoFit/>
          </a:bodyPr>
          <a:lstStyle/>
          <a:p>
            <a:r>
              <a:rPr lang="en-US" sz="1600" dirty="0"/>
              <a:t>Diabetes in some individuals is due to destruction of cells in the pancreas that secrete the hormone insulin. It can be treated by injecting insulin into the blood. Porcine and bovine insulin, extracted from the pancreases of pigs and cattle, have </a:t>
            </a:r>
            <a:r>
              <a:rPr lang="en-US" sz="1600" dirty="0" smtClean="0"/>
              <a:t>both been </a:t>
            </a:r>
            <a:r>
              <a:rPr lang="en-US" sz="1600" dirty="0"/>
              <a:t>widely used. Porcine insulin has only one difference in amino acid sequence from human insulin and bovine insulin has three differences. Shark insulin, which has been used for treating diabetics in Japan, has seventeen differences.</a:t>
            </a:r>
          </a:p>
          <a:p>
            <a:endParaRPr lang="en-US" sz="1600" dirty="0" smtClean="0"/>
          </a:p>
          <a:p>
            <a:r>
              <a:rPr lang="en-US" sz="1600" dirty="0" smtClean="0"/>
              <a:t>Despite </a:t>
            </a:r>
            <a:r>
              <a:rPr lang="en-US" sz="1600" dirty="0"/>
              <a:t>the differences in the amino acid sequence between animal and human insulin, they all bind to the human insulin receptor and cause lowering of blood glucose concentration. However, some diabetics develop an allergy to animal </a:t>
            </a:r>
            <a:r>
              <a:rPr lang="en-US" sz="1600" dirty="0" err="1"/>
              <a:t>insulins</a:t>
            </a:r>
            <a:r>
              <a:rPr lang="en-US" sz="1600" dirty="0" smtClean="0"/>
              <a:t>, so </a:t>
            </a:r>
            <a:r>
              <a:rPr lang="en-US" sz="1600" dirty="0"/>
              <a:t>it is preferable to use human insulin. In 1982 human insulin became commercially available for the first time. It was produced using genetically modified E. coli bacteria. Since then methods of production have been developed using yeast cells and more recently safflower plants</a:t>
            </a:r>
            <a:r>
              <a:rPr lang="en-US" sz="1600" dirty="0" smtClean="0"/>
              <a:t>.</a:t>
            </a:r>
            <a:endParaRPr lang="en-US" sz="1600" dirty="0"/>
          </a:p>
        </p:txBody>
      </p:sp>
      <p:sp>
        <p:nvSpPr>
          <p:cNvPr id="5" name="Rectangle 4"/>
          <p:cNvSpPr/>
          <p:nvPr/>
        </p:nvSpPr>
        <p:spPr>
          <a:xfrm>
            <a:off x="4483100" y="6611779"/>
            <a:ext cx="4572000" cy="246221"/>
          </a:xfrm>
          <a:prstGeom prst="rect">
            <a:avLst/>
          </a:prstGeom>
        </p:spPr>
        <p:txBody>
          <a:bodyPr>
            <a:spAutoFit/>
          </a:bodyPr>
          <a:lstStyle/>
          <a:p>
            <a:pPr algn="r"/>
            <a:r>
              <a:rPr lang="en-US" sz="1000" dirty="0">
                <a:hlinkClick r:id="rId3"/>
              </a:rPr>
              <a:t>https://</a:t>
            </a:r>
            <a:r>
              <a:rPr lang="en-US" sz="1000" dirty="0" err="1">
                <a:hlinkClick r:id="rId3"/>
              </a:rPr>
              <a:t>en.wikipedia.org</a:t>
            </a:r>
            <a:r>
              <a:rPr lang="en-US" sz="1000" dirty="0">
                <a:hlinkClick r:id="rId3"/>
              </a:rPr>
              <a:t>/wiki/File:Inzul%C3%ADn.jpg</a:t>
            </a:r>
            <a:endParaRPr lang="en-US" sz="1000" dirty="0"/>
          </a:p>
        </p:txBody>
      </p:sp>
      <p:pic>
        <p:nvPicPr>
          <p:cNvPr id="6" name="Picture 5" descr="Screen Shot 2014-07-04 at 13.02.1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448797"/>
            <a:ext cx="993625" cy="429065"/>
          </a:xfrm>
          <a:prstGeom prst="rect">
            <a:avLst/>
          </a:prstGeom>
        </p:spPr>
      </p:pic>
      <p:pic>
        <p:nvPicPr>
          <p:cNvPr id="7" name="Picture 6" descr="Screen Shot 2014-07-04 at 13.02.1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626" y="6448797"/>
            <a:ext cx="1239520" cy="429065"/>
          </a:xfrm>
          <a:prstGeom prst="rect">
            <a:avLst/>
          </a:prstGeom>
        </p:spPr>
      </p:pic>
    </p:spTree>
    <p:extLst>
      <p:ext uri="{BB962C8B-B14F-4D97-AF65-F5344CB8AC3E}">
        <p14:creationId xmlns:p14="http://schemas.microsoft.com/office/powerpoint/2010/main" val="2489842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hlinkClick r:id="rId3"/>
          </p:cNvPr>
          <p:cNvSpPr/>
          <p:nvPr/>
        </p:nvSpPr>
        <p:spPr>
          <a:xfrm>
            <a:off x="666317" y="5974462"/>
            <a:ext cx="6468599" cy="400110"/>
          </a:xfrm>
          <a:prstGeom prst="rect">
            <a:avLst/>
          </a:prstGeom>
        </p:spPr>
        <p:txBody>
          <a:bodyPr wrap="square">
            <a:spAutoFit/>
          </a:bodyPr>
          <a:lstStyle/>
          <a:p>
            <a:r>
              <a:rPr lang="en-US" sz="1000" b="1" dirty="0" smtClean="0"/>
              <a:t>We already make use of gene transfer in industrial production of insulin:</a:t>
            </a:r>
          </a:p>
          <a:p>
            <a:r>
              <a:rPr lang="en-US" sz="1000" dirty="0"/>
              <a:t>http://www.abpischools.org.uk/res/coResourceImport/modules/hormones/en-flash/geneticeng.cfm</a:t>
            </a:r>
            <a:endParaRPr lang="en-US" sz="1000" dirty="0" smtClean="0"/>
          </a:p>
        </p:txBody>
      </p:sp>
      <p:sp>
        <p:nvSpPr>
          <p:cNvPr id="7" name="Rectangle 6"/>
          <p:cNvSpPr/>
          <p:nvPr/>
        </p:nvSpPr>
        <p:spPr>
          <a:xfrm>
            <a:off x="109998" y="1003875"/>
            <a:ext cx="6443202" cy="2031325"/>
          </a:xfrm>
          <a:prstGeom prst="rect">
            <a:avLst/>
          </a:prstGeom>
        </p:spPr>
        <p:txBody>
          <a:bodyPr wrap="square">
            <a:spAutoFit/>
          </a:bodyPr>
          <a:lstStyle/>
          <a:p>
            <a:pPr marL="285750" indent="-285750">
              <a:buFont typeface="Arial" pitchFamily="34" charset="0"/>
              <a:buChar char="•"/>
            </a:pPr>
            <a:r>
              <a:rPr lang="en-US" dirty="0" smtClean="0">
                <a:solidFill>
                  <a:srgbClr val="000000"/>
                </a:solidFill>
              </a:rPr>
              <a:t>All living things use the </a:t>
            </a:r>
            <a:r>
              <a:rPr lang="en-US" dirty="0" smtClean="0">
                <a:solidFill>
                  <a:schemeClr val="accent6"/>
                </a:solidFill>
              </a:rPr>
              <a:t>same bases</a:t>
            </a:r>
            <a:r>
              <a:rPr lang="en-US" dirty="0" smtClean="0">
                <a:solidFill>
                  <a:srgbClr val="000000"/>
                </a:solidFill>
              </a:rPr>
              <a:t> and the </a:t>
            </a:r>
            <a:r>
              <a:rPr lang="en-US" dirty="0" smtClean="0">
                <a:solidFill>
                  <a:schemeClr val="accent6"/>
                </a:solidFill>
              </a:rPr>
              <a:t>same genetic code</a:t>
            </a:r>
            <a:r>
              <a:rPr lang="en-US" dirty="0" smtClean="0">
                <a:solidFill>
                  <a:srgbClr val="000000"/>
                </a:solidFill>
              </a:rPr>
              <a:t>.</a:t>
            </a:r>
          </a:p>
          <a:p>
            <a:pPr marL="285750" indent="-285750">
              <a:buFont typeface="Arial" pitchFamily="34" charset="0"/>
              <a:buChar char="•"/>
            </a:pPr>
            <a:r>
              <a:rPr lang="en-US" dirty="0" smtClean="0">
                <a:solidFill>
                  <a:srgbClr val="000000"/>
                </a:solidFill>
              </a:rPr>
              <a:t>Each </a:t>
            </a:r>
            <a:r>
              <a:rPr lang="en-US" dirty="0" smtClean="0">
                <a:solidFill>
                  <a:schemeClr val="accent4">
                    <a:lumMod val="75000"/>
                  </a:schemeClr>
                </a:solidFill>
              </a:rPr>
              <a:t>codon</a:t>
            </a:r>
            <a:r>
              <a:rPr lang="en-US" dirty="0" smtClean="0">
                <a:solidFill>
                  <a:srgbClr val="000000"/>
                </a:solidFill>
              </a:rPr>
              <a:t> produces the </a:t>
            </a:r>
            <a:r>
              <a:rPr lang="en-US" dirty="0" smtClean="0">
                <a:solidFill>
                  <a:schemeClr val="accent4">
                    <a:lumMod val="75000"/>
                  </a:schemeClr>
                </a:solidFill>
              </a:rPr>
              <a:t>same amino acid</a:t>
            </a:r>
            <a:r>
              <a:rPr lang="en-US" dirty="0" smtClean="0">
                <a:solidFill>
                  <a:srgbClr val="000000"/>
                </a:solidFill>
              </a:rPr>
              <a:t> in transcription and translation, regardless of the species. </a:t>
            </a:r>
          </a:p>
          <a:p>
            <a:pPr marL="285750" indent="-285750">
              <a:buFont typeface="Arial" pitchFamily="34" charset="0"/>
              <a:buChar char="•"/>
            </a:pPr>
            <a:r>
              <a:rPr lang="en-US" dirty="0" smtClean="0">
                <a:solidFill>
                  <a:srgbClr val="000000"/>
                </a:solidFill>
              </a:rPr>
              <a:t>So the sequence of amino acids in a </a:t>
            </a:r>
            <a:r>
              <a:rPr lang="en-US" dirty="0" smtClean="0">
                <a:solidFill>
                  <a:schemeClr val="accent3">
                    <a:lumMod val="50000"/>
                  </a:schemeClr>
                </a:solidFill>
              </a:rPr>
              <a:t>polypeptide remains unchanged</a:t>
            </a:r>
            <a:r>
              <a:rPr lang="en-US" dirty="0" smtClean="0">
                <a:solidFill>
                  <a:srgbClr val="000000"/>
                </a:solidFill>
              </a:rPr>
              <a:t>. </a:t>
            </a:r>
          </a:p>
          <a:p>
            <a:pPr marL="285750" indent="-285750">
              <a:buFont typeface="Arial" pitchFamily="34" charset="0"/>
              <a:buChar char="•"/>
            </a:pPr>
            <a:r>
              <a:rPr lang="en-US" dirty="0" smtClean="0">
                <a:solidFill>
                  <a:srgbClr val="000000"/>
                </a:solidFill>
              </a:rPr>
              <a:t>Therefore, we can take genes from one species and insert them into the genome of another species.  </a:t>
            </a:r>
            <a:endParaRPr lang="en-US" dirty="0">
              <a:solidFill>
                <a:srgbClr val="000000"/>
              </a:solidFill>
            </a:endParaRPr>
          </a:p>
        </p:txBody>
      </p:sp>
      <p:sp>
        <p:nvSpPr>
          <p:cNvPr id="5" name="TextBox 4"/>
          <p:cNvSpPr txBox="1"/>
          <p:nvPr/>
        </p:nvSpPr>
        <p:spPr>
          <a:xfrm>
            <a:off x="6160094" y="1142374"/>
            <a:ext cx="3009306" cy="1754326"/>
          </a:xfrm>
          <a:prstGeom prst="rect">
            <a:avLst/>
          </a:prstGeom>
          <a:noFill/>
        </p:spPr>
        <p:txBody>
          <a:bodyPr wrap="square" rtlCol="0">
            <a:spAutoFit/>
          </a:bodyPr>
          <a:lstStyle/>
          <a:p>
            <a:pPr algn="ctr"/>
            <a:r>
              <a:rPr lang="en-US" sz="3600" b="1" i="1" dirty="0" smtClean="0">
                <a:solidFill>
                  <a:schemeClr val="accent6">
                    <a:lumMod val="75000"/>
                  </a:schemeClr>
                </a:solidFill>
              </a:rPr>
              <a:t>“The </a:t>
            </a:r>
          </a:p>
          <a:p>
            <a:pPr algn="ctr"/>
            <a:r>
              <a:rPr lang="en-US" sz="3600" b="1" i="1" dirty="0" smtClean="0">
                <a:solidFill>
                  <a:schemeClr val="accent6">
                    <a:lumMod val="75000"/>
                  </a:schemeClr>
                </a:solidFill>
              </a:rPr>
              <a:t>Genetic Code</a:t>
            </a:r>
          </a:p>
          <a:p>
            <a:pPr algn="ctr"/>
            <a:r>
              <a:rPr lang="en-US" sz="3600" b="1" i="1" dirty="0" smtClean="0">
                <a:solidFill>
                  <a:schemeClr val="accent6">
                    <a:lumMod val="75000"/>
                  </a:schemeClr>
                </a:solidFill>
              </a:rPr>
              <a:t> is Universal”</a:t>
            </a:r>
            <a:endParaRPr lang="en-US" sz="3600" b="1" i="1" dirty="0">
              <a:solidFill>
                <a:schemeClr val="accent6">
                  <a:lumMod val="75000"/>
                </a:schemeClr>
              </a:solidFill>
            </a:endParaRPr>
          </a:p>
        </p:txBody>
      </p:sp>
      <p:pic>
        <p:nvPicPr>
          <p:cNvPr id="5122"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98" y="3083799"/>
            <a:ext cx="6748002" cy="2889484"/>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4699000" y="3119198"/>
            <a:ext cx="1346200" cy="261610"/>
          </a:xfrm>
          <a:prstGeom prst="rect">
            <a:avLst/>
          </a:prstGeom>
          <a:noFill/>
        </p:spPr>
        <p:txBody>
          <a:bodyPr wrap="square" rtlCol="0">
            <a:spAutoFit/>
          </a:bodyPr>
          <a:lstStyle/>
          <a:p>
            <a:r>
              <a:rPr lang="en-US" sz="1050" dirty="0" smtClean="0"/>
              <a:t>restriction</a:t>
            </a:r>
            <a:endParaRPr lang="en-US" sz="1050" dirty="0"/>
          </a:p>
        </p:txBody>
      </p:sp>
      <p:sp>
        <p:nvSpPr>
          <p:cNvPr id="15" name="Title 1"/>
          <p:cNvSpPr txBox="1">
            <a:spLocks/>
          </p:cNvSpPr>
          <p:nvPr/>
        </p:nvSpPr>
        <p:spPr>
          <a:xfrm>
            <a:off x="0" y="4762"/>
            <a:ext cx="9144000" cy="604838"/>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smtClean="0">
                <a:latin typeface="Arial"/>
                <a:cs typeface="Arial"/>
              </a:rPr>
              <a:t>2.7.A2 Production of human insulin in bacteria as an example of the universality of the genetic code allowing gene transfer between species.</a:t>
            </a:r>
            <a:endParaRPr lang="en-US" sz="1600" dirty="0">
              <a:latin typeface="Arial"/>
              <a:cs typeface="Arial"/>
            </a:endParaRPr>
          </a:p>
        </p:txBody>
      </p:sp>
      <p:pic>
        <p:nvPicPr>
          <p:cNvPr id="16" name="Picture 15">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509601"/>
            <a:ext cx="1507067" cy="361099"/>
          </a:xfrm>
          <a:prstGeom prst="rect">
            <a:avLst/>
          </a:prstGeom>
        </p:spPr>
      </p:pic>
    </p:spTree>
    <p:extLst>
      <p:ext uri="{BB962C8B-B14F-4D97-AF65-F5344CB8AC3E}">
        <p14:creationId xmlns:p14="http://schemas.microsoft.com/office/powerpoint/2010/main" val="36819203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77" y="762000"/>
            <a:ext cx="962025" cy="1543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1002" y="1045824"/>
            <a:ext cx="2845198" cy="584775"/>
          </a:xfrm>
          <a:prstGeom prst="rect">
            <a:avLst/>
          </a:prstGeom>
          <a:noFill/>
        </p:spPr>
        <p:txBody>
          <a:bodyPr wrap="square" rtlCol="0">
            <a:spAutoFit/>
          </a:bodyPr>
          <a:lstStyle/>
          <a:p>
            <a:r>
              <a:rPr lang="en-US" sz="1600" b="1" dirty="0" smtClean="0"/>
              <a:t>Restriction enzymes </a:t>
            </a:r>
            <a:r>
              <a:rPr lang="en-US" sz="1600" dirty="0" smtClean="0"/>
              <a:t>‘cut’ the desired gene from the genome. </a:t>
            </a:r>
            <a:endParaRPr lang="en-US" sz="1600" dirty="0"/>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6985000" y="914399"/>
            <a:ext cx="1905000" cy="8754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229100" y="905072"/>
            <a:ext cx="2755900" cy="1077218"/>
          </a:xfrm>
          <a:prstGeom prst="rect">
            <a:avLst/>
          </a:prstGeom>
          <a:noFill/>
        </p:spPr>
        <p:txBody>
          <a:bodyPr wrap="square" rtlCol="0">
            <a:spAutoFit/>
          </a:bodyPr>
          <a:lstStyle/>
          <a:p>
            <a:pPr algn="r"/>
            <a:r>
              <a:rPr lang="en-US" sz="1600" i="1" dirty="0" smtClean="0"/>
              <a:t>E. coli </a:t>
            </a:r>
            <a:r>
              <a:rPr lang="en-US" sz="1600" dirty="0" smtClean="0"/>
              <a:t>bacteria contain small circles of DNA called </a:t>
            </a:r>
            <a:r>
              <a:rPr lang="en-US" sz="1600" b="1" dirty="0" smtClean="0"/>
              <a:t>plasmids</a:t>
            </a:r>
            <a:r>
              <a:rPr lang="en-US" sz="1600" dirty="0" smtClean="0"/>
              <a:t>.</a:t>
            </a:r>
          </a:p>
          <a:p>
            <a:pPr algn="r"/>
            <a:endParaRPr lang="en-US" sz="1600" dirty="0"/>
          </a:p>
          <a:p>
            <a:pPr algn="r"/>
            <a:r>
              <a:rPr lang="en-US" sz="1600" dirty="0" smtClean="0"/>
              <a:t>These can be removed.</a:t>
            </a:r>
            <a:endParaRPr lang="en-US" sz="1600" dirty="0"/>
          </a:p>
        </p:txBody>
      </p:sp>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2011809"/>
            <a:ext cx="962025" cy="1009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871105" y="2430622"/>
            <a:ext cx="2845198" cy="584775"/>
          </a:xfrm>
          <a:prstGeom prst="rect">
            <a:avLst/>
          </a:prstGeom>
          <a:noFill/>
        </p:spPr>
        <p:txBody>
          <a:bodyPr wrap="square" rtlCol="0">
            <a:spAutoFit/>
          </a:bodyPr>
          <a:lstStyle/>
          <a:p>
            <a:r>
              <a:rPr lang="en-US" sz="1600" dirty="0" smtClean="0"/>
              <a:t>The </a:t>
            </a:r>
            <a:r>
              <a:rPr lang="en-US" sz="1600" b="1" dirty="0" smtClean="0"/>
              <a:t>same</a:t>
            </a:r>
            <a:r>
              <a:rPr lang="en-US" sz="1600" dirty="0" smtClean="0"/>
              <a:t> restriction enzyme cuts into the plasmid. </a:t>
            </a:r>
            <a:endParaRPr lang="en-US" sz="1600" dirty="0"/>
          </a:p>
        </p:txBody>
      </p:sp>
      <p:pic>
        <p:nvPicPr>
          <p:cNvPr id="717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7425" y="2424847"/>
            <a:ext cx="3686175" cy="552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784725" y="2963744"/>
            <a:ext cx="3527823" cy="830997"/>
          </a:xfrm>
          <a:prstGeom prst="rect">
            <a:avLst/>
          </a:prstGeom>
          <a:noFill/>
        </p:spPr>
        <p:txBody>
          <a:bodyPr wrap="square" rtlCol="0">
            <a:spAutoFit/>
          </a:bodyPr>
          <a:lstStyle/>
          <a:p>
            <a:pPr algn="ctr"/>
            <a:r>
              <a:rPr lang="en-US" sz="1600" i="1" dirty="0" smtClean="0"/>
              <a:t>Because it is the same restriction enzyme the same bases are left exposed, creating ‘sticky ends’</a:t>
            </a:r>
            <a:endParaRPr lang="en-US" sz="1600" i="1" dirty="0"/>
          </a:p>
        </p:txBody>
      </p:sp>
      <p:pic>
        <p:nvPicPr>
          <p:cNvPr id="7174"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4594" y="3385899"/>
            <a:ext cx="2028825" cy="1285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7350" y="3979931"/>
            <a:ext cx="2914650" cy="54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4584700" y="3938081"/>
            <a:ext cx="3527823" cy="584775"/>
          </a:xfrm>
          <a:prstGeom prst="rect">
            <a:avLst/>
          </a:prstGeom>
          <a:noFill/>
        </p:spPr>
        <p:txBody>
          <a:bodyPr wrap="square" rtlCol="0">
            <a:spAutoFit/>
          </a:bodyPr>
          <a:lstStyle/>
          <a:p>
            <a:r>
              <a:rPr lang="en-US" sz="1600" b="1" dirty="0" smtClean="0"/>
              <a:t>Ligase </a:t>
            </a:r>
            <a:r>
              <a:rPr lang="en-US" sz="1600" dirty="0" smtClean="0"/>
              <a:t>joins the sticky ends, fixing the gene into the </a:t>
            </a:r>
            <a:r>
              <a:rPr lang="en-US" sz="1600" i="1" dirty="0" smtClean="0"/>
              <a:t>E. coli </a:t>
            </a:r>
            <a:r>
              <a:rPr lang="en-US" sz="1600" dirty="0" smtClean="0"/>
              <a:t>plasmid. </a:t>
            </a:r>
            <a:endParaRPr lang="en-US" sz="1600" dirty="0"/>
          </a:p>
        </p:txBody>
      </p:sp>
      <p:sp>
        <p:nvSpPr>
          <p:cNvPr id="24" name="TextBox 23"/>
          <p:cNvSpPr txBox="1"/>
          <p:nvPr/>
        </p:nvSpPr>
        <p:spPr>
          <a:xfrm>
            <a:off x="340681" y="4841876"/>
            <a:ext cx="3527823" cy="1077218"/>
          </a:xfrm>
          <a:prstGeom prst="rect">
            <a:avLst/>
          </a:prstGeom>
          <a:noFill/>
        </p:spPr>
        <p:txBody>
          <a:bodyPr wrap="square" rtlCol="0">
            <a:spAutoFit/>
          </a:bodyPr>
          <a:lstStyle/>
          <a:p>
            <a:r>
              <a:rPr lang="en-US" sz="1600" dirty="0" smtClean="0"/>
              <a:t>The </a:t>
            </a:r>
            <a:r>
              <a:rPr lang="en-US" sz="1600" b="1" dirty="0" smtClean="0"/>
              <a:t>recombinant plasmid </a:t>
            </a:r>
            <a:r>
              <a:rPr lang="en-US" sz="1600" dirty="0" smtClean="0"/>
              <a:t>is inserted into the host cell. It now expresses the new gene. An example of this is </a:t>
            </a:r>
            <a:r>
              <a:rPr lang="en-US" sz="1600" b="1" dirty="0" smtClean="0">
                <a:solidFill>
                  <a:schemeClr val="accent6">
                    <a:lumMod val="75000"/>
                  </a:schemeClr>
                </a:solidFill>
              </a:rPr>
              <a:t>human insulin production</a:t>
            </a:r>
            <a:r>
              <a:rPr lang="en-US" sz="1600" dirty="0" smtClean="0"/>
              <a:t>.  </a:t>
            </a:r>
            <a:endParaRPr lang="en-US" sz="1600" dirty="0"/>
          </a:p>
        </p:txBody>
      </p:sp>
      <p:pic>
        <p:nvPicPr>
          <p:cNvPr id="51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65600" y="4582042"/>
            <a:ext cx="3352799" cy="14009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0" y="4762"/>
            <a:ext cx="9144000" cy="604838"/>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smtClean="0">
                <a:latin typeface="Arial"/>
                <a:cs typeface="Arial"/>
              </a:rPr>
              <a:t>2.7.A2 Production of human insulin in bacteria as an example of the universality of the genetic code allowing gene transfer between species.</a:t>
            </a:r>
            <a:endParaRPr lang="en-US" sz="1600" dirty="0">
              <a:latin typeface="Arial"/>
              <a:cs typeface="Arial"/>
            </a:endParaRPr>
          </a:p>
        </p:txBody>
      </p:sp>
      <p:pic>
        <p:nvPicPr>
          <p:cNvPr id="27" name="Picture 26">
            <a:hlinkClick r:id="rId10"/>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6509601"/>
            <a:ext cx="1507067" cy="361099"/>
          </a:xfrm>
          <a:prstGeom prst="rect">
            <a:avLst/>
          </a:prstGeom>
        </p:spPr>
      </p:pic>
    </p:spTree>
    <p:extLst>
      <p:ext uri="{BB962C8B-B14F-4D97-AF65-F5344CB8AC3E}">
        <p14:creationId xmlns:p14="http://schemas.microsoft.com/office/powerpoint/2010/main" val="3701972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6287" y="2178578"/>
            <a:ext cx="3176219" cy="4200805"/>
          </a:xfrm>
          <a:prstGeom prst="rect">
            <a:avLst/>
          </a:prstGeom>
        </p:spPr>
      </p:pic>
      <p:pic>
        <p:nvPicPr>
          <p:cNvPr id="8" name="Picture 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71638" y="4106292"/>
            <a:ext cx="825500" cy="825500"/>
          </a:xfrm>
          <a:prstGeom prst="rect">
            <a:avLst/>
          </a:prstGeom>
        </p:spPr>
      </p:pic>
      <p:sp>
        <p:nvSpPr>
          <p:cNvPr id="9" name="TextBox 8"/>
          <p:cNvSpPr txBox="1"/>
          <p:nvPr/>
        </p:nvSpPr>
        <p:spPr>
          <a:xfrm>
            <a:off x="6000646" y="4106292"/>
            <a:ext cx="1781384" cy="400110"/>
          </a:xfrm>
          <a:prstGeom prst="rect">
            <a:avLst/>
          </a:prstGeom>
          <a:noFill/>
        </p:spPr>
        <p:txBody>
          <a:bodyPr wrap="square" rtlCol="0">
            <a:spAutoFit/>
          </a:bodyPr>
          <a:lstStyle/>
          <a:p>
            <a:pPr algn="r"/>
            <a:r>
              <a:rPr lang="fr-FR" sz="2000" b="1" dirty="0">
                <a:hlinkClick r:id="rId7"/>
              </a:rPr>
              <a:t>Jason de </a:t>
            </a:r>
            <a:r>
              <a:rPr lang="fr-FR" sz="2000" b="1" dirty="0" smtClean="0">
                <a:hlinkClick r:id="rId7"/>
              </a:rPr>
              <a:t>Nys</a:t>
            </a:r>
            <a:endParaRPr lang="fr-FR" sz="2000" b="1" dirty="0" smtClean="0"/>
          </a:p>
        </p:txBody>
      </p:sp>
      <p:sp>
        <p:nvSpPr>
          <p:cNvPr id="10" name="Rectangle 9"/>
          <p:cNvSpPr/>
          <p:nvPr/>
        </p:nvSpPr>
        <p:spPr>
          <a:xfrm>
            <a:off x="6202800" y="4051300"/>
            <a:ext cx="2432438" cy="918592"/>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65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621771"/>
          </a:xfrm>
        </p:spPr>
        <p:txBody>
          <a:bodyPr>
            <a:noAutofit/>
          </a:bodyPr>
          <a:lstStyle/>
          <a:p>
            <a:r>
              <a:rPr lang="en-US" sz="1600" dirty="0" smtClean="0">
                <a:latin typeface="Arial"/>
                <a:cs typeface="Arial"/>
              </a:rPr>
              <a:t>2.7.U2 </a:t>
            </a:r>
            <a:r>
              <a:rPr lang="en-US" sz="1600" dirty="0">
                <a:latin typeface="Arial"/>
                <a:cs typeface="Arial"/>
              </a:rPr>
              <a:t>Helicase unwinds the double helix and separates the two strands by breaking hydrogen bonds.</a:t>
            </a:r>
          </a:p>
        </p:txBody>
      </p:sp>
      <p:pic>
        <p:nvPicPr>
          <p:cNvPr id="3" name="Picture 2" descr="Screen Shot 2014-07-18 at 17.21.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758"/>
            <a:ext cx="9144000" cy="3398219"/>
          </a:xfrm>
          <a:prstGeom prst="rect">
            <a:avLst/>
          </a:prstGeom>
        </p:spPr>
      </p:pic>
      <p:sp>
        <p:nvSpPr>
          <p:cNvPr id="4" name="Rectangle 3"/>
          <p:cNvSpPr/>
          <p:nvPr/>
        </p:nvSpPr>
        <p:spPr>
          <a:xfrm>
            <a:off x="507999" y="4233338"/>
            <a:ext cx="7872413" cy="2031325"/>
          </a:xfrm>
          <a:prstGeom prst="rect">
            <a:avLst/>
          </a:prstGeom>
        </p:spPr>
        <p:txBody>
          <a:bodyPr wrap="square">
            <a:spAutoFit/>
          </a:bodyPr>
          <a:lstStyle/>
          <a:p>
            <a:pPr marL="285750" indent="-285750">
              <a:buFont typeface="Arial"/>
              <a:buChar char="•"/>
            </a:pPr>
            <a:r>
              <a:rPr lang="en-US" dirty="0" smtClean="0"/>
              <a:t>Unwinds </a:t>
            </a:r>
            <a:r>
              <a:rPr lang="en-US" dirty="0"/>
              <a:t>the DNA </a:t>
            </a:r>
            <a:r>
              <a:rPr lang="en-US" dirty="0" smtClean="0"/>
              <a:t>Helix</a:t>
            </a:r>
          </a:p>
          <a:p>
            <a:pPr marL="285750" indent="-285750">
              <a:buFont typeface="Arial"/>
              <a:buChar char="•"/>
            </a:pPr>
            <a:r>
              <a:rPr lang="en-US" dirty="0" smtClean="0"/>
              <a:t>Separates </a:t>
            </a:r>
            <a:r>
              <a:rPr lang="en-US" dirty="0"/>
              <a:t>the two polynucleotide strands by breaking the hydrogen bonds between complementary base </a:t>
            </a:r>
            <a:r>
              <a:rPr lang="en-US" dirty="0" smtClean="0"/>
              <a:t>pairs</a:t>
            </a:r>
          </a:p>
          <a:p>
            <a:pPr marL="285750" indent="-285750">
              <a:buFont typeface="Arial"/>
              <a:buChar char="•"/>
            </a:pPr>
            <a:r>
              <a:rPr lang="en-US" dirty="0"/>
              <a:t>ATP is needed by helicase to both move along the DNA molecule and to break the hydrogen </a:t>
            </a:r>
            <a:r>
              <a:rPr lang="en-US" dirty="0" smtClean="0"/>
              <a:t>bonds</a:t>
            </a:r>
          </a:p>
          <a:p>
            <a:pPr marL="285750" indent="-285750">
              <a:buFont typeface="Arial"/>
              <a:buChar char="•"/>
            </a:pPr>
            <a:r>
              <a:rPr lang="en-US" dirty="0" smtClean="0"/>
              <a:t>The two separated strands become parent/template strands for the replication process</a:t>
            </a:r>
          </a:p>
        </p:txBody>
      </p:sp>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spTree>
    <p:extLst>
      <p:ext uri="{BB962C8B-B14F-4D97-AF65-F5344CB8AC3E}">
        <p14:creationId xmlns:p14="http://schemas.microsoft.com/office/powerpoint/2010/main" val="106260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570971"/>
          </a:xfrm>
        </p:spPr>
        <p:txBody>
          <a:bodyPr>
            <a:noAutofit/>
          </a:bodyPr>
          <a:lstStyle/>
          <a:p>
            <a:r>
              <a:rPr lang="en-US" sz="1600" dirty="0" smtClean="0">
                <a:latin typeface="Arial"/>
                <a:cs typeface="Arial"/>
              </a:rPr>
              <a:t>2.7</a:t>
            </a:r>
            <a:r>
              <a:rPr lang="en-US" sz="1600" dirty="0">
                <a:latin typeface="Arial"/>
                <a:cs typeface="Arial"/>
              </a:rPr>
              <a:t>.U3 DNA polymerase links nucleotides together to form a new strand, using the pre-existing strand as a template</a:t>
            </a:r>
            <a:r>
              <a:rPr lang="en-US" sz="1600" dirty="0" smtClean="0">
                <a:latin typeface="Arial"/>
                <a:cs typeface="Arial"/>
              </a:rPr>
              <a:t>.</a:t>
            </a:r>
            <a:endParaRPr lang="en-US" sz="1600" dirty="0">
              <a:latin typeface="Arial"/>
              <a:cs typeface="Arial"/>
            </a:endParaRPr>
          </a:p>
        </p:txBody>
      </p:sp>
      <p:pic>
        <p:nvPicPr>
          <p:cNvPr id="8" name="Picture 2" descr="File:DNA polymerase lambda.png"/>
          <p:cNvPicPr>
            <a:picLocks noChangeAspect="1" noChangeArrowheads="1"/>
          </p:cNvPicPr>
          <p:nvPr/>
        </p:nvPicPr>
        <p:blipFill rotWithShape="1">
          <a:blip r:embed="rId2">
            <a:extLst>
              <a:ext uri="{28A0092B-C50C-407E-A947-70E740481C1C}">
                <a14:useLocalDpi xmlns:a14="http://schemas.microsoft.com/office/drawing/2010/main" val="0"/>
              </a:ext>
            </a:extLst>
          </a:blip>
          <a:srcRect l="21971"/>
          <a:stretch/>
        </p:blipFill>
        <p:spPr bwMode="auto">
          <a:xfrm>
            <a:off x="23467" y="616241"/>
            <a:ext cx="6439788" cy="471457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4809067" y="812798"/>
            <a:ext cx="4114800" cy="3539430"/>
          </a:xfrm>
          <a:prstGeom prst="rect">
            <a:avLst/>
          </a:prstGeom>
          <a:noFill/>
        </p:spPr>
        <p:txBody>
          <a:bodyPr wrap="square" rtlCol="0">
            <a:spAutoFit/>
          </a:bodyPr>
          <a:lstStyle/>
          <a:p>
            <a:r>
              <a:rPr lang="en-US" sz="2400" dirty="0" smtClean="0">
                <a:solidFill>
                  <a:schemeClr val="bg1"/>
                </a:solidFill>
              </a:rPr>
              <a:t>DNA Polymerase</a:t>
            </a:r>
          </a:p>
          <a:p>
            <a:pPr marL="285750" indent="-285750">
              <a:buFont typeface="Arial"/>
              <a:buChar char="•"/>
            </a:pPr>
            <a:r>
              <a:rPr lang="en-US" sz="2000" dirty="0" smtClean="0">
                <a:solidFill>
                  <a:schemeClr val="bg1"/>
                </a:solidFill>
              </a:rPr>
              <a:t>The ‘</a:t>
            </a:r>
            <a:r>
              <a:rPr lang="en-US" sz="2000" dirty="0" err="1" smtClean="0">
                <a:solidFill>
                  <a:schemeClr val="bg1"/>
                </a:solidFill>
              </a:rPr>
              <a:t>ase</a:t>
            </a:r>
            <a:r>
              <a:rPr lang="en-US" sz="2000" dirty="0" smtClean="0">
                <a:solidFill>
                  <a:schemeClr val="bg1"/>
                </a:solidFill>
              </a:rPr>
              <a:t>’ ending indicates it is an enzyme</a:t>
            </a:r>
          </a:p>
          <a:p>
            <a:pPr marL="285750" indent="-285750">
              <a:buFont typeface="Arial"/>
              <a:buChar char="•"/>
            </a:pPr>
            <a:r>
              <a:rPr lang="en-US" sz="2000" dirty="0" smtClean="0">
                <a:solidFill>
                  <a:schemeClr val="bg1"/>
                </a:solidFill>
              </a:rPr>
              <a:t>This protein family consists of multiple polypeptides sub-units</a:t>
            </a:r>
          </a:p>
          <a:p>
            <a:pPr marL="285750" indent="-285750">
              <a:buFont typeface="Arial"/>
              <a:buChar char="•"/>
            </a:pPr>
            <a:r>
              <a:rPr lang="en-US" sz="2000" dirty="0" smtClean="0">
                <a:solidFill>
                  <a:schemeClr val="bg1"/>
                </a:solidFill>
              </a:rPr>
              <a:t>This </a:t>
            </a:r>
            <a:r>
              <a:rPr lang="en-US" sz="2000" dirty="0">
                <a:solidFill>
                  <a:schemeClr val="bg1"/>
                </a:solidFill>
              </a:rPr>
              <a:t>is DNA polymerase from a human</a:t>
            </a:r>
            <a:r>
              <a:rPr lang="en-US" sz="2000" dirty="0" smtClean="0">
                <a:solidFill>
                  <a:schemeClr val="bg1"/>
                </a:solidFill>
              </a:rPr>
              <a:t>.</a:t>
            </a:r>
          </a:p>
          <a:p>
            <a:pPr marL="285750" indent="-285750">
              <a:buFont typeface="Arial"/>
              <a:buChar char="•"/>
            </a:pPr>
            <a:r>
              <a:rPr lang="en-US" sz="2000" dirty="0">
                <a:solidFill>
                  <a:schemeClr val="bg1"/>
                </a:solidFill>
              </a:rPr>
              <a:t>The </a:t>
            </a:r>
            <a:r>
              <a:rPr lang="en-US" sz="2000" dirty="0" err="1">
                <a:solidFill>
                  <a:schemeClr val="bg1"/>
                </a:solidFill>
              </a:rPr>
              <a:t>polymerisation</a:t>
            </a:r>
            <a:r>
              <a:rPr lang="en-US" sz="2000" dirty="0">
                <a:solidFill>
                  <a:schemeClr val="bg1"/>
                </a:solidFill>
              </a:rPr>
              <a:t> reaction is a </a:t>
            </a:r>
            <a:r>
              <a:rPr lang="en-US" sz="2000" b="1" dirty="0">
                <a:solidFill>
                  <a:schemeClr val="bg1"/>
                </a:solidFill>
              </a:rPr>
              <a:t>condensation </a:t>
            </a:r>
            <a:r>
              <a:rPr lang="en-US" sz="2000" dirty="0" smtClean="0">
                <a:solidFill>
                  <a:schemeClr val="bg1"/>
                </a:solidFill>
              </a:rPr>
              <a:t>reaction</a:t>
            </a:r>
            <a:endParaRPr lang="en-US" sz="2000" dirty="0">
              <a:solidFill>
                <a:schemeClr val="bg1"/>
              </a:solidFill>
            </a:endParaRPr>
          </a:p>
          <a:p>
            <a:pPr marL="285750" indent="-285750">
              <a:buFont typeface="Arial"/>
              <a:buChar char="•"/>
            </a:pPr>
            <a:endParaRPr lang="en-US" sz="2000" dirty="0" smtClean="0">
              <a:solidFill>
                <a:schemeClr val="bg1"/>
              </a:solidFill>
            </a:endParaRPr>
          </a:p>
          <a:p>
            <a:pPr marL="285750" indent="-285750">
              <a:buFont typeface="Arial"/>
              <a:buChar char="•"/>
            </a:pPr>
            <a:endParaRPr lang="en-US" sz="2000" dirty="0" smtClean="0">
              <a:solidFill>
                <a:schemeClr val="bg1"/>
              </a:solidFill>
            </a:endParaRPr>
          </a:p>
        </p:txBody>
      </p:sp>
      <p:pic>
        <p:nvPicPr>
          <p:cNvPr id="10" name="Picture 9">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Tree>
    <p:extLst>
      <p:ext uri="{BB962C8B-B14F-4D97-AF65-F5344CB8AC3E}">
        <p14:creationId xmlns:p14="http://schemas.microsoft.com/office/powerpoint/2010/main" val="248984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570971"/>
          </a:xfrm>
        </p:spPr>
        <p:txBody>
          <a:bodyPr>
            <a:noAutofit/>
          </a:bodyPr>
          <a:lstStyle/>
          <a:p>
            <a:r>
              <a:rPr lang="en-US" sz="1600" dirty="0" smtClean="0">
                <a:latin typeface="Arial"/>
                <a:cs typeface="Arial"/>
              </a:rPr>
              <a:t>2.7</a:t>
            </a:r>
            <a:r>
              <a:rPr lang="en-US" sz="1600" dirty="0">
                <a:latin typeface="Arial"/>
                <a:cs typeface="Arial"/>
              </a:rPr>
              <a:t>.U3 DNA polymerase links nucleotides together to form a new strand, using the pre-existing strand as a template</a:t>
            </a:r>
            <a:r>
              <a:rPr lang="en-US" sz="1600" dirty="0" smtClean="0">
                <a:latin typeface="Arial"/>
                <a:cs typeface="Arial"/>
              </a:rPr>
              <a:t>.</a:t>
            </a:r>
            <a:endParaRPr lang="en-US" sz="1600" dirty="0">
              <a:latin typeface="Arial"/>
              <a:cs typeface="Arial"/>
            </a:endParaRPr>
          </a:p>
        </p:txBody>
      </p:sp>
      <p:pic>
        <p:nvPicPr>
          <p:cNvPr id="3" name="Picture 2" descr="Screen Shot 2014-07-18 at 17.21.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9500"/>
            <a:ext cx="7941733" cy="4623460"/>
          </a:xfrm>
          <a:prstGeom prst="rect">
            <a:avLst/>
          </a:prstGeom>
        </p:spPr>
      </p:pic>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sp>
        <p:nvSpPr>
          <p:cNvPr id="6" name="Rectangle 5"/>
          <p:cNvSpPr/>
          <p:nvPr/>
        </p:nvSpPr>
        <p:spPr>
          <a:xfrm>
            <a:off x="914401" y="5210453"/>
            <a:ext cx="4572000" cy="1077218"/>
          </a:xfrm>
          <a:prstGeom prst="rect">
            <a:avLst/>
          </a:prstGeom>
          <a:ln>
            <a:solidFill>
              <a:schemeClr val="accent1">
                <a:lumMod val="75000"/>
              </a:schemeClr>
            </a:solidFill>
          </a:ln>
        </p:spPr>
        <p:txBody>
          <a:bodyPr>
            <a:spAutoFit/>
          </a:bodyPr>
          <a:lstStyle/>
          <a:p>
            <a:pPr marL="285750" indent="-285750">
              <a:buFont typeface="Arial"/>
              <a:buChar char="•"/>
            </a:pPr>
            <a:r>
              <a:rPr lang="en-US" sz="1600" dirty="0">
                <a:solidFill>
                  <a:srgbClr val="000000"/>
                </a:solidFill>
              </a:rPr>
              <a:t>Free nucleotides are </a:t>
            </a:r>
            <a:r>
              <a:rPr lang="en-US" sz="1600" dirty="0" err="1">
                <a:solidFill>
                  <a:srgbClr val="000000"/>
                </a:solidFill>
              </a:rPr>
              <a:t>deoxynucleoside</a:t>
            </a:r>
            <a:r>
              <a:rPr lang="en-US" sz="1600" dirty="0">
                <a:solidFill>
                  <a:srgbClr val="000000"/>
                </a:solidFill>
              </a:rPr>
              <a:t> </a:t>
            </a:r>
            <a:r>
              <a:rPr lang="en-US" sz="1600" b="1" dirty="0">
                <a:solidFill>
                  <a:srgbClr val="000000"/>
                </a:solidFill>
              </a:rPr>
              <a:t>triphosphates</a:t>
            </a:r>
            <a:endParaRPr lang="en-US" sz="1600" dirty="0">
              <a:solidFill>
                <a:srgbClr val="000000"/>
              </a:solidFill>
            </a:endParaRPr>
          </a:p>
          <a:p>
            <a:pPr marL="285750" indent="-285750">
              <a:buFont typeface="Arial"/>
              <a:buChar char="•"/>
            </a:pPr>
            <a:r>
              <a:rPr lang="en-US" sz="1600" dirty="0">
                <a:solidFill>
                  <a:srgbClr val="000000"/>
                </a:solidFill>
              </a:rPr>
              <a:t>The extra phosphate groups carry energy which is used for formation of covalent bonds</a:t>
            </a:r>
          </a:p>
        </p:txBody>
      </p:sp>
      <p:sp>
        <p:nvSpPr>
          <p:cNvPr id="7" name="Rectangle 6"/>
          <p:cNvSpPr/>
          <p:nvPr/>
        </p:nvSpPr>
        <p:spPr>
          <a:xfrm>
            <a:off x="5655733" y="3581397"/>
            <a:ext cx="3335867" cy="2800766"/>
          </a:xfrm>
          <a:prstGeom prst="rect">
            <a:avLst/>
          </a:prstGeom>
          <a:ln>
            <a:solidFill>
              <a:srgbClr val="FF0000"/>
            </a:solidFill>
          </a:ln>
          <a:effectLst/>
        </p:spPr>
        <p:txBody>
          <a:bodyPr wrap="square">
            <a:spAutoFit/>
          </a:bodyPr>
          <a:lstStyle/>
          <a:p>
            <a:pPr marL="285750" indent="-285750">
              <a:buFont typeface="Arial"/>
              <a:buChar char="•"/>
            </a:pPr>
            <a:r>
              <a:rPr lang="en-US" sz="1600" dirty="0"/>
              <a:t>DNA polymerase always moves in a 5’ to 3’ direction</a:t>
            </a:r>
          </a:p>
          <a:p>
            <a:pPr marL="285750" indent="-285750">
              <a:buFont typeface="Arial"/>
              <a:buChar char="•"/>
            </a:pPr>
            <a:r>
              <a:rPr lang="en-US" sz="1600" dirty="0"/>
              <a:t>DNA polymerase </a:t>
            </a:r>
            <a:r>
              <a:rPr lang="en-US" sz="1600" dirty="0" err="1"/>
              <a:t>catalyses</a:t>
            </a:r>
            <a:r>
              <a:rPr lang="en-US" sz="1600" dirty="0"/>
              <a:t> the covalent </a:t>
            </a:r>
            <a:r>
              <a:rPr lang="en-US" sz="1600" dirty="0" err="1"/>
              <a:t>phosphodiester</a:t>
            </a:r>
            <a:r>
              <a:rPr lang="en-US" sz="1600" dirty="0"/>
              <a:t> bonds between sugars and phosphate groups</a:t>
            </a:r>
          </a:p>
          <a:p>
            <a:pPr marL="285750" indent="-285750">
              <a:buFont typeface="Arial"/>
              <a:buChar char="•"/>
            </a:pPr>
            <a:r>
              <a:rPr lang="en-US" sz="1600" dirty="0"/>
              <a:t>DNA Polymerase proof reads the complementary base pairing. Consequently mistakes are very infrequent occurring approx. once in every billion bases pairs</a:t>
            </a:r>
          </a:p>
        </p:txBody>
      </p:sp>
    </p:spTree>
    <p:extLst>
      <p:ext uri="{BB962C8B-B14F-4D97-AF65-F5344CB8AC3E}">
        <p14:creationId xmlns:p14="http://schemas.microsoft.com/office/powerpoint/2010/main" val="100695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570971"/>
          </a:xfrm>
        </p:spPr>
        <p:txBody>
          <a:bodyPr>
            <a:noAutofit/>
          </a:bodyPr>
          <a:lstStyle/>
          <a:p>
            <a:r>
              <a:rPr lang="en-US" sz="1600" dirty="0" smtClean="0">
                <a:latin typeface="Arial"/>
                <a:cs typeface="Arial"/>
              </a:rPr>
              <a:t>2.7</a:t>
            </a:r>
            <a:r>
              <a:rPr lang="en-US" sz="1600" dirty="0">
                <a:latin typeface="Arial"/>
                <a:cs typeface="Arial"/>
              </a:rPr>
              <a:t>.U3 DNA polymerase links nucleotides together to form a new strand, using the pre-existing strand as a template</a:t>
            </a:r>
            <a:r>
              <a:rPr lang="en-US" sz="1600" dirty="0" smtClean="0">
                <a:latin typeface="Arial"/>
                <a:cs typeface="Arial"/>
              </a:rPr>
              <a:t>.</a:t>
            </a:r>
            <a:endParaRPr lang="en-US" sz="1600" dirty="0">
              <a:latin typeface="Arial"/>
              <a:cs typeface="Arial"/>
            </a:endParaRPr>
          </a:p>
        </p:txBody>
      </p:sp>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pic>
        <p:nvPicPr>
          <p:cNvPr id="4" name="Picture 3" descr="Screen Shot 2014-07-18 at 20.38.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67" y="728133"/>
            <a:ext cx="6267445" cy="3581397"/>
          </a:xfrm>
          <a:prstGeom prst="rect">
            <a:avLst/>
          </a:prstGeom>
        </p:spPr>
      </p:pic>
      <p:sp>
        <p:nvSpPr>
          <p:cNvPr id="7" name="Rectangle 6"/>
          <p:cNvSpPr/>
          <p:nvPr/>
        </p:nvSpPr>
        <p:spPr>
          <a:xfrm>
            <a:off x="5435599" y="4495797"/>
            <a:ext cx="3335867" cy="1569660"/>
          </a:xfrm>
          <a:prstGeom prst="rect">
            <a:avLst/>
          </a:prstGeom>
          <a:ln>
            <a:solidFill>
              <a:srgbClr val="FF0000"/>
            </a:solidFill>
          </a:ln>
          <a:effectLst/>
        </p:spPr>
        <p:txBody>
          <a:bodyPr wrap="square">
            <a:spAutoFit/>
          </a:bodyPr>
          <a:lstStyle/>
          <a:p>
            <a:pPr marL="285750" indent="-285750">
              <a:buFont typeface="Arial"/>
              <a:buChar char="•"/>
            </a:pPr>
            <a:r>
              <a:rPr lang="en-US" sz="1600" b="1" dirty="0"/>
              <a:t>DNA polymerase always moves in a 5’ to 3’ direction</a:t>
            </a:r>
          </a:p>
          <a:p>
            <a:pPr marL="285750" indent="-285750">
              <a:buFont typeface="Arial"/>
              <a:buChar char="•"/>
            </a:pPr>
            <a:r>
              <a:rPr lang="en-US" sz="1600" dirty="0"/>
              <a:t>DNA polymerase </a:t>
            </a:r>
            <a:r>
              <a:rPr lang="en-US" sz="1600" dirty="0" err="1"/>
              <a:t>catalyses</a:t>
            </a:r>
            <a:r>
              <a:rPr lang="en-US" sz="1600" dirty="0"/>
              <a:t> the covalent </a:t>
            </a:r>
            <a:r>
              <a:rPr lang="en-US" sz="1600" dirty="0" err="1"/>
              <a:t>phosphodiester</a:t>
            </a:r>
            <a:r>
              <a:rPr lang="en-US" sz="1600" dirty="0"/>
              <a:t> bonds between sugars and phosphate </a:t>
            </a:r>
            <a:r>
              <a:rPr lang="en-US" sz="1600" dirty="0" smtClean="0"/>
              <a:t>groups</a:t>
            </a:r>
            <a:endParaRPr lang="en-US" sz="1600" dirty="0"/>
          </a:p>
        </p:txBody>
      </p:sp>
    </p:spTree>
    <p:extLst>
      <p:ext uri="{BB962C8B-B14F-4D97-AF65-F5344CB8AC3E}">
        <p14:creationId xmlns:p14="http://schemas.microsoft.com/office/powerpoint/2010/main" val="8186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3400" y="2048934"/>
            <a:ext cx="8064500" cy="4000500"/>
          </a:xfrm>
          <a:prstGeom prst="rect">
            <a:avLst/>
          </a:prstGeom>
        </p:spPr>
      </p:pic>
      <p:sp>
        <p:nvSpPr>
          <p:cNvPr id="2" name="Title 1"/>
          <p:cNvSpPr>
            <a:spLocks noGrp="1"/>
          </p:cNvSpPr>
          <p:nvPr>
            <p:ph type="title"/>
          </p:nvPr>
        </p:nvSpPr>
        <p:spPr>
          <a:xfrm>
            <a:off x="0" y="4762"/>
            <a:ext cx="9144000" cy="439738"/>
          </a:xfrm>
        </p:spPr>
        <p:txBody>
          <a:bodyPr>
            <a:noAutofit/>
          </a:bodyPr>
          <a:lstStyle/>
          <a:p>
            <a:r>
              <a:rPr lang="en-US" sz="1600" dirty="0" smtClean="0">
                <a:latin typeface="Arial"/>
                <a:cs typeface="Arial"/>
              </a:rPr>
              <a:t>2.7.</a:t>
            </a:r>
            <a:r>
              <a:rPr lang="en-US" sz="1600" dirty="0">
                <a:latin typeface="Arial"/>
                <a:cs typeface="Arial"/>
              </a:rPr>
              <a:t>U1 The replication of DNA is semi-conservative and depends on complementary base pairing.</a:t>
            </a:r>
          </a:p>
        </p:txBody>
      </p:sp>
      <p:sp>
        <p:nvSpPr>
          <p:cNvPr id="10" name="Rectangle 9"/>
          <p:cNvSpPr/>
          <p:nvPr/>
        </p:nvSpPr>
        <p:spPr>
          <a:xfrm>
            <a:off x="2819400" y="6611779"/>
            <a:ext cx="6324600" cy="246221"/>
          </a:xfrm>
          <a:prstGeom prst="rect">
            <a:avLst/>
          </a:prstGeom>
        </p:spPr>
        <p:txBody>
          <a:bodyPr wrap="square">
            <a:spAutoFit/>
          </a:bodyPr>
          <a:lstStyle/>
          <a:p>
            <a:pPr algn="r"/>
            <a:r>
              <a:rPr lang="en-US" sz="1000" dirty="0">
                <a:hlinkClick r:id="rId3"/>
              </a:rPr>
              <a:t>https://</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/commons/3/33/</a:t>
            </a:r>
            <a:r>
              <a:rPr lang="en-US" sz="1000" dirty="0" err="1">
                <a:hlinkClick r:id="rId3"/>
              </a:rPr>
              <a:t>DNA_replication_split_horizontal.svg</a:t>
            </a:r>
            <a:endParaRPr lang="en-US" sz="1000" dirty="0"/>
          </a:p>
        </p:txBody>
      </p:sp>
      <p:pic>
        <p:nvPicPr>
          <p:cNvPr id="3" name="Picture 2" descr="Screen Shot 2014-07-18 at 20.27.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067" y="694267"/>
            <a:ext cx="2779183" cy="2555404"/>
          </a:xfrm>
          <a:prstGeom prst="rect">
            <a:avLst/>
          </a:prstGeom>
        </p:spPr>
      </p:pic>
      <p:sp>
        <p:nvSpPr>
          <p:cNvPr id="5" name="Rectangle 4"/>
          <p:cNvSpPr/>
          <p:nvPr/>
        </p:nvSpPr>
        <p:spPr>
          <a:xfrm>
            <a:off x="4025900" y="694267"/>
            <a:ext cx="4572000" cy="923330"/>
          </a:xfrm>
          <a:prstGeom prst="rect">
            <a:avLst/>
          </a:prstGeom>
        </p:spPr>
        <p:txBody>
          <a:bodyPr>
            <a:spAutoFit/>
          </a:bodyPr>
          <a:lstStyle/>
          <a:p>
            <a:r>
              <a:rPr lang="en-US" dirty="0" smtClean="0"/>
              <a:t>1.	Each </a:t>
            </a:r>
            <a:r>
              <a:rPr lang="en-US" dirty="0"/>
              <a:t>of the nitrogenous bases can only </a:t>
            </a:r>
            <a:r>
              <a:rPr lang="en-US" dirty="0" smtClean="0"/>
              <a:t>	pair </a:t>
            </a:r>
            <a:r>
              <a:rPr lang="en-US" dirty="0"/>
              <a:t>with its </a:t>
            </a:r>
            <a:r>
              <a:rPr lang="en-US" dirty="0" smtClean="0"/>
              <a:t>partner (</a:t>
            </a:r>
            <a:r>
              <a:rPr lang="en-US" dirty="0"/>
              <a:t>A=T </a:t>
            </a:r>
            <a:r>
              <a:rPr lang="en-US" dirty="0" smtClean="0"/>
              <a:t>and </a:t>
            </a:r>
            <a:r>
              <a:rPr lang="en-US" dirty="0"/>
              <a:t>G=C</a:t>
            </a:r>
            <a:r>
              <a:rPr lang="en-US" dirty="0" smtClean="0"/>
              <a:t>) this </a:t>
            </a:r>
            <a:r>
              <a:rPr lang="en-US" dirty="0"/>
              <a:t>is </a:t>
            </a:r>
            <a:r>
              <a:rPr lang="en-US" dirty="0" smtClean="0"/>
              <a:t>	called </a:t>
            </a:r>
            <a:r>
              <a:rPr lang="en-US" b="1" dirty="0"/>
              <a:t>complementary base </a:t>
            </a:r>
            <a:r>
              <a:rPr lang="en-US" b="1" dirty="0" smtClean="0"/>
              <a:t>pairing</a:t>
            </a:r>
            <a:r>
              <a:rPr lang="en-US" dirty="0" smtClean="0"/>
              <a:t>.</a:t>
            </a:r>
            <a:endParaRPr lang="en-US" dirty="0"/>
          </a:p>
        </p:txBody>
      </p:sp>
      <p:sp>
        <p:nvSpPr>
          <p:cNvPr id="6" name="Rectangle 5"/>
          <p:cNvSpPr/>
          <p:nvPr/>
        </p:nvSpPr>
        <p:spPr>
          <a:xfrm>
            <a:off x="219075" y="5165636"/>
            <a:ext cx="4572000" cy="646331"/>
          </a:xfrm>
          <a:prstGeom prst="rect">
            <a:avLst/>
          </a:prstGeom>
        </p:spPr>
        <p:txBody>
          <a:bodyPr>
            <a:spAutoFit/>
          </a:bodyPr>
          <a:lstStyle/>
          <a:p>
            <a:r>
              <a:rPr lang="en-US" dirty="0" smtClean="0"/>
              <a:t>2.	The two new </a:t>
            </a:r>
            <a:r>
              <a:rPr lang="en-US" dirty="0"/>
              <a:t>strands formed will be </a:t>
            </a:r>
            <a:r>
              <a:rPr lang="en-US" dirty="0" smtClean="0"/>
              <a:t>	identical </a:t>
            </a:r>
            <a:r>
              <a:rPr lang="en-US" dirty="0"/>
              <a:t>to the original </a:t>
            </a:r>
            <a:r>
              <a:rPr lang="en-US" dirty="0" smtClean="0"/>
              <a:t>strand.</a:t>
            </a:r>
            <a:endParaRPr lang="en-US" dirty="0"/>
          </a:p>
        </p:txBody>
      </p:sp>
      <p:pic>
        <p:nvPicPr>
          <p:cNvPr id="12" name="Picture 11">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6558288"/>
            <a:ext cx="1303866" cy="312412"/>
          </a:xfrm>
          <a:prstGeom prst="rect">
            <a:avLst/>
          </a:prstGeom>
        </p:spPr>
      </p:pic>
    </p:spTree>
    <p:extLst>
      <p:ext uri="{BB962C8B-B14F-4D97-AF65-F5344CB8AC3E}">
        <p14:creationId xmlns:p14="http://schemas.microsoft.com/office/powerpoint/2010/main" val="2414212754"/>
      </p:ext>
    </p:extLst>
  </p:cSld>
  <p:clrMapOvr>
    <a:masterClrMapping/>
  </p:clrMapOvr>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18651</TotalTime>
  <Words>3469</Words>
  <Application>Microsoft Office PowerPoint</Application>
  <PresentationFormat>On-screen Show (4:3)</PresentationFormat>
  <Paragraphs>321</Paragraphs>
  <Slides>45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Lucida Grande</vt:lpstr>
      <vt:lpstr>IB DP Student Notes</vt:lpstr>
      <vt:lpstr>2.7 DNA replication, transcription and translation</vt:lpstr>
      <vt:lpstr>Understandings</vt:lpstr>
      <vt:lpstr>Applications and Skills</vt:lpstr>
      <vt:lpstr>2.7.U2 Helicase unwinds the double helix and separates the two strands by breaking hydrogen bonds.</vt:lpstr>
      <vt:lpstr>2.7.U2 Helicase unwinds the double helix and separates the two strands by breaking hydrogen bonds.</vt:lpstr>
      <vt:lpstr>2.7.U3 DNA polymerase links nucleotides together to form a new strand, using the pre-existing strand as a template.</vt:lpstr>
      <vt:lpstr>2.7.U3 DNA polymerase links nucleotides together to form a new strand, using the pre-existing strand as a template.</vt:lpstr>
      <vt:lpstr>2.7.U3 DNA polymerase links nucleotides together to form a new strand, using the pre-existing strand as a template.</vt:lpstr>
      <vt:lpstr>2.7.U1 The replication of DNA is semi-conservative and depends on complementary base pairing.</vt:lpstr>
      <vt:lpstr>2.7.U1 The replication of DNA is semi-conservative and depends on complementary base pairing.</vt:lpstr>
      <vt:lpstr>PowerPoint Presentation</vt:lpstr>
      <vt:lpstr>Review: 2.7.A1 Use of Taq DNA polymerase to produce multiple copies of DNA rapidly by the polymerase chain reaction (PCR).</vt:lpstr>
      <vt:lpstr>2.7.A1 Use of Taq DNA polymerase to produce multiple copies of DNA rapidly by the polymerase chain reaction (PCR).</vt:lpstr>
      <vt:lpstr>2.7.S2 Analysis of Meselson and Stahl’s results to obtain support for the theory of semi-conservative replication of DNA.</vt:lpstr>
      <vt:lpstr>2.7.S2 Analysis of Meselson and Stahl’s results to obtain support for the theory of semi-conservative replication of DNA.</vt:lpstr>
      <vt:lpstr>2.7.S2 Analysis of Meselson and Stahl’s results to obtain support for the theory of semi-conservative replication of DNA.</vt:lpstr>
      <vt:lpstr>2.7.S2 Analysis of Meselson and Stahl’s results to obtain support for the theory of semi-conservative replication of DNA.</vt:lpstr>
      <vt:lpstr>2.7.S2 Analysis of Meselson and Stahl’s results to obtain support for the theory of semi-conservative replication of DNA.</vt:lpstr>
      <vt:lpstr>2.7.S2 Analysis of Meselson and Stahl’s results to obtain support for the theory of semi-conservative replication of DNA.</vt:lpstr>
      <vt:lpstr>2.7.S2 Analysis of Meselson and Stahl’s results to obtain support for the theory of semi-conservative replication of DNA.</vt:lpstr>
      <vt:lpstr>2.7.U4 Transcription is the synthesis of mRNA copied from the DNA base sequences by RNA polymerase. 2.7.U5 Translation is the synthesis of polypeptides on ribosomes.</vt:lpstr>
      <vt:lpstr>2.7.U4 Transcription is the synthesis of mRNA copied from the DNA base sequences by RNA polymerase. 2.7.U5 Translation is the synthesis of polypeptides on ribosomes.</vt:lpstr>
      <vt:lpstr>2.7.U4 Transcription is the synthesis of mRNA copied from the DNA base sequences by RNA polymerase.</vt:lpstr>
      <vt:lpstr>2.7.U4 Transcription is the synthesis of mRNA copied from the DNA base sequences by RNA polymerase.</vt:lpstr>
      <vt:lpstr>2.7.U5 Translation is the synthesis of polypeptides on ribosomes.</vt:lpstr>
      <vt:lpstr>2.7.U6 The amino acid sequence of polypeptides is determined by mRNA according to the genetic code.</vt:lpstr>
      <vt:lpstr>2.7.U7 Codons of three bases on mRNA correspond to one amino acid in a polypeptide.</vt:lpstr>
      <vt:lpstr>2.7.U8 Translation depends on complementary base pairing between codons on mRNA and anticodons on tRNA.</vt:lpstr>
      <vt:lpstr>2.7.U8 Translation depends on complementary base pairing between codons on mRNA and anticodons on tRNA.</vt:lpstr>
      <vt:lpstr>2.7.U8 Translation depends on complementary base pairing between codons on mRNA and anticodons on tRNA.</vt:lpstr>
      <vt:lpstr>2.7.U8 Translation depends on complementary base pairing between codons on mRNA and anticodons on tRNA.</vt:lpstr>
      <vt:lpstr>2.7.S1 Use a table of the genetic code to deduce which codon(s) corresponds to which amino acid. 2.7.S3 Use a table of mRNA codons and their corresponding amino acids to deduce the sequence of amino acids coded by a short mRNA strand of known base sequence. 2.7.S4 Deducing the DNA base sequence for the mRNA strand.</vt:lpstr>
      <vt:lpstr>2.7.S1, 2.7.S3, 2.7.S4</vt:lpstr>
      <vt:lpstr>2.7.S1, 2.7.S3, 2.7.S4</vt:lpstr>
      <vt:lpstr>2.7.S1, 2.7.S3, 2.7.S4</vt:lpstr>
      <vt:lpstr>2.7.S1, 2.7.S3, 2.7.S4</vt:lpstr>
      <vt:lpstr>2.7.S1 Use a table of the genetic code to deduce which codon(s) corresponds to which amino acid.</vt:lpstr>
      <vt:lpstr>2.7.S1, 2.7.S3, 2.7.S4</vt:lpstr>
      <vt:lpstr>2.7.S1 Use a table of the genetic code to deduce which codon(s) corresponds to which amino acid.</vt:lpstr>
      <vt:lpstr>2.7.S1, 2.7.S3, 2.7.S4</vt:lpstr>
      <vt:lpstr>2.7.S1 Use a table of the genetic code to deduce which codon(s) corresponds to which amino acid.</vt:lpstr>
      <vt:lpstr>2.7.A2 Production of human insulin in bacteria as an example of the universality of the genetic code allowing gene transfer between species.</vt:lpstr>
      <vt:lpstr>PowerPoint Presentation</vt:lpstr>
      <vt:lpstr>PowerPoint Presentation</vt:lpstr>
      <vt:lpstr>Bibliography / 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Rita, Julie</cp:lastModifiedBy>
  <cp:revision>430</cp:revision>
  <dcterms:created xsi:type="dcterms:W3CDTF">2014-04-26T01:56:54Z</dcterms:created>
  <dcterms:modified xsi:type="dcterms:W3CDTF">2016-10-25T13:36:20Z</dcterms:modified>
</cp:coreProperties>
</file>