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9"/>
  </p:notesMasterIdLst>
  <p:sldIdLst>
    <p:sldId id="256" r:id="rId2"/>
    <p:sldId id="257" r:id="rId3"/>
    <p:sldId id="258" r:id="rId4"/>
    <p:sldId id="259" r:id="rId5"/>
    <p:sldId id="260" r:id="rId6"/>
    <p:sldId id="261" r:id="rId7"/>
    <p:sldId id="264" r:id="rId8"/>
    <p:sldId id="269" r:id="rId9"/>
    <p:sldId id="270" r:id="rId10"/>
    <p:sldId id="279" r:id="rId11"/>
    <p:sldId id="271" r:id="rId12"/>
    <p:sldId id="273" r:id="rId13"/>
    <p:sldId id="274" r:id="rId14"/>
    <p:sldId id="275" r:id="rId15"/>
    <p:sldId id="276" r:id="rId16"/>
    <p:sldId id="277" r:id="rId17"/>
    <p:sldId id="278" r:id="rId1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7" d="100"/>
          <a:sy n="97" d="100"/>
        </p:scale>
        <p:origin x="-364"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67192681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1200150"/>
            <a:ext cx="9144000" cy="2743199"/>
          </a:xfrm>
          <a:prstGeom prst="rect">
            <a:avLst/>
          </a:prstGeom>
          <a:solidFill>
            <a:schemeClr val="dk1">
              <a:alpha val="20000"/>
            </a:schemeClr>
          </a:solidFill>
          <a:ln>
            <a:noFill/>
          </a:ln>
        </p:spPr>
        <p:txBody>
          <a:bodyPr lIns="91425" tIns="45700" rIns="91425" bIns="45700" anchor="ctr" anchorCtr="0">
            <a:noAutofit/>
          </a:bodyPr>
          <a:lstStyle/>
          <a:p>
            <a:pPr>
              <a:spcBef>
                <a:spcPts val="0"/>
              </a:spcBef>
              <a:buNone/>
            </a:pPr>
            <a:endParaRPr/>
          </a:p>
        </p:txBody>
      </p:sp>
      <p:grpSp>
        <p:nvGrpSpPr>
          <p:cNvPr id="9" name="Shape 9"/>
          <p:cNvGrpSpPr/>
          <p:nvPr/>
        </p:nvGrpSpPr>
        <p:grpSpPr>
          <a:xfrm>
            <a:off x="0" y="-1078"/>
            <a:ext cx="1827407" cy="5144627"/>
            <a:chOff x="0" y="-1438"/>
            <a:chExt cx="798029" cy="6859503"/>
          </a:xfrm>
        </p:grpSpPr>
        <p:sp>
          <p:nvSpPr>
            <p:cNvPr id="10" name="Shape 10"/>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11" name="Shape 11"/>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12" name="Shape 12"/>
          <p:cNvGrpSpPr/>
          <p:nvPr/>
        </p:nvGrpSpPr>
        <p:grpSpPr>
          <a:xfrm flipH="1">
            <a:off x="7316591" y="0"/>
            <a:ext cx="1827407" cy="5144627"/>
            <a:chOff x="0" y="-1438"/>
            <a:chExt cx="798029" cy="6859503"/>
          </a:xfrm>
        </p:grpSpPr>
        <p:sp>
          <p:nvSpPr>
            <p:cNvPr id="13" name="Shape 13"/>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14" name="Shape 14"/>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15" name="Shape 15"/>
          <p:cNvSpPr txBox="1">
            <a:spLocks noGrp="1"/>
          </p:cNvSpPr>
          <p:nvPr>
            <p:ph type="ctrTitle"/>
          </p:nvPr>
        </p:nvSpPr>
        <p:spPr>
          <a:xfrm>
            <a:off x="685800" y="1568184"/>
            <a:ext cx="7772400" cy="12380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6" name="Shape 16"/>
          <p:cNvSpPr txBox="1">
            <a:spLocks noGrp="1"/>
          </p:cNvSpPr>
          <p:nvPr>
            <p:ph type="subTitle" idx="1"/>
          </p:nvPr>
        </p:nvSpPr>
        <p:spPr>
          <a:xfrm>
            <a:off x="685800" y="2914650"/>
            <a:ext cx="7772400" cy="658500"/>
          </a:xfrm>
          <a:prstGeom prst="rect">
            <a:avLst/>
          </a:prstGeom>
        </p:spPr>
        <p:txBody>
          <a:bodyPr lIns="91425" tIns="91425" rIns="91425" bIns="91425" anchor="t" anchorCtr="0"/>
          <a:lstStyle>
            <a:lvl1pPr algn="ctr">
              <a:spcBef>
                <a:spcPts val="0"/>
              </a:spcBef>
              <a:buClr>
                <a:schemeClr val="lt2"/>
              </a:buClr>
              <a:buSzPct val="100000"/>
              <a:buNone/>
              <a:defRPr sz="2400">
                <a:solidFill>
                  <a:schemeClr val="lt2"/>
                </a:solidFill>
              </a:defRPr>
            </a:lvl1pPr>
            <a:lvl2pPr algn="ctr">
              <a:spcBef>
                <a:spcPts val="0"/>
              </a:spcBef>
              <a:buClr>
                <a:schemeClr val="lt2"/>
              </a:buClr>
              <a:buNone/>
              <a:defRPr>
                <a:solidFill>
                  <a:schemeClr val="lt2"/>
                </a:solidFill>
              </a:defRPr>
            </a:lvl2pPr>
            <a:lvl3pPr algn="ctr">
              <a:spcBef>
                <a:spcPts val="0"/>
              </a:spcBef>
              <a:buClr>
                <a:schemeClr val="lt2"/>
              </a:buClr>
              <a:buNone/>
              <a:defRPr>
                <a:solidFill>
                  <a:schemeClr val="lt2"/>
                </a:solidFill>
              </a:defRPr>
            </a:lvl3pPr>
            <a:lvl4pPr algn="ctr">
              <a:spcBef>
                <a:spcPts val="0"/>
              </a:spcBef>
              <a:buClr>
                <a:schemeClr val="lt2"/>
              </a:buClr>
              <a:buSzPct val="100000"/>
              <a:buNone/>
              <a:defRPr sz="2400">
                <a:solidFill>
                  <a:schemeClr val="lt2"/>
                </a:solidFill>
              </a:defRPr>
            </a:lvl4pPr>
            <a:lvl5pPr algn="ctr">
              <a:spcBef>
                <a:spcPts val="0"/>
              </a:spcBef>
              <a:buClr>
                <a:schemeClr val="lt2"/>
              </a:buClr>
              <a:buSzPct val="100000"/>
              <a:buNone/>
              <a:defRPr sz="2400">
                <a:solidFill>
                  <a:schemeClr val="lt2"/>
                </a:solidFill>
              </a:defRPr>
            </a:lvl5pPr>
            <a:lvl6pPr algn="ctr">
              <a:spcBef>
                <a:spcPts val="0"/>
              </a:spcBef>
              <a:buClr>
                <a:schemeClr val="lt2"/>
              </a:buClr>
              <a:buSzPct val="100000"/>
              <a:buNone/>
              <a:defRPr sz="2400">
                <a:solidFill>
                  <a:schemeClr val="lt2"/>
                </a:solidFill>
              </a:defRPr>
            </a:lvl6pPr>
            <a:lvl7pPr algn="ctr">
              <a:spcBef>
                <a:spcPts val="0"/>
              </a:spcBef>
              <a:buClr>
                <a:schemeClr val="lt2"/>
              </a:buClr>
              <a:buSzPct val="100000"/>
              <a:buNone/>
              <a:defRPr sz="2400">
                <a:solidFill>
                  <a:schemeClr val="lt2"/>
                </a:solidFill>
              </a:defRPr>
            </a:lvl7pPr>
            <a:lvl8pPr algn="ctr">
              <a:spcBef>
                <a:spcPts val="0"/>
              </a:spcBef>
              <a:buClr>
                <a:schemeClr val="lt2"/>
              </a:buClr>
              <a:buSzPct val="100000"/>
              <a:buNone/>
              <a:defRPr sz="2400">
                <a:solidFill>
                  <a:schemeClr val="lt2"/>
                </a:solidFill>
              </a:defRPr>
            </a:lvl8pPr>
            <a:lvl9pPr algn="ctr">
              <a:spcBef>
                <a:spcPts val="0"/>
              </a:spcBef>
              <a:buClr>
                <a:schemeClr val="lt2"/>
              </a:buClr>
              <a:buSzPct val="100000"/>
              <a:buNone/>
              <a:defRPr sz="2400">
                <a:solidFill>
                  <a:schemeClr val="l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19" name="Shape 19"/>
          <p:cNvGrpSpPr/>
          <p:nvPr/>
        </p:nvGrpSpPr>
        <p:grpSpPr>
          <a:xfrm>
            <a:off x="0" y="-1078"/>
            <a:ext cx="649180" cy="5144627"/>
            <a:chOff x="0" y="-1438"/>
            <a:chExt cx="649180" cy="6859503"/>
          </a:xfrm>
        </p:grpSpPr>
        <p:sp>
          <p:nvSpPr>
            <p:cNvPr id="20" name="Shape 20"/>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a:p>
          </p:txBody>
        </p:sp>
        <p:sp>
          <p:nvSpPr>
            <p:cNvPr id="21" name="Shape 21"/>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22" name="Shape 22"/>
          <p:cNvGrpSpPr/>
          <p:nvPr/>
        </p:nvGrpSpPr>
        <p:grpSpPr>
          <a:xfrm flipH="1">
            <a:off x="8494493" y="0"/>
            <a:ext cx="649180" cy="5144627"/>
            <a:chOff x="0" y="-1438"/>
            <a:chExt cx="649180" cy="6859503"/>
          </a:xfrm>
        </p:grpSpPr>
        <p:sp>
          <p:nvSpPr>
            <p:cNvPr id="23" name="Shape 2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a:p>
          </p:txBody>
        </p:sp>
        <p:sp>
          <p:nvSpPr>
            <p:cNvPr id="24" name="Shape 2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25" name="Shape 25"/>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26" name="Shape 26"/>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sp>
        <p:nvSpPr>
          <p:cNvPr id="29" name="Shape 29"/>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30" name="Shape 30"/>
          <p:cNvGrpSpPr/>
          <p:nvPr/>
        </p:nvGrpSpPr>
        <p:grpSpPr>
          <a:xfrm>
            <a:off x="0" y="-1078"/>
            <a:ext cx="649180" cy="5144627"/>
            <a:chOff x="0" y="-1438"/>
            <a:chExt cx="649180" cy="6859503"/>
          </a:xfrm>
        </p:grpSpPr>
        <p:sp>
          <p:nvSpPr>
            <p:cNvPr id="31" name="Shape 31"/>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32" name="Shape 32"/>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33" name="Shape 33"/>
          <p:cNvGrpSpPr/>
          <p:nvPr/>
        </p:nvGrpSpPr>
        <p:grpSpPr>
          <a:xfrm flipH="1">
            <a:off x="8494493" y="0"/>
            <a:ext cx="649180" cy="5144627"/>
            <a:chOff x="0" y="-1438"/>
            <a:chExt cx="649180" cy="6859503"/>
          </a:xfrm>
        </p:grpSpPr>
        <p:sp>
          <p:nvSpPr>
            <p:cNvPr id="34" name="Shape 34"/>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a:p>
          </p:txBody>
        </p:sp>
        <p:sp>
          <p:nvSpPr>
            <p:cNvPr id="35" name="Shape 35"/>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36" name="Shape 36"/>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37" name="Shape 3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8" name="Shape 38"/>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0"/>
        <p:cNvGrpSpPr/>
        <p:nvPr/>
      </p:nvGrpSpPr>
      <p:grpSpPr>
        <a:xfrm>
          <a:off x="0" y="0"/>
          <a:ext cx="0" cy="0"/>
          <a:chOff x="0" y="0"/>
          <a:chExt cx="0" cy="0"/>
        </a:xfrm>
      </p:grpSpPr>
      <p:sp>
        <p:nvSpPr>
          <p:cNvPr id="41" name="Shape 41"/>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42" name="Shape 42"/>
          <p:cNvGrpSpPr/>
          <p:nvPr/>
        </p:nvGrpSpPr>
        <p:grpSpPr>
          <a:xfrm>
            <a:off x="0" y="-1078"/>
            <a:ext cx="649180" cy="5144627"/>
            <a:chOff x="0" y="-1438"/>
            <a:chExt cx="649180" cy="6859503"/>
          </a:xfrm>
        </p:grpSpPr>
        <p:sp>
          <p:nvSpPr>
            <p:cNvPr id="43" name="Shape 4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44" name="Shape 4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45" name="Shape 45"/>
          <p:cNvGrpSpPr/>
          <p:nvPr/>
        </p:nvGrpSpPr>
        <p:grpSpPr>
          <a:xfrm flipH="1">
            <a:off x="8494493" y="0"/>
            <a:ext cx="649180" cy="5144627"/>
            <a:chOff x="0" y="-1438"/>
            <a:chExt cx="649180" cy="6859503"/>
          </a:xfrm>
        </p:grpSpPr>
        <p:sp>
          <p:nvSpPr>
            <p:cNvPr id="46" name="Shape 46"/>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47" name="Shape 47"/>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48" name="Shape 48"/>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49" name="Shape 49"/>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50"/>
        <p:cNvGrpSpPr/>
        <p:nvPr/>
      </p:nvGrpSpPr>
      <p:grpSpPr>
        <a:xfrm>
          <a:off x="0" y="0"/>
          <a:ext cx="0" cy="0"/>
          <a:chOff x="0" y="0"/>
          <a:chExt cx="0" cy="0"/>
        </a:xfrm>
      </p:grpSpPr>
      <p:sp>
        <p:nvSpPr>
          <p:cNvPr id="51" name="Shape 51"/>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52" name="Shape 52"/>
          <p:cNvGrpSpPr/>
          <p:nvPr/>
        </p:nvGrpSpPr>
        <p:grpSpPr>
          <a:xfrm>
            <a:off x="0" y="-1078"/>
            <a:ext cx="649180" cy="5144627"/>
            <a:chOff x="0" y="-1438"/>
            <a:chExt cx="649180" cy="6859503"/>
          </a:xfrm>
        </p:grpSpPr>
        <p:sp>
          <p:nvSpPr>
            <p:cNvPr id="53" name="Shape 5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54" name="Shape 5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55" name="Shape 55"/>
          <p:cNvGrpSpPr/>
          <p:nvPr/>
        </p:nvGrpSpPr>
        <p:grpSpPr>
          <a:xfrm flipH="1">
            <a:off x="8494493" y="0"/>
            <a:ext cx="649180" cy="5144627"/>
            <a:chOff x="0" y="-1438"/>
            <a:chExt cx="649180" cy="6859503"/>
          </a:xfrm>
        </p:grpSpPr>
        <p:sp>
          <p:nvSpPr>
            <p:cNvPr id="56" name="Shape 56"/>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57" name="Shape 57"/>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58" name="Shape 58"/>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59" name="Shape 59"/>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lt2"/>
              </a:buClr>
              <a:buSzPct val="100000"/>
              <a:buNone/>
              <a:defRPr sz="1800">
                <a:solidFill>
                  <a:schemeClr val="lt2"/>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62" name="Shape 62"/>
          <p:cNvGrpSpPr/>
          <p:nvPr/>
        </p:nvGrpSpPr>
        <p:grpSpPr>
          <a:xfrm>
            <a:off x="0" y="-1078"/>
            <a:ext cx="649180" cy="5144627"/>
            <a:chOff x="0" y="-1438"/>
            <a:chExt cx="649180" cy="6859503"/>
          </a:xfrm>
        </p:grpSpPr>
        <p:sp>
          <p:nvSpPr>
            <p:cNvPr id="63" name="Shape 6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64" name="Shape 6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65" name="Shape 65"/>
          <p:cNvGrpSpPr/>
          <p:nvPr/>
        </p:nvGrpSpPr>
        <p:grpSpPr>
          <a:xfrm flipH="1">
            <a:off x="8494493" y="0"/>
            <a:ext cx="649180" cy="5144627"/>
            <a:chOff x="0" y="-1438"/>
            <a:chExt cx="649180" cy="6859503"/>
          </a:xfrm>
        </p:grpSpPr>
        <p:sp>
          <p:nvSpPr>
            <p:cNvPr id="66" name="Shape 66"/>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67" name="Shape 67"/>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68" name="Shape 68"/>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chemeClr val="dk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1pPr>
            <a:lvl2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2pPr>
            <a:lvl3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3pPr>
            <a:lvl4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4pPr>
            <a:lvl5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5pPr>
            <a:lvl6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6pPr>
            <a:lvl7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7pPr>
            <a:lvl8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8pPr>
            <a:lvl9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lt1"/>
              </a:buClr>
              <a:buSzPct val="100000"/>
              <a:buFont typeface="Trebuchet MS"/>
              <a:defRPr sz="3000">
                <a:solidFill>
                  <a:schemeClr val="lt1"/>
                </a:solidFill>
                <a:latin typeface="Trebuchet MS"/>
                <a:ea typeface="Trebuchet MS"/>
                <a:cs typeface="Trebuchet MS"/>
                <a:sym typeface="Trebuchet MS"/>
              </a:defRPr>
            </a:lvl1pPr>
            <a:lvl2pPr>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2pPr>
            <a:lvl3pPr>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3pPr>
            <a:lvl4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4pPr>
            <a:lvl5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5pPr>
            <a:lvl6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6pPr>
            <a:lvl7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7pPr>
            <a:lvl8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8pPr>
            <a:lvl9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feature=player_embedded&amp;v=62dloKuZN5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d.umn.edu/hlthserv/health_education/services/alcohol_drug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drugfreeworld.org/real-life-stories/alcohol.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www.facesofdrunkdriving.com/jacqu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685800" y="1568184"/>
            <a:ext cx="7772400" cy="1238099"/>
          </a:xfrm>
          <a:prstGeom prst="rect">
            <a:avLst/>
          </a:prstGeom>
        </p:spPr>
        <p:txBody>
          <a:bodyPr lIns="91425" tIns="91425" rIns="91425" bIns="91425" anchor="b" anchorCtr="0">
            <a:noAutofit/>
          </a:bodyPr>
          <a:lstStyle/>
          <a:p>
            <a:pPr>
              <a:spcBef>
                <a:spcPts val="0"/>
              </a:spcBef>
              <a:buNone/>
            </a:pPr>
            <a:endParaRPr/>
          </a:p>
        </p:txBody>
      </p:sp>
      <p:sp>
        <p:nvSpPr>
          <p:cNvPr id="71" name="Shape 71"/>
          <p:cNvSpPr txBox="1">
            <a:spLocks noGrp="1"/>
          </p:cNvSpPr>
          <p:nvPr>
            <p:ph type="subTitle" idx="1"/>
          </p:nvPr>
        </p:nvSpPr>
        <p:spPr>
          <a:xfrm>
            <a:off x="742575" y="4045525"/>
            <a:ext cx="7772400" cy="658500"/>
          </a:xfrm>
          <a:prstGeom prst="rect">
            <a:avLst/>
          </a:prstGeom>
        </p:spPr>
        <p:txBody>
          <a:bodyPr lIns="91425" tIns="91425" rIns="91425" bIns="91425" anchor="t" anchorCtr="0">
            <a:noAutofit/>
          </a:bodyPr>
          <a:lstStyle/>
          <a:p>
            <a:pPr>
              <a:spcBef>
                <a:spcPts val="0"/>
              </a:spcBef>
              <a:buNone/>
            </a:pPr>
            <a:r>
              <a:rPr lang="en" sz="1400" i="1"/>
              <a:t>2015</a:t>
            </a:r>
          </a:p>
        </p:txBody>
      </p:sp>
      <p:pic>
        <p:nvPicPr>
          <p:cNvPr id="72" name="Shape 72"/>
          <p:cNvPicPr preferRelativeResize="0"/>
          <p:nvPr/>
        </p:nvPicPr>
        <p:blipFill>
          <a:blip r:embed="rId3">
            <a:alphaModFix/>
          </a:blip>
          <a:stretch>
            <a:fillRect/>
          </a:stretch>
        </p:blipFill>
        <p:spPr>
          <a:xfrm>
            <a:off x="216225" y="412150"/>
            <a:ext cx="8781300" cy="319852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that affect your BAC</a:t>
            </a:r>
            <a:endParaRPr lang="en-US" dirty="0"/>
          </a:p>
        </p:txBody>
      </p:sp>
      <p:sp>
        <p:nvSpPr>
          <p:cNvPr id="3" name="Text Placeholder 2"/>
          <p:cNvSpPr>
            <a:spLocks noGrp="1"/>
          </p:cNvSpPr>
          <p:nvPr>
            <p:ph type="body" idx="1"/>
          </p:nvPr>
        </p:nvSpPr>
        <p:spPr/>
        <p:txBody>
          <a:bodyPr/>
          <a:lstStyle/>
          <a:p>
            <a:pPr marL="457200" indent="-457200">
              <a:buFont typeface="Arial" pitchFamily="34" charset="0"/>
              <a:buChar char="•"/>
            </a:pPr>
            <a:r>
              <a:rPr lang="en-US" dirty="0" smtClean="0"/>
              <a:t>Weight</a:t>
            </a:r>
          </a:p>
          <a:p>
            <a:pPr marL="457200" indent="-457200">
              <a:buFont typeface="Arial" pitchFamily="34" charset="0"/>
              <a:buChar char="•"/>
            </a:pPr>
            <a:r>
              <a:rPr lang="en-US" dirty="0" smtClean="0"/>
              <a:t>Gender</a:t>
            </a:r>
          </a:p>
          <a:p>
            <a:pPr marL="457200" indent="-457200">
              <a:buFont typeface="Arial" pitchFamily="34" charset="0"/>
              <a:buChar char="•"/>
            </a:pPr>
            <a:r>
              <a:rPr lang="en-US" dirty="0" smtClean="0"/>
              <a:t>Time</a:t>
            </a:r>
          </a:p>
          <a:p>
            <a:pPr marL="457200" indent="-457200">
              <a:buFont typeface="Arial" pitchFamily="34" charset="0"/>
              <a:buChar char="•"/>
            </a:pPr>
            <a:r>
              <a:rPr lang="en-US" dirty="0" smtClean="0"/>
              <a:t>Amount</a:t>
            </a:r>
          </a:p>
          <a:p>
            <a:pPr marL="457200" indent="-457200">
              <a:buFont typeface="Arial" pitchFamily="34" charset="0"/>
              <a:buChar char="•"/>
            </a:pPr>
            <a:r>
              <a:rPr lang="en-US" dirty="0" smtClean="0"/>
              <a:t>Food</a:t>
            </a:r>
          </a:p>
          <a:p>
            <a:pPr marL="457200" indent="-457200">
              <a:buFont typeface="Arial" pitchFamily="34" charset="0"/>
              <a:buChar char="•"/>
            </a:pPr>
            <a:r>
              <a:rPr lang="en-US" dirty="0" smtClean="0"/>
              <a:t>Other medications/drugs</a:t>
            </a:r>
            <a:endParaRPr lang="en-US" dirty="0"/>
          </a:p>
        </p:txBody>
      </p:sp>
    </p:spTree>
    <p:extLst>
      <p:ext uri="{BB962C8B-B14F-4D97-AF65-F5344CB8AC3E}">
        <p14:creationId xmlns:p14="http://schemas.microsoft.com/office/powerpoint/2010/main" val="298355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Other Consequences of Drinking</a:t>
            </a:r>
          </a:p>
        </p:txBody>
      </p:sp>
      <p:sp>
        <p:nvSpPr>
          <p:cNvPr id="177" name="Shape 177"/>
          <p:cNvSpPr txBox="1">
            <a:spLocks noGrp="1"/>
          </p:cNvSpPr>
          <p:nvPr>
            <p:ph type="body" idx="1"/>
          </p:nvPr>
        </p:nvSpPr>
        <p:spPr>
          <a:xfrm>
            <a:off x="122775" y="1029925"/>
            <a:ext cx="8229600" cy="3725699"/>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sz="1800" dirty="0">
                <a:solidFill>
                  <a:schemeClr val="accent4"/>
                </a:solidFill>
                <a:latin typeface="Arial"/>
                <a:ea typeface="Arial"/>
                <a:cs typeface="Arial"/>
                <a:sym typeface="Arial"/>
              </a:rPr>
              <a:t>Fetal Alcohol Spectrum Disorders (</a:t>
            </a:r>
            <a:r>
              <a:rPr lang="en" sz="1800" b="1" dirty="0">
                <a:solidFill>
                  <a:schemeClr val="accent4"/>
                </a:solidFill>
                <a:latin typeface="Arial"/>
                <a:ea typeface="Arial"/>
                <a:cs typeface="Arial"/>
                <a:sym typeface="Arial"/>
              </a:rPr>
              <a:t>FASD</a:t>
            </a:r>
            <a:r>
              <a:rPr lang="en" sz="1800" dirty="0" smtClean="0">
                <a:solidFill>
                  <a:schemeClr val="accent4"/>
                </a:solidFill>
                <a:latin typeface="Arial"/>
                <a:ea typeface="Arial"/>
                <a:cs typeface="Arial"/>
                <a:sym typeface="Arial"/>
              </a:rPr>
              <a:t>)</a:t>
            </a:r>
          </a:p>
          <a:p>
            <a:pPr lvl="0">
              <a:buClr>
                <a:schemeClr val="dk1"/>
              </a:buClr>
              <a:buSzPct val="61111"/>
            </a:pPr>
            <a:r>
              <a:rPr lang="en-US" sz="1800" dirty="0" smtClean="0"/>
              <a:t>The range </a:t>
            </a:r>
            <a:r>
              <a:rPr lang="en-US" sz="1800" dirty="0"/>
              <a:t>of effects that can occur in an individual whose mother drank alcohol during pregnancy. These effects may include physical, mental, behavioral, and/or learning disabilities with possible lifelong implications.</a:t>
            </a:r>
            <a:endParaRPr lang="en" sz="1800" dirty="0">
              <a:solidFill>
                <a:schemeClr val="accent4"/>
              </a:solidFill>
              <a:latin typeface="Arial"/>
              <a:ea typeface="Arial"/>
              <a:cs typeface="Arial"/>
              <a:sym typeface="Arial"/>
            </a:endParaRPr>
          </a:p>
          <a:p>
            <a:pPr marL="609600" lvl="0" indent="-342900" rtl="0">
              <a:lnSpc>
                <a:spcPct val="115000"/>
              </a:lnSpc>
              <a:spcBef>
                <a:spcPts val="0"/>
              </a:spcBef>
              <a:buClr>
                <a:schemeClr val="lt1"/>
              </a:buClr>
              <a:buSzPct val="100000"/>
              <a:buFont typeface="Arial"/>
              <a:buChar char="●"/>
            </a:pPr>
            <a:r>
              <a:rPr lang="en" sz="1800" dirty="0">
                <a:latin typeface="Arial"/>
                <a:ea typeface="Arial"/>
                <a:cs typeface="Arial"/>
                <a:sym typeface="Arial"/>
              </a:rPr>
              <a:t>Fetal alcohol syndrome (</a:t>
            </a:r>
            <a:r>
              <a:rPr lang="en" sz="1800" b="1" dirty="0">
                <a:latin typeface="Arial"/>
                <a:ea typeface="Arial"/>
                <a:cs typeface="Arial"/>
                <a:sym typeface="Arial"/>
              </a:rPr>
              <a:t>FAS</a:t>
            </a:r>
            <a:r>
              <a:rPr lang="en" sz="1800" dirty="0">
                <a:latin typeface="Arial"/>
                <a:ea typeface="Arial"/>
                <a:cs typeface="Arial"/>
                <a:sym typeface="Arial"/>
              </a:rPr>
              <a:t>)</a:t>
            </a:r>
          </a:p>
          <a:p>
            <a:pPr marL="609600" lvl="0" indent="-342900" rtl="0">
              <a:lnSpc>
                <a:spcPct val="115000"/>
              </a:lnSpc>
              <a:spcBef>
                <a:spcPts val="0"/>
              </a:spcBef>
              <a:buClr>
                <a:schemeClr val="lt1"/>
              </a:buClr>
              <a:buSzPct val="100000"/>
              <a:buFont typeface="Arial"/>
              <a:buChar char="●"/>
            </a:pPr>
            <a:r>
              <a:rPr lang="en" sz="1800" dirty="0">
                <a:latin typeface="Arial"/>
                <a:ea typeface="Arial"/>
                <a:cs typeface="Arial"/>
                <a:sym typeface="Arial"/>
              </a:rPr>
              <a:t>Alcohol-related neurodevelopmental disorder (</a:t>
            </a:r>
            <a:r>
              <a:rPr lang="en" sz="1800" b="1" dirty="0">
                <a:latin typeface="Arial"/>
                <a:ea typeface="Arial"/>
                <a:cs typeface="Arial"/>
                <a:sym typeface="Arial"/>
              </a:rPr>
              <a:t>ARND</a:t>
            </a:r>
            <a:r>
              <a:rPr lang="en" sz="1800" dirty="0">
                <a:latin typeface="Arial"/>
                <a:ea typeface="Arial"/>
                <a:cs typeface="Arial"/>
                <a:sym typeface="Arial"/>
              </a:rPr>
              <a:t>)</a:t>
            </a:r>
          </a:p>
          <a:p>
            <a:pPr marL="609600" lvl="0" indent="-342900" rtl="0">
              <a:lnSpc>
                <a:spcPct val="115000"/>
              </a:lnSpc>
              <a:spcBef>
                <a:spcPts val="0"/>
              </a:spcBef>
              <a:buClr>
                <a:schemeClr val="lt1"/>
              </a:buClr>
              <a:buSzPct val="100000"/>
              <a:buFont typeface="Arial"/>
              <a:buChar char="●"/>
            </a:pPr>
            <a:r>
              <a:rPr lang="en" sz="1800" dirty="0">
                <a:latin typeface="Arial"/>
                <a:ea typeface="Arial"/>
                <a:cs typeface="Arial"/>
                <a:sym typeface="Arial"/>
              </a:rPr>
              <a:t>Alcohol-related birth defects (</a:t>
            </a:r>
            <a:r>
              <a:rPr lang="en" sz="1800" b="1" dirty="0">
                <a:latin typeface="Arial"/>
                <a:ea typeface="Arial"/>
                <a:cs typeface="Arial"/>
                <a:sym typeface="Arial"/>
              </a:rPr>
              <a:t>ARBD</a:t>
            </a:r>
            <a:r>
              <a:rPr lang="en" sz="1800" dirty="0">
                <a:latin typeface="Arial"/>
                <a:ea typeface="Arial"/>
                <a:cs typeface="Arial"/>
                <a:sym typeface="Arial"/>
              </a:rPr>
              <a:t>)</a:t>
            </a:r>
          </a:p>
          <a:p>
            <a:pPr marL="609600" lvl="0" indent="-342900" rtl="0">
              <a:lnSpc>
                <a:spcPct val="115000"/>
              </a:lnSpc>
              <a:spcBef>
                <a:spcPts val="0"/>
              </a:spcBef>
              <a:buClr>
                <a:schemeClr val="lt1"/>
              </a:buClr>
              <a:buSzPct val="100000"/>
              <a:buFont typeface="Arial"/>
              <a:buChar char="●"/>
            </a:pPr>
            <a:r>
              <a:rPr lang="en" sz="1800" dirty="0">
                <a:latin typeface="Arial"/>
                <a:ea typeface="Arial"/>
                <a:cs typeface="Arial"/>
                <a:sym typeface="Arial"/>
              </a:rPr>
              <a:t>Fetal alcohol effects (</a:t>
            </a:r>
            <a:r>
              <a:rPr lang="en" sz="1800" b="1" dirty="0">
                <a:latin typeface="Arial"/>
                <a:ea typeface="Arial"/>
                <a:cs typeface="Arial"/>
                <a:sym typeface="Arial"/>
              </a:rPr>
              <a:t>FAE</a:t>
            </a:r>
            <a:r>
              <a:rPr lang="en" sz="1800" dirty="0">
                <a:latin typeface="Arial"/>
                <a:ea typeface="Arial"/>
                <a:cs typeface="Arial"/>
                <a:sym typeface="Arial"/>
              </a:rPr>
              <a:t>)</a:t>
            </a:r>
          </a:p>
          <a:p>
            <a:pPr marL="609600" lvl="0" indent="-342900">
              <a:lnSpc>
                <a:spcPct val="115000"/>
              </a:lnSpc>
              <a:spcBef>
                <a:spcPts val="0"/>
              </a:spcBef>
              <a:buClr>
                <a:schemeClr val="lt1"/>
              </a:buClr>
              <a:buSzPct val="100000"/>
              <a:buFont typeface="Arial"/>
              <a:buChar char="●"/>
            </a:pPr>
            <a:r>
              <a:rPr lang="en" sz="1800" u="sng" dirty="0">
                <a:solidFill>
                  <a:schemeClr val="hlink"/>
                </a:solidFill>
                <a:latin typeface="Arial"/>
                <a:ea typeface="Arial"/>
                <a:cs typeface="Arial"/>
                <a:sym typeface="Arial"/>
                <a:hlinkClick r:id="rId3"/>
              </a:rPr>
              <a:t>What do people know?</a:t>
            </a:r>
          </a:p>
        </p:txBody>
      </p:sp>
      <p:pic>
        <p:nvPicPr>
          <p:cNvPr id="178" name="Shape 178"/>
          <p:cNvPicPr preferRelativeResize="0"/>
          <p:nvPr/>
        </p:nvPicPr>
        <p:blipFill>
          <a:blip r:embed="rId4">
            <a:alphaModFix/>
          </a:blip>
          <a:stretch>
            <a:fillRect/>
          </a:stretch>
        </p:blipFill>
        <p:spPr>
          <a:xfrm>
            <a:off x="6328675" y="2266950"/>
            <a:ext cx="2642849" cy="2354523"/>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Binge Drinking </a:t>
            </a:r>
          </a:p>
        </p:txBody>
      </p:sp>
      <p:sp>
        <p:nvSpPr>
          <p:cNvPr id="190" name="Shape 190"/>
          <p:cNvSpPr txBox="1">
            <a:spLocks noGrp="1"/>
          </p:cNvSpPr>
          <p:nvPr>
            <p:ph type="body" idx="1"/>
          </p:nvPr>
        </p:nvSpPr>
        <p:spPr>
          <a:xfrm>
            <a:off x="457200" y="1120675"/>
            <a:ext cx="3994500" cy="3725699"/>
          </a:xfrm>
          <a:prstGeom prst="rect">
            <a:avLst/>
          </a:prstGeom>
        </p:spPr>
        <p:txBody>
          <a:bodyPr lIns="91425" tIns="91425" rIns="91425" bIns="91425" anchor="t" anchorCtr="0">
            <a:noAutofit/>
          </a:bodyPr>
          <a:lstStyle/>
          <a:p>
            <a:pPr lvl="0" rtl="0">
              <a:spcBef>
                <a:spcPts val="0"/>
              </a:spcBef>
              <a:buNone/>
            </a:pPr>
            <a:r>
              <a:rPr lang="en" sz="2400">
                <a:solidFill>
                  <a:srgbClr val="00FF00"/>
                </a:solidFill>
              </a:rPr>
              <a:t>What is it?</a:t>
            </a:r>
          </a:p>
          <a:p>
            <a:pPr marL="457200" lvl="0" indent="-355600">
              <a:spcBef>
                <a:spcPts val="0"/>
              </a:spcBef>
              <a:buClr>
                <a:schemeClr val="lt1"/>
              </a:buClr>
              <a:buSzPct val="100000"/>
              <a:buFont typeface="Arial"/>
              <a:buChar char="●"/>
            </a:pPr>
            <a:r>
              <a:rPr lang="en" sz="2000"/>
              <a:t>The consumption of an excessive amount of alcohol in a short period of time. Generally </a:t>
            </a:r>
            <a:r>
              <a:rPr lang="en" sz="2000" u="sng">
                <a:solidFill>
                  <a:schemeClr val="accent4"/>
                </a:solidFill>
              </a:rPr>
              <a:t>5 or more drinks </a:t>
            </a:r>
            <a:r>
              <a:rPr lang="en" sz="2000"/>
              <a:t>in a row for men, </a:t>
            </a:r>
            <a:r>
              <a:rPr lang="en" sz="2000" u="sng">
                <a:solidFill>
                  <a:schemeClr val="accent4"/>
                </a:solidFill>
              </a:rPr>
              <a:t>4 or more</a:t>
            </a:r>
            <a:r>
              <a:rPr lang="en" sz="2000"/>
              <a:t> for females</a:t>
            </a:r>
          </a:p>
        </p:txBody>
      </p:sp>
      <p:sp>
        <p:nvSpPr>
          <p:cNvPr id="191" name="Shape 191"/>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lvl="0" rtl="0">
              <a:spcBef>
                <a:spcPts val="0"/>
              </a:spcBef>
              <a:buNone/>
            </a:pPr>
            <a:r>
              <a:rPr lang="en" sz="2400">
                <a:solidFill>
                  <a:srgbClr val="00FF00"/>
                </a:solidFill>
              </a:rPr>
              <a:t>How does it affect you?</a:t>
            </a:r>
          </a:p>
          <a:p>
            <a:pPr marL="457200" lvl="0" indent="-355600" rtl="0">
              <a:spcBef>
                <a:spcPts val="0"/>
              </a:spcBef>
              <a:buClr>
                <a:schemeClr val="lt1"/>
              </a:buClr>
              <a:buSzPct val="100000"/>
              <a:buFont typeface="Arial"/>
              <a:buChar char="●"/>
            </a:pPr>
            <a:r>
              <a:rPr lang="en" sz="2000" u="sng"/>
              <a:t>90%</a:t>
            </a:r>
            <a:r>
              <a:rPr lang="en" sz="2000"/>
              <a:t> of alcohol consumed by underage persons in the U.S. is in the form of binge drinking.</a:t>
            </a:r>
          </a:p>
          <a:p>
            <a:pPr marL="457200" lvl="0" indent="-355600" rtl="0">
              <a:spcBef>
                <a:spcPts val="0"/>
              </a:spcBef>
              <a:buClr>
                <a:schemeClr val="lt1"/>
              </a:buClr>
              <a:buSzPct val="100000"/>
              <a:buFont typeface="Arial"/>
              <a:buChar char="●"/>
            </a:pPr>
            <a:r>
              <a:rPr lang="en" sz="2000"/>
              <a:t>Alcohol has been said to have positive health consequences when consumed in moderation (About a drink a day).</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Alcohol Poisoning </a:t>
            </a:r>
          </a:p>
        </p:txBody>
      </p:sp>
      <p:sp>
        <p:nvSpPr>
          <p:cNvPr id="197" name="Shape 197"/>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lvl="0" rtl="0">
              <a:spcBef>
                <a:spcPts val="0"/>
              </a:spcBef>
              <a:buNone/>
            </a:pPr>
            <a:r>
              <a:rPr lang="en" sz="1800"/>
              <a:t>What is Alcohol Poisoning?</a:t>
            </a:r>
          </a:p>
          <a:p>
            <a:pPr marL="457200" lvl="0" indent="-342900" rtl="0">
              <a:spcBef>
                <a:spcPts val="0"/>
              </a:spcBef>
              <a:buClr>
                <a:schemeClr val="lt1"/>
              </a:buClr>
              <a:buSzPct val="100000"/>
              <a:buFont typeface="Arial"/>
              <a:buChar char="●"/>
            </a:pPr>
            <a:r>
              <a:rPr lang="en" sz="1800"/>
              <a:t>A condition in which a </a:t>
            </a:r>
            <a:r>
              <a:rPr lang="en" sz="1800" u="sng">
                <a:solidFill>
                  <a:srgbClr val="93C47D"/>
                </a:solidFill>
              </a:rPr>
              <a:t>toxic amount</a:t>
            </a:r>
            <a:r>
              <a:rPr lang="en" sz="1800"/>
              <a:t> of alcohol has been consumed, usually in a short period of time. </a:t>
            </a:r>
          </a:p>
          <a:p>
            <a:pPr marL="457200" lvl="0" indent="-342900">
              <a:spcBef>
                <a:spcPts val="0"/>
              </a:spcBef>
              <a:buClr>
                <a:schemeClr val="lt1"/>
              </a:buClr>
              <a:buSzPct val="100000"/>
              <a:buFont typeface="Arial"/>
              <a:buChar char="●"/>
            </a:pPr>
            <a:r>
              <a:rPr lang="en" sz="1800"/>
              <a:t>In other words, the blood alcohol content (BAC) is at a </a:t>
            </a:r>
            <a:r>
              <a:rPr lang="en" sz="1800" u="sng">
                <a:solidFill>
                  <a:srgbClr val="93C47D"/>
                </a:solidFill>
              </a:rPr>
              <a:t>dangerously high level</a:t>
            </a:r>
            <a:r>
              <a:rPr lang="en" sz="1800"/>
              <a:t>.</a:t>
            </a:r>
          </a:p>
        </p:txBody>
      </p:sp>
      <p:sp>
        <p:nvSpPr>
          <p:cNvPr id="198" name="Shape 198"/>
          <p:cNvSpPr txBox="1">
            <a:spLocks noGrp="1"/>
          </p:cNvSpPr>
          <p:nvPr>
            <p:ph type="body" idx="2"/>
          </p:nvPr>
        </p:nvSpPr>
        <p:spPr>
          <a:xfrm>
            <a:off x="4692298" y="205975"/>
            <a:ext cx="3994500" cy="3725699"/>
          </a:xfrm>
          <a:prstGeom prst="rect">
            <a:avLst/>
          </a:prstGeom>
        </p:spPr>
        <p:txBody>
          <a:bodyPr lIns="91425" tIns="91425" rIns="91425" bIns="91425" anchor="t" anchorCtr="0">
            <a:noAutofit/>
          </a:bodyPr>
          <a:lstStyle/>
          <a:p>
            <a:pPr lvl="0" rtl="0">
              <a:spcBef>
                <a:spcPts val="0"/>
              </a:spcBef>
              <a:buNone/>
            </a:pPr>
            <a:r>
              <a:rPr lang="en" sz="2400"/>
              <a:t>Symptoms</a:t>
            </a:r>
          </a:p>
          <a:p>
            <a:pPr marL="457200" lvl="0" indent="-342900" rtl="0">
              <a:spcBef>
                <a:spcPts val="0"/>
              </a:spcBef>
              <a:buClr>
                <a:schemeClr val="lt1"/>
              </a:buClr>
              <a:buSzPct val="100000"/>
              <a:buFont typeface="Arial"/>
              <a:buChar char="●"/>
            </a:pPr>
            <a:r>
              <a:rPr lang="en" sz="1800"/>
              <a:t>Shallow breathing</a:t>
            </a:r>
          </a:p>
          <a:p>
            <a:pPr marL="457200" lvl="0" indent="-342900" rtl="0">
              <a:spcBef>
                <a:spcPts val="0"/>
              </a:spcBef>
              <a:buClr>
                <a:schemeClr val="lt1"/>
              </a:buClr>
              <a:buSzPct val="100000"/>
              <a:buFont typeface="Arial"/>
              <a:buChar char="●"/>
            </a:pPr>
            <a:r>
              <a:rPr lang="en" sz="1800"/>
              <a:t>Disorientation </a:t>
            </a:r>
          </a:p>
          <a:p>
            <a:pPr marL="457200" lvl="0" indent="-342900" rtl="0">
              <a:spcBef>
                <a:spcPts val="0"/>
              </a:spcBef>
              <a:buClr>
                <a:schemeClr val="lt1"/>
              </a:buClr>
              <a:buSzPct val="100000"/>
              <a:buFont typeface="Arial"/>
              <a:buChar char="●"/>
            </a:pPr>
            <a:r>
              <a:rPr lang="en" sz="1800"/>
              <a:t>Unresponsiveness</a:t>
            </a:r>
          </a:p>
          <a:p>
            <a:pPr marL="457200" lvl="0" indent="-342900" rtl="0">
              <a:spcBef>
                <a:spcPts val="0"/>
              </a:spcBef>
              <a:buClr>
                <a:schemeClr val="lt1"/>
              </a:buClr>
              <a:buSzPct val="100000"/>
              <a:buFont typeface="Arial"/>
              <a:buChar char="●"/>
            </a:pPr>
            <a:r>
              <a:rPr lang="en" sz="1800"/>
              <a:t>Unconsciousness</a:t>
            </a:r>
          </a:p>
          <a:p>
            <a:pPr marL="457200" lvl="0" indent="-342900" rtl="0">
              <a:spcBef>
                <a:spcPts val="0"/>
              </a:spcBef>
              <a:buClr>
                <a:schemeClr val="lt1"/>
              </a:buClr>
              <a:buSzPct val="100000"/>
              <a:buFont typeface="Arial"/>
              <a:buChar char="●"/>
            </a:pPr>
            <a:r>
              <a:rPr lang="en" sz="1800"/>
              <a:t>Pale or bluish tone to skin</a:t>
            </a:r>
          </a:p>
          <a:p>
            <a:pPr marL="457200" lvl="0" indent="-342900">
              <a:spcBef>
                <a:spcPts val="0"/>
              </a:spcBef>
              <a:buClr>
                <a:schemeClr val="lt1"/>
              </a:buClr>
              <a:buSzPct val="100000"/>
              <a:buFont typeface="Arial"/>
              <a:buChar char="●"/>
            </a:pPr>
            <a:r>
              <a:rPr lang="en" sz="1800"/>
              <a:t>Vomiting while unconscious </a:t>
            </a:r>
          </a:p>
        </p:txBody>
      </p:sp>
      <p:pic>
        <p:nvPicPr>
          <p:cNvPr id="199" name="Shape 199"/>
          <p:cNvPicPr preferRelativeResize="0"/>
          <p:nvPr/>
        </p:nvPicPr>
        <p:blipFill>
          <a:blip r:embed="rId3">
            <a:alphaModFix/>
          </a:blip>
          <a:stretch>
            <a:fillRect/>
          </a:stretch>
        </p:blipFill>
        <p:spPr>
          <a:xfrm>
            <a:off x="4587125" y="2536150"/>
            <a:ext cx="3886400" cy="25157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What should you do?</a:t>
            </a:r>
          </a:p>
        </p:txBody>
      </p:sp>
      <p:sp>
        <p:nvSpPr>
          <p:cNvPr id="205" name="Shape 205"/>
          <p:cNvSpPr txBox="1">
            <a:spLocks noGrp="1"/>
          </p:cNvSpPr>
          <p:nvPr>
            <p:ph type="body" idx="1"/>
          </p:nvPr>
        </p:nvSpPr>
        <p:spPr>
          <a:xfrm>
            <a:off x="176275" y="1200150"/>
            <a:ext cx="3300899" cy="3725699"/>
          </a:xfrm>
          <a:prstGeom prst="rect">
            <a:avLst/>
          </a:prstGeom>
        </p:spPr>
        <p:txBody>
          <a:bodyPr lIns="91425" tIns="91425" rIns="91425" bIns="91425" anchor="t" anchorCtr="0">
            <a:noAutofit/>
          </a:bodyPr>
          <a:lstStyle/>
          <a:p>
            <a:pPr marL="457200" lvl="0" indent="-381000" rtl="0">
              <a:lnSpc>
                <a:spcPct val="115000"/>
              </a:lnSpc>
              <a:spcBef>
                <a:spcPts val="0"/>
              </a:spcBef>
              <a:buClr>
                <a:srgbClr val="FFFFFF"/>
              </a:buClr>
              <a:buSzPct val="100000"/>
              <a:buFont typeface="Arial"/>
              <a:buChar char="●"/>
            </a:pPr>
            <a:r>
              <a:rPr lang="en" sz="2400">
                <a:solidFill>
                  <a:srgbClr val="FFFFFF"/>
                </a:solidFill>
              </a:rPr>
              <a:t>Turn the person on their </a:t>
            </a:r>
            <a:r>
              <a:rPr lang="en" sz="2400">
                <a:solidFill>
                  <a:schemeClr val="accent4"/>
                </a:solidFill>
              </a:rPr>
              <a:t>side</a:t>
            </a:r>
          </a:p>
          <a:p>
            <a:pPr marL="457200" lvl="0" indent="-381000" rtl="0">
              <a:lnSpc>
                <a:spcPct val="115000"/>
              </a:lnSpc>
              <a:spcBef>
                <a:spcPts val="0"/>
              </a:spcBef>
              <a:buClr>
                <a:srgbClr val="FFFFFF"/>
              </a:buClr>
              <a:buSzPct val="100000"/>
              <a:buFont typeface="Arial"/>
              <a:buChar char="●"/>
            </a:pPr>
            <a:r>
              <a:rPr lang="en" sz="2400">
                <a:solidFill>
                  <a:srgbClr val="FFFFFF"/>
                </a:solidFill>
              </a:rPr>
              <a:t>Dial 911, get medical help</a:t>
            </a:r>
          </a:p>
          <a:p>
            <a:pPr marL="457200" lvl="0" indent="-381000" rtl="0">
              <a:lnSpc>
                <a:spcPct val="115000"/>
              </a:lnSpc>
              <a:spcBef>
                <a:spcPts val="0"/>
              </a:spcBef>
              <a:buClr>
                <a:srgbClr val="FFFFFF"/>
              </a:buClr>
              <a:buSzPct val="100000"/>
              <a:buFont typeface="Arial"/>
              <a:buChar char="●"/>
            </a:pPr>
            <a:r>
              <a:rPr lang="en" sz="2400" u="sng">
                <a:solidFill>
                  <a:srgbClr val="FFFFFF"/>
                </a:solidFill>
              </a:rPr>
              <a:t>Stay with the person</a:t>
            </a:r>
          </a:p>
          <a:p>
            <a:pPr marL="457200" lvl="0" indent="-298450" rtl="0">
              <a:lnSpc>
                <a:spcPct val="115000"/>
              </a:lnSpc>
              <a:spcBef>
                <a:spcPts val="0"/>
              </a:spcBef>
              <a:buClr>
                <a:srgbClr val="FFFFFF"/>
              </a:buClr>
              <a:buSzPct val="100000"/>
              <a:buFont typeface="Arial"/>
              <a:buChar char="●"/>
            </a:pPr>
            <a:r>
              <a:rPr lang="en" sz="1100" u="sng">
                <a:solidFill>
                  <a:schemeClr val="hlink"/>
                </a:solidFill>
                <a:hlinkClick r:id="rId3"/>
              </a:rPr>
              <a:t>http://www.d.umn.edu/hlthserv/health_education/services/alcohol_drugs.html</a:t>
            </a:r>
          </a:p>
          <a:p>
            <a:pPr>
              <a:spcBef>
                <a:spcPts val="0"/>
              </a:spcBef>
              <a:buNone/>
            </a:pPr>
            <a:endParaRPr sz="1100"/>
          </a:p>
        </p:txBody>
      </p:sp>
      <p:pic>
        <p:nvPicPr>
          <p:cNvPr id="206" name="Shape 206"/>
          <p:cNvPicPr preferRelativeResize="0"/>
          <p:nvPr/>
        </p:nvPicPr>
        <p:blipFill>
          <a:blip r:embed="rId4">
            <a:alphaModFix/>
          </a:blip>
          <a:stretch>
            <a:fillRect/>
          </a:stretch>
        </p:blipFill>
        <p:spPr>
          <a:xfrm>
            <a:off x="3477175" y="1283050"/>
            <a:ext cx="5624400" cy="36428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Addiction and Treatment </a:t>
            </a:r>
          </a:p>
        </p:txBody>
      </p:sp>
      <p:sp>
        <p:nvSpPr>
          <p:cNvPr id="212" name="Shape 21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400"/>
              </a:spcBef>
              <a:buClr>
                <a:schemeClr val="dk1"/>
              </a:buClr>
              <a:buSzPct val="61111"/>
              <a:buFont typeface="Arial"/>
              <a:buNone/>
            </a:pPr>
            <a:r>
              <a:rPr lang="en" sz="1800" b="1" u="sng">
                <a:solidFill>
                  <a:srgbClr val="FFFFFF"/>
                </a:solidFill>
                <a:latin typeface="Arial"/>
                <a:ea typeface="Arial"/>
                <a:cs typeface="Arial"/>
                <a:sym typeface="Arial"/>
              </a:rPr>
              <a:t>4 Levels of the Addiction Process:  Addiction</a:t>
            </a:r>
          </a:p>
          <a:p>
            <a:pPr lvl="0" rtl="0">
              <a:lnSpc>
                <a:spcPct val="115000"/>
              </a:lnSpc>
              <a:spcBef>
                <a:spcPts val="400"/>
              </a:spcBef>
              <a:buClr>
                <a:schemeClr val="dk1"/>
              </a:buClr>
              <a:buSzPct val="61111"/>
              <a:buFont typeface="Arial"/>
              <a:buNone/>
            </a:pPr>
            <a:r>
              <a:rPr lang="en" sz="1800" b="1">
                <a:solidFill>
                  <a:schemeClr val="accent4"/>
                </a:solidFill>
                <a:latin typeface="Arial"/>
                <a:ea typeface="Arial"/>
                <a:cs typeface="Arial"/>
                <a:sym typeface="Arial"/>
              </a:rPr>
              <a:t>1.  Experimentation</a:t>
            </a:r>
          </a:p>
          <a:p>
            <a:pPr lvl="0" rtl="0">
              <a:lnSpc>
                <a:spcPct val="115000"/>
              </a:lnSpc>
              <a:spcBef>
                <a:spcPts val="400"/>
              </a:spcBef>
              <a:buClr>
                <a:schemeClr val="dk1"/>
              </a:buClr>
              <a:buSzPct val="61111"/>
              <a:buFont typeface="Arial"/>
              <a:buNone/>
            </a:pPr>
            <a:r>
              <a:rPr lang="en" sz="1800" b="1">
                <a:solidFill>
                  <a:schemeClr val="accent4"/>
                </a:solidFill>
                <a:latin typeface="Arial"/>
                <a:ea typeface="Arial"/>
                <a:cs typeface="Arial"/>
                <a:sym typeface="Arial"/>
              </a:rPr>
              <a:t>2.  Regular Use</a:t>
            </a:r>
          </a:p>
          <a:p>
            <a:pPr lvl="0" rtl="0">
              <a:lnSpc>
                <a:spcPct val="115000"/>
              </a:lnSpc>
              <a:spcBef>
                <a:spcPts val="400"/>
              </a:spcBef>
              <a:buClr>
                <a:schemeClr val="dk1"/>
              </a:buClr>
              <a:buSzPct val="61111"/>
              <a:buFont typeface="Arial"/>
              <a:buNone/>
            </a:pPr>
            <a:r>
              <a:rPr lang="en" sz="1800" b="1">
                <a:solidFill>
                  <a:schemeClr val="accent4"/>
                </a:solidFill>
                <a:latin typeface="Arial"/>
                <a:ea typeface="Arial"/>
                <a:cs typeface="Arial"/>
                <a:sym typeface="Arial"/>
              </a:rPr>
              <a:t>3.  Daily Preoccupation</a:t>
            </a:r>
          </a:p>
          <a:p>
            <a:pPr lvl="0" rtl="0">
              <a:lnSpc>
                <a:spcPct val="115000"/>
              </a:lnSpc>
              <a:spcBef>
                <a:spcPts val="400"/>
              </a:spcBef>
              <a:buClr>
                <a:schemeClr val="dk1"/>
              </a:buClr>
              <a:buSzPct val="61111"/>
              <a:buFont typeface="Arial"/>
              <a:buNone/>
            </a:pPr>
            <a:r>
              <a:rPr lang="en" sz="1800" b="1">
                <a:solidFill>
                  <a:schemeClr val="accent4"/>
                </a:solidFill>
                <a:latin typeface="Arial"/>
                <a:ea typeface="Arial"/>
                <a:cs typeface="Arial"/>
                <a:sym typeface="Arial"/>
              </a:rPr>
              <a:t>4.  Dependency</a:t>
            </a:r>
          </a:p>
          <a:p>
            <a:pPr lvl="0" rtl="0">
              <a:lnSpc>
                <a:spcPct val="115000"/>
              </a:lnSpc>
              <a:spcBef>
                <a:spcPts val="400"/>
              </a:spcBef>
              <a:buClr>
                <a:schemeClr val="dk1"/>
              </a:buClr>
              <a:buSzPct val="61111"/>
              <a:buFont typeface="Arial"/>
              <a:buNone/>
            </a:pPr>
            <a:r>
              <a:rPr lang="en" sz="1800" b="1" u="sng">
                <a:solidFill>
                  <a:srgbClr val="FFFFFF"/>
                </a:solidFill>
                <a:latin typeface="Arial"/>
                <a:ea typeface="Arial"/>
                <a:cs typeface="Arial"/>
                <a:sym typeface="Arial"/>
              </a:rPr>
              <a:t>Community Resources/Support Groups:</a:t>
            </a:r>
          </a:p>
          <a:p>
            <a:pPr lvl="0" rtl="0">
              <a:lnSpc>
                <a:spcPct val="115000"/>
              </a:lnSpc>
              <a:spcBef>
                <a:spcPts val="400"/>
              </a:spcBef>
              <a:buClr>
                <a:schemeClr val="dk1"/>
              </a:buClr>
              <a:buSzPct val="61111"/>
              <a:buFont typeface="Arial"/>
              <a:buNone/>
            </a:pPr>
            <a:r>
              <a:rPr lang="en" sz="1800" b="1">
                <a:solidFill>
                  <a:srgbClr val="FFFFFF"/>
                </a:solidFill>
                <a:latin typeface="Arial"/>
                <a:ea typeface="Arial"/>
                <a:cs typeface="Arial"/>
                <a:sym typeface="Arial"/>
              </a:rPr>
              <a:t>AA (Alcoholics Anonymous)</a:t>
            </a:r>
          </a:p>
          <a:p>
            <a:pPr lvl="0" rtl="0">
              <a:lnSpc>
                <a:spcPct val="115000"/>
              </a:lnSpc>
              <a:spcBef>
                <a:spcPts val="400"/>
              </a:spcBef>
              <a:buClr>
                <a:schemeClr val="dk1"/>
              </a:buClr>
              <a:buSzPct val="61111"/>
              <a:buFont typeface="Arial"/>
              <a:buNone/>
            </a:pPr>
            <a:r>
              <a:rPr lang="en" sz="1800" b="1">
                <a:solidFill>
                  <a:srgbClr val="FFFFFF"/>
                </a:solidFill>
                <a:latin typeface="Arial"/>
                <a:ea typeface="Arial"/>
                <a:cs typeface="Arial"/>
                <a:sym typeface="Arial"/>
              </a:rPr>
              <a:t>Al-Anon( for family and friends of alcoholics)</a:t>
            </a:r>
          </a:p>
          <a:p>
            <a:pPr lvl="0" rtl="0">
              <a:lnSpc>
                <a:spcPct val="115000"/>
              </a:lnSpc>
              <a:spcBef>
                <a:spcPts val="400"/>
              </a:spcBef>
              <a:buClr>
                <a:schemeClr val="dk1"/>
              </a:buClr>
              <a:buSzPct val="61111"/>
              <a:buFont typeface="Arial"/>
              <a:buNone/>
            </a:pPr>
            <a:r>
              <a:rPr lang="en" sz="1800" b="1">
                <a:solidFill>
                  <a:srgbClr val="FFFFFF"/>
                </a:solidFill>
                <a:latin typeface="Arial"/>
                <a:ea typeface="Arial"/>
                <a:cs typeface="Arial"/>
                <a:sym typeface="Arial"/>
              </a:rPr>
              <a:t>Alateen (just for teenagers)</a:t>
            </a:r>
          </a:p>
          <a:p>
            <a:pPr lvl="0" rtl="0">
              <a:lnSpc>
                <a:spcPct val="115000"/>
              </a:lnSpc>
              <a:spcBef>
                <a:spcPts val="400"/>
              </a:spcBef>
              <a:buClr>
                <a:schemeClr val="dk1"/>
              </a:buClr>
              <a:buSzPct val="61111"/>
              <a:buFont typeface="Arial"/>
              <a:buNone/>
            </a:pPr>
            <a:r>
              <a:rPr lang="en" sz="1800" b="1">
                <a:solidFill>
                  <a:srgbClr val="FFFFFF"/>
                </a:solidFill>
                <a:latin typeface="Arial"/>
                <a:ea typeface="Arial"/>
                <a:cs typeface="Arial"/>
                <a:sym typeface="Arial"/>
              </a:rPr>
              <a:t>Teen Challenge(in and out patient treatment center)</a:t>
            </a:r>
          </a:p>
          <a:p>
            <a:pPr lvl="0" rtl="0">
              <a:lnSpc>
                <a:spcPct val="115000"/>
              </a:lnSpc>
              <a:spcBef>
                <a:spcPts val="400"/>
              </a:spcBef>
              <a:buClr>
                <a:schemeClr val="dk1"/>
              </a:buClr>
              <a:buFont typeface="Arial"/>
              <a:buNone/>
            </a:pPr>
            <a:endParaRPr sz="1400" b="1">
              <a:solidFill>
                <a:srgbClr val="FFFFFF"/>
              </a:solidFill>
              <a:latin typeface="Arial"/>
              <a:ea typeface="Arial"/>
              <a:cs typeface="Arial"/>
              <a:sym typeface="Arial"/>
            </a:endParaRPr>
          </a:p>
          <a:p>
            <a:pPr>
              <a:spcBef>
                <a:spcPts val="0"/>
              </a:spcBef>
              <a:buNone/>
            </a:pPr>
            <a:endParaRPr/>
          </a:p>
        </p:txBody>
      </p:sp>
      <p:pic>
        <p:nvPicPr>
          <p:cNvPr id="213" name="Shape 213"/>
          <p:cNvPicPr preferRelativeResize="0"/>
          <p:nvPr/>
        </p:nvPicPr>
        <p:blipFill>
          <a:blip r:embed="rId3">
            <a:alphaModFix/>
          </a:blip>
          <a:stretch>
            <a:fillRect/>
          </a:stretch>
        </p:blipFill>
        <p:spPr>
          <a:xfrm>
            <a:off x="5530025" y="1200150"/>
            <a:ext cx="3536563" cy="25371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Refusal Skills! </a:t>
            </a:r>
          </a:p>
        </p:txBody>
      </p:sp>
      <p:sp>
        <p:nvSpPr>
          <p:cNvPr id="219" name="Shape 219"/>
          <p:cNvSpPr txBox="1">
            <a:spLocks noGrp="1"/>
          </p:cNvSpPr>
          <p:nvPr>
            <p:ph type="body" idx="1"/>
          </p:nvPr>
        </p:nvSpPr>
        <p:spPr>
          <a:xfrm>
            <a:off x="457200" y="995775"/>
            <a:ext cx="8229600" cy="3725699"/>
          </a:xfrm>
          <a:prstGeom prst="rect">
            <a:avLst/>
          </a:prstGeom>
        </p:spPr>
        <p:txBody>
          <a:bodyPr lIns="91425" tIns="91425" rIns="91425" bIns="91425" anchor="t" anchorCtr="0">
            <a:noAutofit/>
          </a:bodyPr>
          <a:lstStyle/>
          <a:p>
            <a:pPr>
              <a:spcBef>
                <a:spcPts val="0"/>
              </a:spcBef>
              <a:buNone/>
            </a:pPr>
            <a:r>
              <a:rPr lang="en"/>
              <a:t>Come up with one way to say no to alcohol offered by a friend.</a:t>
            </a:r>
          </a:p>
        </p:txBody>
      </p:sp>
      <p:pic>
        <p:nvPicPr>
          <p:cNvPr id="220" name="Shape 220"/>
          <p:cNvPicPr preferRelativeResize="0"/>
          <p:nvPr/>
        </p:nvPicPr>
        <p:blipFill>
          <a:blip r:embed="rId3">
            <a:alphaModFix/>
          </a:blip>
          <a:stretch>
            <a:fillRect/>
          </a:stretch>
        </p:blipFill>
        <p:spPr>
          <a:xfrm>
            <a:off x="4360050" y="1696950"/>
            <a:ext cx="3348000" cy="322245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The Truth About Alcohol Video</a:t>
            </a:r>
          </a:p>
        </p:txBody>
      </p:sp>
      <p:sp>
        <p:nvSpPr>
          <p:cNvPr id="226" name="Shape 22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u="sng">
                <a:solidFill>
                  <a:schemeClr val="hlink"/>
                </a:solidFill>
                <a:hlinkClick r:id="rId3"/>
              </a:rPr>
              <a:t>http://www.drugfreeworld.org/real-life-stories/alcohol.html</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lang="en" dirty="0"/>
          </a:p>
        </p:txBody>
      </p:sp>
      <p:sp>
        <p:nvSpPr>
          <p:cNvPr id="78" name="Shape 7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algn="ctr" rtl="0">
              <a:spcBef>
                <a:spcPts val="0"/>
              </a:spcBef>
              <a:buNone/>
            </a:pPr>
            <a:r>
              <a:rPr lang="en" dirty="0">
                <a:solidFill>
                  <a:srgbClr val="FFFFFF"/>
                </a:solidFill>
              </a:rPr>
              <a:t>“Alcohol is the most commonly used and abused drug among youth in the United States, more than tobacco and illicit drugs, and is responsible for more than 4,300 annual deaths among underage youth.” -CDC.gov</a:t>
            </a:r>
          </a:p>
          <a:p>
            <a:pPr lvl="0" algn="ctr" rtl="0">
              <a:spcBef>
                <a:spcPts val="0"/>
              </a:spcBef>
              <a:buNone/>
            </a:pPr>
            <a:endParaRPr sz="2400" dirty="0">
              <a:solidFill>
                <a:srgbClr val="FFFFFF"/>
              </a:solidFil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Objectives for Today!</a:t>
            </a:r>
          </a:p>
        </p:txBody>
      </p:sp>
      <p:sp>
        <p:nvSpPr>
          <p:cNvPr id="84" name="Shape 8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t>-Identify effects of alcohol on your body and health </a:t>
            </a:r>
          </a:p>
          <a:p>
            <a:pPr lvl="0" rtl="0">
              <a:spcBef>
                <a:spcPts val="0"/>
              </a:spcBef>
              <a:buNone/>
            </a:pPr>
            <a:endParaRPr/>
          </a:p>
          <a:p>
            <a:pPr lvl="0" rtl="0">
              <a:spcBef>
                <a:spcPts val="0"/>
              </a:spcBef>
              <a:buNone/>
            </a:pPr>
            <a:r>
              <a:rPr lang="en"/>
              <a:t>-Recognize signs of alcohol poisoning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What is Alcohol?</a:t>
            </a:r>
          </a:p>
        </p:txBody>
      </p:sp>
      <p:sp>
        <p:nvSpPr>
          <p:cNvPr id="90" name="Shape 90"/>
          <p:cNvSpPr txBox="1">
            <a:spLocks noGrp="1"/>
          </p:cNvSpPr>
          <p:nvPr>
            <p:ph type="body" idx="1"/>
          </p:nvPr>
        </p:nvSpPr>
        <p:spPr>
          <a:xfrm>
            <a:off x="457200" y="1200150"/>
            <a:ext cx="2971799" cy="3725699"/>
          </a:xfrm>
          <a:prstGeom prst="rect">
            <a:avLst/>
          </a:prstGeom>
        </p:spPr>
        <p:txBody>
          <a:bodyPr lIns="91425" tIns="91425" rIns="91425" bIns="91425" anchor="t" anchorCtr="0">
            <a:noAutofit/>
          </a:bodyPr>
          <a:lstStyle/>
          <a:p>
            <a:pPr marL="457200" lvl="0" indent="-381000" rtl="0">
              <a:spcBef>
                <a:spcPts val="0"/>
              </a:spcBef>
              <a:buClr>
                <a:schemeClr val="lt1"/>
              </a:buClr>
              <a:buSzPct val="100000"/>
              <a:buFont typeface="Arial"/>
              <a:buChar char="●"/>
            </a:pPr>
            <a:r>
              <a:rPr lang="en" sz="2400" u="sng">
                <a:solidFill>
                  <a:schemeClr val="accent4"/>
                </a:solidFill>
                <a:latin typeface="Arial"/>
                <a:ea typeface="Arial"/>
                <a:cs typeface="Arial"/>
                <a:sym typeface="Arial"/>
              </a:rPr>
              <a:t>Ethanol or Ethyl</a:t>
            </a:r>
            <a:r>
              <a:rPr lang="en" sz="1400" b="1">
                <a:latin typeface="Arial"/>
                <a:ea typeface="Arial"/>
                <a:cs typeface="Arial"/>
                <a:sym typeface="Arial"/>
              </a:rPr>
              <a:t> </a:t>
            </a:r>
            <a:r>
              <a:rPr lang="en" sz="2400"/>
              <a:t>-The type of alcohol in alcoholic beverages</a:t>
            </a:r>
          </a:p>
          <a:p>
            <a:pPr marL="457200" lvl="0" indent="-381000" rtl="0">
              <a:spcBef>
                <a:spcPts val="0"/>
              </a:spcBef>
              <a:buClr>
                <a:schemeClr val="lt1"/>
              </a:buClr>
              <a:buSzPct val="100000"/>
              <a:buFont typeface="Arial"/>
              <a:buChar char="●"/>
            </a:pPr>
            <a:r>
              <a:rPr lang="en" sz="2400"/>
              <a:t>Can be produced synthetically or naturally by fermenting fruits and grains </a:t>
            </a:r>
          </a:p>
          <a:p>
            <a:pPr lvl="0" rtl="0">
              <a:spcBef>
                <a:spcPts val="0"/>
              </a:spcBef>
              <a:buNone/>
            </a:pPr>
            <a:endParaRPr sz="2400">
              <a:solidFill>
                <a:schemeClr val="accent4"/>
              </a:solidFill>
            </a:endParaRPr>
          </a:p>
          <a:p>
            <a:pPr>
              <a:spcBef>
                <a:spcPts val="0"/>
              </a:spcBef>
              <a:buNone/>
            </a:pPr>
            <a:endParaRPr sz="2400"/>
          </a:p>
        </p:txBody>
      </p:sp>
      <p:pic>
        <p:nvPicPr>
          <p:cNvPr id="91" name="Shape 91"/>
          <p:cNvPicPr preferRelativeResize="0"/>
          <p:nvPr/>
        </p:nvPicPr>
        <p:blipFill>
          <a:blip r:embed="rId3">
            <a:alphaModFix/>
          </a:blip>
          <a:stretch>
            <a:fillRect/>
          </a:stretch>
        </p:blipFill>
        <p:spPr>
          <a:xfrm>
            <a:off x="3836950" y="1109300"/>
            <a:ext cx="4831769" cy="3725699"/>
          </a:xfrm>
          <a:prstGeom prst="rect">
            <a:avLst/>
          </a:prstGeom>
          <a:noFill/>
          <a:ln>
            <a:noFill/>
          </a:ln>
        </p:spPr>
      </p:pic>
      <p:sp>
        <p:nvSpPr>
          <p:cNvPr id="92" name="Shape 92"/>
          <p:cNvSpPr/>
          <p:nvPr/>
        </p:nvSpPr>
        <p:spPr>
          <a:xfrm>
            <a:off x="5103375" y="294300"/>
            <a:ext cx="2407800" cy="702299"/>
          </a:xfrm>
          <a:prstGeom prst="downArrow">
            <a:avLst>
              <a:gd name="adj1" fmla="val 50000"/>
              <a:gd name="adj2" fmla="val 50000"/>
            </a:avLst>
          </a:prstGeom>
          <a:solidFill>
            <a:srgbClr val="FFFF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Kinds of Alcohol </a:t>
            </a:r>
          </a:p>
        </p:txBody>
      </p:sp>
      <p:sp>
        <p:nvSpPr>
          <p:cNvPr id="98" name="Shape 98"/>
          <p:cNvSpPr txBox="1">
            <a:spLocks noGrp="1"/>
          </p:cNvSpPr>
          <p:nvPr>
            <p:ph type="body" idx="1"/>
          </p:nvPr>
        </p:nvSpPr>
        <p:spPr>
          <a:xfrm>
            <a:off x="341125" y="1016650"/>
            <a:ext cx="8345699" cy="3909299"/>
          </a:xfrm>
          <a:prstGeom prst="rect">
            <a:avLst/>
          </a:prstGeom>
        </p:spPr>
        <p:txBody>
          <a:bodyPr lIns="91425" tIns="91425" rIns="91425" bIns="91425" anchor="t" anchorCtr="0">
            <a:noAutofit/>
          </a:bodyPr>
          <a:lstStyle/>
          <a:p>
            <a:pPr lvl="0" rtl="0">
              <a:lnSpc>
                <a:spcPct val="115000"/>
              </a:lnSpc>
              <a:spcBef>
                <a:spcPts val="400"/>
              </a:spcBef>
              <a:buClr>
                <a:schemeClr val="dk1"/>
              </a:buClr>
              <a:buSzPct val="61111"/>
              <a:buFont typeface="Arial"/>
              <a:buNone/>
            </a:pPr>
            <a:r>
              <a:rPr lang="en" sz="1800" b="1" dirty="0">
                <a:solidFill>
                  <a:srgbClr val="E06666"/>
                </a:solidFill>
                <a:latin typeface="Arial"/>
                <a:ea typeface="Arial"/>
                <a:cs typeface="Arial"/>
                <a:sym typeface="Arial"/>
              </a:rPr>
              <a:t>Methyl</a:t>
            </a:r>
          </a:p>
          <a:p>
            <a:pPr lvl="0" rtl="0">
              <a:lnSpc>
                <a:spcPct val="115000"/>
              </a:lnSpc>
              <a:spcBef>
                <a:spcPts val="300"/>
              </a:spcBef>
              <a:buClr>
                <a:schemeClr val="dk1"/>
              </a:buClr>
              <a:buSzPct val="68750"/>
              <a:buFont typeface="Arial"/>
              <a:buNone/>
            </a:pPr>
            <a:r>
              <a:rPr lang="en" sz="1600" dirty="0">
                <a:latin typeface="Arial"/>
                <a:ea typeface="Arial"/>
                <a:cs typeface="Arial"/>
                <a:sym typeface="Arial"/>
              </a:rPr>
              <a:t>◦Highly Flammable material</a:t>
            </a:r>
          </a:p>
          <a:p>
            <a:pPr lvl="0" rtl="0">
              <a:lnSpc>
                <a:spcPct val="115000"/>
              </a:lnSpc>
              <a:spcBef>
                <a:spcPts val="300"/>
              </a:spcBef>
              <a:buClr>
                <a:schemeClr val="dk1"/>
              </a:buClr>
              <a:buSzPct val="68750"/>
              <a:buFont typeface="Arial"/>
              <a:buNone/>
            </a:pPr>
            <a:r>
              <a:rPr lang="en" sz="1600" dirty="0">
                <a:latin typeface="Arial"/>
                <a:ea typeface="Arial"/>
                <a:cs typeface="Arial"/>
                <a:sym typeface="Arial"/>
              </a:rPr>
              <a:t>◦Poisonous</a:t>
            </a:r>
          </a:p>
          <a:p>
            <a:pPr lvl="0" rtl="0">
              <a:lnSpc>
                <a:spcPct val="115000"/>
              </a:lnSpc>
              <a:spcBef>
                <a:spcPts val="400"/>
              </a:spcBef>
              <a:buClr>
                <a:schemeClr val="dk1"/>
              </a:buClr>
              <a:buSzPct val="68750"/>
              <a:buFont typeface="Arial"/>
              <a:buNone/>
            </a:pPr>
            <a:r>
              <a:rPr lang="en" sz="1600" dirty="0">
                <a:latin typeface="Arial"/>
                <a:ea typeface="Arial"/>
                <a:cs typeface="Arial"/>
                <a:sym typeface="Arial"/>
              </a:rPr>
              <a:t>Examples are Antifreeze, Wood spirits, fuel, and formaldehyde</a:t>
            </a:r>
          </a:p>
          <a:p>
            <a:pPr lvl="0" rtl="0">
              <a:lnSpc>
                <a:spcPct val="115000"/>
              </a:lnSpc>
              <a:spcBef>
                <a:spcPts val="400"/>
              </a:spcBef>
              <a:buClr>
                <a:schemeClr val="dk1"/>
              </a:buClr>
              <a:buSzPct val="61111"/>
              <a:buFont typeface="Arial"/>
              <a:buNone/>
            </a:pPr>
            <a:r>
              <a:rPr lang="en" sz="1800" b="1" dirty="0">
                <a:solidFill>
                  <a:srgbClr val="FFD966"/>
                </a:solidFill>
                <a:latin typeface="Arial"/>
                <a:ea typeface="Arial"/>
                <a:cs typeface="Arial"/>
                <a:sym typeface="Arial"/>
              </a:rPr>
              <a:t>Isopropyl</a:t>
            </a:r>
          </a:p>
          <a:p>
            <a:pPr lvl="0" rtl="0">
              <a:lnSpc>
                <a:spcPct val="115000"/>
              </a:lnSpc>
              <a:spcBef>
                <a:spcPts val="300"/>
              </a:spcBef>
              <a:buClr>
                <a:schemeClr val="dk1"/>
              </a:buClr>
              <a:buSzPct val="68750"/>
              <a:buFont typeface="Arial"/>
              <a:buNone/>
            </a:pPr>
            <a:r>
              <a:rPr lang="en" sz="1600" dirty="0">
                <a:latin typeface="Arial"/>
                <a:ea typeface="Arial"/>
                <a:cs typeface="Arial"/>
                <a:sym typeface="Arial"/>
              </a:rPr>
              <a:t>◦Also known as rubbing alcohol</a:t>
            </a:r>
          </a:p>
          <a:p>
            <a:pPr lvl="0" rtl="0">
              <a:lnSpc>
                <a:spcPct val="115000"/>
              </a:lnSpc>
              <a:spcBef>
                <a:spcPts val="300"/>
              </a:spcBef>
              <a:buClr>
                <a:schemeClr val="dk1"/>
              </a:buClr>
              <a:buSzPct val="68750"/>
              <a:buFont typeface="Arial"/>
              <a:buNone/>
            </a:pPr>
            <a:r>
              <a:rPr lang="en" sz="1600" dirty="0" smtClean="0">
                <a:latin typeface="Arial"/>
                <a:ea typeface="Arial"/>
                <a:cs typeface="Arial"/>
                <a:sym typeface="Arial"/>
              </a:rPr>
              <a:t>◦Bad </a:t>
            </a:r>
            <a:r>
              <a:rPr lang="en" sz="1600" dirty="0">
                <a:latin typeface="Arial"/>
                <a:ea typeface="Arial"/>
                <a:cs typeface="Arial"/>
                <a:sym typeface="Arial"/>
              </a:rPr>
              <a:t>for the body</a:t>
            </a:r>
          </a:p>
          <a:p>
            <a:pPr lvl="0" rtl="0">
              <a:lnSpc>
                <a:spcPct val="115000"/>
              </a:lnSpc>
              <a:spcBef>
                <a:spcPts val="300"/>
              </a:spcBef>
              <a:buClr>
                <a:schemeClr val="dk1"/>
              </a:buClr>
              <a:buSzPct val="68750"/>
              <a:buFont typeface="Arial"/>
              <a:buNone/>
            </a:pPr>
            <a:r>
              <a:rPr lang="en" sz="1600" smtClean="0">
                <a:latin typeface="Arial"/>
                <a:ea typeface="Arial"/>
                <a:cs typeface="Arial"/>
                <a:sym typeface="Arial"/>
              </a:rPr>
              <a:t>◦</a:t>
            </a:r>
            <a:r>
              <a:rPr lang="en" sz="1800" b="1" smtClean="0">
                <a:solidFill>
                  <a:schemeClr val="accent4"/>
                </a:solidFill>
                <a:latin typeface="Arial"/>
                <a:ea typeface="Arial"/>
                <a:cs typeface="Arial"/>
                <a:sym typeface="Arial"/>
              </a:rPr>
              <a:t>Ethyl</a:t>
            </a:r>
            <a:r>
              <a:rPr lang="en" sz="1800" b="1" smtClean="0">
                <a:latin typeface="Arial"/>
                <a:ea typeface="Arial"/>
                <a:cs typeface="Arial"/>
                <a:sym typeface="Arial"/>
              </a:rPr>
              <a:t> </a:t>
            </a:r>
            <a:endParaRPr lang="en" sz="1800" b="1" dirty="0">
              <a:latin typeface="Arial"/>
              <a:ea typeface="Arial"/>
              <a:cs typeface="Arial"/>
              <a:sym typeface="Arial"/>
            </a:endParaRPr>
          </a:p>
          <a:p>
            <a:pPr lvl="0" rtl="0">
              <a:lnSpc>
                <a:spcPct val="115000"/>
              </a:lnSpc>
              <a:spcBef>
                <a:spcPts val="300"/>
              </a:spcBef>
              <a:buClr>
                <a:schemeClr val="dk1"/>
              </a:buClr>
              <a:buSzPct val="68750"/>
              <a:buFont typeface="Arial"/>
              <a:buNone/>
            </a:pPr>
            <a:r>
              <a:rPr lang="en" sz="1600" dirty="0">
                <a:latin typeface="Arial"/>
                <a:ea typeface="Arial"/>
                <a:cs typeface="Arial"/>
                <a:sym typeface="Arial"/>
              </a:rPr>
              <a:t>◦Form drinking alcohol comes in</a:t>
            </a:r>
          </a:p>
          <a:p>
            <a:pPr lvl="0" rtl="0">
              <a:lnSpc>
                <a:spcPct val="115000"/>
              </a:lnSpc>
              <a:spcBef>
                <a:spcPts val="300"/>
              </a:spcBef>
              <a:buClr>
                <a:schemeClr val="dk1"/>
              </a:buClr>
              <a:buSzPct val="68750"/>
              <a:buFont typeface="Arial"/>
              <a:buNone/>
            </a:pPr>
            <a:r>
              <a:rPr lang="en" sz="1600" dirty="0">
                <a:latin typeface="Arial"/>
                <a:ea typeface="Arial"/>
                <a:cs typeface="Arial"/>
                <a:sym typeface="Arial"/>
              </a:rPr>
              <a:t>◦Safe for drinking, in moderation</a:t>
            </a:r>
          </a:p>
          <a:p>
            <a:pPr>
              <a:spcBef>
                <a:spcPts val="0"/>
              </a:spcBef>
              <a:buNone/>
            </a:pPr>
            <a:endParaRPr sz="1100" dirty="0">
              <a:latin typeface="Arial"/>
              <a:ea typeface="Arial"/>
              <a:cs typeface="Arial"/>
              <a:sym typeface="Arial"/>
            </a:endParaRPr>
          </a:p>
        </p:txBody>
      </p:sp>
      <p:pic>
        <p:nvPicPr>
          <p:cNvPr id="99" name="Shape 99"/>
          <p:cNvPicPr preferRelativeResize="0"/>
          <p:nvPr/>
        </p:nvPicPr>
        <p:blipFill>
          <a:blip r:embed="rId3">
            <a:alphaModFix/>
          </a:blip>
          <a:stretch>
            <a:fillRect/>
          </a:stretch>
        </p:blipFill>
        <p:spPr>
          <a:xfrm>
            <a:off x="4615100" y="2619150"/>
            <a:ext cx="2795825" cy="2146324"/>
          </a:xfrm>
          <a:prstGeom prst="rect">
            <a:avLst/>
          </a:prstGeom>
          <a:noFill/>
          <a:ln>
            <a:noFill/>
          </a:ln>
        </p:spPr>
      </p:pic>
      <p:pic>
        <p:nvPicPr>
          <p:cNvPr id="100" name="Shape 100"/>
          <p:cNvPicPr preferRelativeResize="0"/>
          <p:nvPr/>
        </p:nvPicPr>
        <p:blipFill>
          <a:blip r:embed="rId4">
            <a:alphaModFix/>
          </a:blip>
          <a:stretch>
            <a:fillRect/>
          </a:stretch>
        </p:blipFill>
        <p:spPr>
          <a:xfrm>
            <a:off x="6158325" y="346775"/>
            <a:ext cx="2401425" cy="19206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What is Alcohol Cont.</a:t>
            </a:r>
          </a:p>
        </p:txBody>
      </p:sp>
      <p:sp>
        <p:nvSpPr>
          <p:cNvPr id="106" name="Shape 10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lt1"/>
              </a:buClr>
              <a:buSzPct val="100000"/>
              <a:buFont typeface="Arial"/>
              <a:buChar char="●"/>
            </a:pPr>
            <a:r>
              <a:rPr lang="en"/>
              <a:t>An addictive </a:t>
            </a:r>
            <a:r>
              <a:rPr lang="en" u="sng"/>
              <a:t>depressant</a:t>
            </a:r>
          </a:p>
          <a:p>
            <a:pPr marL="457200" lvl="0" indent="-419100" rtl="0">
              <a:spcBef>
                <a:spcPts val="0"/>
              </a:spcBef>
              <a:buClr>
                <a:schemeClr val="lt1"/>
              </a:buClr>
              <a:buSzPct val="100000"/>
              <a:buFont typeface="Arial"/>
              <a:buChar char="●"/>
            </a:pPr>
            <a:r>
              <a:rPr lang="en"/>
              <a:t>Causes </a:t>
            </a:r>
            <a:r>
              <a:rPr lang="en" u="sng">
                <a:solidFill>
                  <a:schemeClr val="accent4"/>
                </a:solidFill>
              </a:rPr>
              <a:t>intoxication</a:t>
            </a:r>
            <a:r>
              <a:rPr lang="en"/>
              <a:t>- the state in which the body is poisoned by alcohol or other substance</a:t>
            </a:r>
          </a:p>
          <a:p>
            <a:pPr marL="457200" lvl="0" indent="-419100">
              <a:spcBef>
                <a:spcPts val="0"/>
              </a:spcBef>
              <a:buClr>
                <a:schemeClr val="lt1"/>
              </a:buClr>
              <a:buSzPct val="100000"/>
              <a:buFont typeface="Arial"/>
              <a:buChar char="●"/>
            </a:pPr>
            <a:r>
              <a:rPr lang="en"/>
              <a:t>Level of intoxication depend on a variety of things...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How are you getting home?</a:t>
            </a:r>
          </a:p>
        </p:txBody>
      </p:sp>
      <p:pic>
        <p:nvPicPr>
          <p:cNvPr id="123" name="Shape 123"/>
          <p:cNvPicPr preferRelativeResize="0"/>
          <p:nvPr/>
        </p:nvPicPr>
        <p:blipFill>
          <a:blip r:embed="rId3">
            <a:alphaModFix/>
          </a:blip>
          <a:stretch>
            <a:fillRect/>
          </a:stretch>
        </p:blipFill>
        <p:spPr>
          <a:xfrm>
            <a:off x="594525" y="1258150"/>
            <a:ext cx="2507149" cy="1671424"/>
          </a:xfrm>
          <a:prstGeom prst="rect">
            <a:avLst/>
          </a:prstGeom>
          <a:noFill/>
          <a:ln>
            <a:noFill/>
          </a:ln>
        </p:spPr>
      </p:pic>
      <p:sp>
        <p:nvSpPr>
          <p:cNvPr id="124" name="Shape 124"/>
          <p:cNvSpPr txBox="1"/>
          <p:nvPr/>
        </p:nvSpPr>
        <p:spPr>
          <a:xfrm>
            <a:off x="3811425" y="1208375"/>
            <a:ext cx="3639599" cy="3252900"/>
          </a:xfrm>
          <a:prstGeom prst="rect">
            <a:avLst/>
          </a:prstGeom>
          <a:noFill/>
          <a:ln>
            <a:noFill/>
          </a:ln>
        </p:spPr>
        <p:txBody>
          <a:bodyPr lIns="91425" tIns="91425" rIns="91425" bIns="91425" anchor="t" anchorCtr="0">
            <a:noAutofit/>
          </a:bodyPr>
          <a:lstStyle/>
          <a:p>
            <a:pPr marL="457200" lvl="0" indent="-342900" rtl="0">
              <a:spcBef>
                <a:spcPts val="0"/>
              </a:spcBef>
              <a:buClr>
                <a:srgbClr val="FFFFFF"/>
              </a:buClr>
              <a:buSzPct val="100000"/>
              <a:buFont typeface="Arial"/>
              <a:buChar char="●"/>
            </a:pPr>
            <a:r>
              <a:rPr lang="en" sz="1800">
                <a:solidFill>
                  <a:srgbClr val="FFFFFF"/>
                </a:solidFill>
              </a:rPr>
              <a:t>Not a Drop! Law</a:t>
            </a:r>
          </a:p>
          <a:p>
            <a:pPr marL="457200" lvl="0" indent="-342900" rtl="0">
              <a:spcBef>
                <a:spcPts val="0"/>
              </a:spcBef>
              <a:buClr>
                <a:srgbClr val="FFFFFF"/>
              </a:buClr>
              <a:buSzPct val="100000"/>
              <a:buFont typeface="Arial"/>
              <a:buChar char="●"/>
            </a:pPr>
            <a:r>
              <a:rPr lang="en" sz="1800">
                <a:solidFill>
                  <a:srgbClr val="FFFFFF"/>
                </a:solidFill>
              </a:rPr>
              <a:t>Walking, biking scootering can still be dangerous when intoxicated! </a:t>
            </a:r>
          </a:p>
          <a:p>
            <a:pPr marL="457200" lvl="0" indent="-342900" rtl="0">
              <a:spcBef>
                <a:spcPts val="0"/>
              </a:spcBef>
              <a:buClr>
                <a:srgbClr val="FFFFFF"/>
              </a:buClr>
              <a:buSzPct val="100000"/>
              <a:buFont typeface="Arial"/>
              <a:buChar char="●"/>
            </a:pPr>
            <a:r>
              <a:rPr lang="en" sz="1800">
                <a:solidFill>
                  <a:srgbClr val="FFFFFF"/>
                </a:solidFill>
              </a:rPr>
              <a:t>Legal limit- 0.08</a:t>
            </a:r>
          </a:p>
          <a:p>
            <a:pPr marL="457200" lvl="0" indent="-342900">
              <a:spcBef>
                <a:spcPts val="0"/>
              </a:spcBef>
              <a:buClr>
                <a:srgbClr val="FFFFFF"/>
              </a:buClr>
              <a:buSzPct val="100000"/>
              <a:buFont typeface="Arial"/>
              <a:buChar char="●"/>
            </a:pPr>
            <a:r>
              <a:rPr lang="en" sz="1800" u="sng">
                <a:solidFill>
                  <a:schemeClr val="hlink"/>
                </a:solidFill>
                <a:hlinkClick r:id="rId4"/>
              </a:rPr>
              <a:t>http://www.facesofdrunkdriving.com/jacqui</a:t>
            </a:r>
          </a:p>
        </p:txBody>
      </p:sp>
      <p:pic>
        <p:nvPicPr>
          <p:cNvPr id="125" name="Shape 125"/>
          <p:cNvPicPr preferRelativeResize="0"/>
          <p:nvPr/>
        </p:nvPicPr>
        <p:blipFill>
          <a:blip r:embed="rId5">
            <a:alphaModFix/>
          </a:blip>
          <a:stretch>
            <a:fillRect/>
          </a:stretch>
        </p:blipFill>
        <p:spPr>
          <a:xfrm>
            <a:off x="802600" y="3124350"/>
            <a:ext cx="2572550" cy="171394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Short Term Effects</a:t>
            </a:r>
          </a:p>
        </p:txBody>
      </p:sp>
      <p:sp>
        <p:nvSpPr>
          <p:cNvPr id="159" name="Shape 159"/>
          <p:cNvSpPr txBox="1">
            <a:spLocks noGrp="1"/>
          </p:cNvSpPr>
          <p:nvPr>
            <p:ph type="body" idx="1"/>
          </p:nvPr>
        </p:nvSpPr>
        <p:spPr>
          <a:xfrm>
            <a:off x="457200" y="897900"/>
            <a:ext cx="4107299" cy="3347700"/>
          </a:xfrm>
          <a:prstGeom prst="rect">
            <a:avLst/>
          </a:prstGeom>
        </p:spPr>
        <p:txBody>
          <a:bodyPr lIns="91425" tIns="91425" rIns="91425" bIns="91425" anchor="t" anchorCtr="0">
            <a:noAutofit/>
          </a:bodyPr>
          <a:lstStyle/>
          <a:p>
            <a:pPr lvl="0" rtl="0">
              <a:lnSpc>
                <a:spcPct val="138516"/>
              </a:lnSpc>
              <a:spcBef>
                <a:spcPts val="0"/>
              </a:spcBef>
              <a:spcAft>
                <a:spcPts val="1000"/>
              </a:spcAft>
              <a:buClr>
                <a:schemeClr val="dk1"/>
              </a:buClr>
              <a:buFont typeface="Arial"/>
              <a:buNone/>
            </a:pPr>
            <a:endParaRPr sz="1200">
              <a:solidFill>
                <a:srgbClr val="FFFFFF"/>
              </a:solidFill>
              <a:latin typeface="Verdana"/>
              <a:ea typeface="Verdana"/>
              <a:cs typeface="Verdana"/>
              <a:sym typeface="Verdana"/>
            </a:endParaRPr>
          </a:p>
          <a:p>
            <a:pPr marL="457200" lvl="0" indent="-317500" rtl="0">
              <a:lnSpc>
                <a:spcPct val="138516"/>
              </a:lnSpc>
              <a:spcBef>
                <a:spcPts val="0"/>
              </a:spcBef>
              <a:buClr>
                <a:srgbClr val="FFFFFF"/>
              </a:buClr>
              <a:buSzPct val="100000"/>
              <a:buFont typeface="Arial"/>
              <a:buChar char="●"/>
            </a:pPr>
            <a:r>
              <a:rPr lang="en" sz="1400">
                <a:solidFill>
                  <a:srgbClr val="FFFFFF"/>
                </a:solidFill>
                <a:latin typeface="Verdana"/>
                <a:ea typeface="Verdana"/>
                <a:cs typeface="Verdana"/>
                <a:sym typeface="Verdana"/>
              </a:rPr>
              <a:t>Slurred speech</a:t>
            </a:r>
          </a:p>
          <a:p>
            <a:pPr marL="457200" lvl="0" indent="-317500" rtl="0">
              <a:lnSpc>
                <a:spcPct val="138516"/>
              </a:lnSpc>
              <a:spcBef>
                <a:spcPts val="0"/>
              </a:spcBef>
              <a:buClr>
                <a:srgbClr val="FFFFFF"/>
              </a:buClr>
              <a:buSzPct val="100000"/>
              <a:buFont typeface="Arial"/>
              <a:buChar char="●"/>
            </a:pPr>
            <a:r>
              <a:rPr lang="en" sz="1400">
                <a:solidFill>
                  <a:srgbClr val="FFFFFF"/>
                </a:solidFill>
                <a:latin typeface="Verdana"/>
                <a:ea typeface="Verdana"/>
                <a:cs typeface="Verdana"/>
                <a:sym typeface="Verdana"/>
              </a:rPr>
              <a:t>Drowsiness</a:t>
            </a:r>
          </a:p>
          <a:p>
            <a:pPr marL="457200" lvl="0" indent="-317500" rtl="0">
              <a:lnSpc>
                <a:spcPct val="138516"/>
              </a:lnSpc>
              <a:spcBef>
                <a:spcPts val="0"/>
              </a:spcBef>
              <a:buClr>
                <a:srgbClr val="FFFFFF"/>
              </a:buClr>
              <a:buSzPct val="100000"/>
              <a:buFont typeface="Arial"/>
              <a:buChar char="●"/>
            </a:pPr>
            <a:r>
              <a:rPr lang="en" sz="1400">
                <a:solidFill>
                  <a:srgbClr val="FFFFFF"/>
                </a:solidFill>
                <a:latin typeface="Verdana"/>
                <a:ea typeface="Verdana"/>
                <a:cs typeface="Verdana"/>
                <a:sym typeface="Verdana"/>
              </a:rPr>
              <a:t>Vomiting </a:t>
            </a:r>
          </a:p>
          <a:p>
            <a:pPr marL="457200" lvl="0" indent="-317500" rtl="0">
              <a:lnSpc>
                <a:spcPct val="138516"/>
              </a:lnSpc>
              <a:spcBef>
                <a:spcPts val="0"/>
              </a:spcBef>
              <a:buClr>
                <a:srgbClr val="FFFFFF"/>
              </a:buClr>
              <a:buSzPct val="100000"/>
              <a:buFont typeface="Arial"/>
              <a:buChar char="●"/>
            </a:pPr>
            <a:r>
              <a:rPr lang="en" sz="1400">
                <a:solidFill>
                  <a:srgbClr val="FFFFFF"/>
                </a:solidFill>
                <a:latin typeface="Verdana"/>
                <a:ea typeface="Verdana"/>
                <a:cs typeface="Verdana"/>
                <a:sym typeface="Verdana"/>
              </a:rPr>
              <a:t>Diarrhea</a:t>
            </a:r>
          </a:p>
          <a:p>
            <a:pPr marL="457200" lvl="0" indent="-317500" rtl="0">
              <a:lnSpc>
                <a:spcPct val="138516"/>
              </a:lnSpc>
              <a:spcBef>
                <a:spcPts val="0"/>
              </a:spcBef>
              <a:buClr>
                <a:srgbClr val="FFFFFF"/>
              </a:buClr>
              <a:buSzPct val="100000"/>
              <a:buFont typeface="Arial"/>
              <a:buChar char="●"/>
            </a:pPr>
            <a:r>
              <a:rPr lang="en" sz="1400">
                <a:solidFill>
                  <a:srgbClr val="FFFFFF"/>
                </a:solidFill>
                <a:latin typeface="Verdana"/>
                <a:ea typeface="Verdana"/>
                <a:cs typeface="Verdana"/>
                <a:sym typeface="Verdana"/>
              </a:rPr>
              <a:t>Upset stomach</a:t>
            </a:r>
          </a:p>
          <a:p>
            <a:pPr marL="457200" lvl="0" indent="-317500" rtl="0">
              <a:lnSpc>
                <a:spcPct val="138516"/>
              </a:lnSpc>
              <a:spcBef>
                <a:spcPts val="0"/>
              </a:spcBef>
              <a:buClr>
                <a:srgbClr val="FFFFFF"/>
              </a:buClr>
              <a:buSzPct val="100000"/>
              <a:buFont typeface="Arial"/>
              <a:buChar char="●"/>
            </a:pPr>
            <a:r>
              <a:rPr lang="en" sz="1400">
                <a:solidFill>
                  <a:srgbClr val="FFFFFF"/>
                </a:solidFill>
                <a:latin typeface="Verdana"/>
                <a:ea typeface="Verdana"/>
                <a:cs typeface="Verdana"/>
                <a:sym typeface="Verdana"/>
              </a:rPr>
              <a:t>Headaches</a:t>
            </a:r>
          </a:p>
          <a:p>
            <a:pPr marL="457200" lvl="0" indent="-317500" rtl="0">
              <a:lnSpc>
                <a:spcPct val="138516"/>
              </a:lnSpc>
              <a:spcBef>
                <a:spcPts val="0"/>
              </a:spcBef>
              <a:buClr>
                <a:srgbClr val="FFFFFF"/>
              </a:buClr>
              <a:buSzPct val="100000"/>
              <a:buFont typeface="Arial"/>
              <a:buChar char="●"/>
            </a:pPr>
            <a:r>
              <a:rPr lang="en" sz="1400">
                <a:solidFill>
                  <a:srgbClr val="FFFFFF"/>
                </a:solidFill>
                <a:latin typeface="Verdana"/>
                <a:ea typeface="Verdana"/>
                <a:cs typeface="Verdana"/>
                <a:sym typeface="Verdana"/>
              </a:rPr>
              <a:t>Breathing difficulties </a:t>
            </a:r>
          </a:p>
          <a:p>
            <a:pPr marL="457200" lvl="0" indent="-317500" rtl="0">
              <a:lnSpc>
                <a:spcPct val="138516"/>
              </a:lnSpc>
              <a:spcBef>
                <a:spcPts val="0"/>
              </a:spcBef>
              <a:buClr>
                <a:srgbClr val="FFFFFF"/>
              </a:buClr>
              <a:buSzPct val="100000"/>
              <a:buFont typeface="Arial"/>
              <a:buChar char="●"/>
            </a:pPr>
            <a:r>
              <a:rPr lang="en" sz="1400">
                <a:solidFill>
                  <a:srgbClr val="FFFFFF"/>
                </a:solidFill>
                <a:latin typeface="Verdana"/>
                <a:ea typeface="Verdana"/>
                <a:cs typeface="Verdana"/>
                <a:sym typeface="Verdana"/>
              </a:rPr>
              <a:t>Distorted vision and hearing </a:t>
            </a:r>
          </a:p>
          <a:p>
            <a:pPr marL="457200" lvl="0" indent="-317500" rtl="0">
              <a:lnSpc>
                <a:spcPct val="138516"/>
              </a:lnSpc>
              <a:spcBef>
                <a:spcPts val="0"/>
              </a:spcBef>
              <a:buClr>
                <a:srgbClr val="FFFFFF"/>
              </a:buClr>
              <a:buSzPct val="100000"/>
              <a:buFont typeface="Arial"/>
              <a:buChar char="●"/>
            </a:pPr>
            <a:r>
              <a:rPr lang="en" sz="1400">
                <a:solidFill>
                  <a:srgbClr val="FFFFFF"/>
                </a:solidFill>
                <a:latin typeface="Verdana"/>
                <a:ea typeface="Verdana"/>
                <a:cs typeface="Verdana"/>
                <a:sym typeface="Verdana"/>
              </a:rPr>
              <a:t>Impaired judgment </a:t>
            </a:r>
          </a:p>
          <a:p>
            <a:pPr marL="457200" lvl="0" indent="-317500" rtl="0">
              <a:lnSpc>
                <a:spcPct val="138516"/>
              </a:lnSpc>
              <a:spcBef>
                <a:spcPts val="0"/>
              </a:spcBef>
              <a:buClr>
                <a:srgbClr val="FFFFFF"/>
              </a:buClr>
              <a:buSzPct val="100000"/>
              <a:buFont typeface="Arial"/>
              <a:buChar char="●"/>
            </a:pPr>
            <a:r>
              <a:rPr lang="en" sz="1400">
                <a:solidFill>
                  <a:srgbClr val="FFFFFF"/>
                </a:solidFill>
                <a:latin typeface="Verdana"/>
                <a:ea typeface="Verdana"/>
                <a:cs typeface="Verdana"/>
                <a:sym typeface="Verdana"/>
              </a:rPr>
              <a:t>Decreased perception and coordination</a:t>
            </a:r>
          </a:p>
          <a:p>
            <a:pPr>
              <a:spcBef>
                <a:spcPts val="0"/>
              </a:spcBef>
              <a:buNone/>
            </a:pPr>
            <a:endParaRPr sz="1200"/>
          </a:p>
        </p:txBody>
      </p:sp>
      <p:sp>
        <p:nvSpPr>
          <p:cNvPr id="160" name="Shape 160"/>
          <p:cNvSpPr txBox="1"/>
          <p:nvPr/>
        </p:nvSpPr>
        <p:spPr>
          <a:xfrm>
            <a:off x="2759775" y="1181137"/>
            <a:ext cx="2861400" cy="772200"/>
          </a:xfrm>
          <a:prstGeom prst="rect">
            <a:avLst/>
          </a:prstGeom>
          <a:noFill/>
          <a:ln>
            <a:noFill/>
          </a:ln>
        </p:spPr>
        <p:txBody>
          <a:bodyPr lIns="91425" tIns="91425" rIns="91425" bIns="91425" anchor="t" anchorCtr="0">
            <a:noAutofit/>
          </a:bodyPr>
          <a:lstStyle/>
          <a:p>
            <a:pPr lvl="0" rtl="0">
              <a:lnSpc>
                <a:spcPct val="138516"/>
              </a:lnSpc>
              <a:spcBef>
                <a:spcPts val="0"/>
              </a:spcBef>
              <a:buNone/>
            </a:pPr>
            <a:endParaRPr sz="1200">
              <a:solidFill>
                <a:srgbClr val="FFFFFF"/>
              </a:solidFill>
              <a:latin typeface="Verdana"/>
              <a:ea typeface="Verdana"/>
              <a:cs typeface="Verdana"/>
              <a:sym typeface="Verdana"/>
            </a:endParaRPr>
          </a:p>
          <a:p>
            <a:pPr marL="457200" lvl="0" indent="-317500" rtl="0">
              <a:lnSpc>
                <a:spcPct val="138516"/>
              </a:lnSpc>
              <a:spcBef>
                <a:spcPts val="0"/>
              </a:spcBef>
              <a:buClr>
                <a:srgbClr val="FFFFFF"/>
              </a:buClr>
              <a:buSzPct val="100000"/>
              <a:buFont typeface="Arial"/>
              <a:buChar char="●"/>
            </a:pPr>
            <a:r>
              <a:rPr lang="en">
                <a:solidFill>
                  <a:srgbClr val="FFFFFF"/>
                </a:solidFill>
                <a:latin typeface="Verdana"/>
                <a:ea typeface="Verdana"/>
                <a:cs typeface="Verdana"/>
                <a:sym typeface="Verdana"/>
              </a:rPr>
              <a:t>Unconsciousness </a:t>
            </a:r>
          </a:p>
          <a:p>
            <a:pPr marL="457200" lvl="0" indent="-317500" rtl="0">
              <a:lnSpc>
                <a:spcPct val="138516"/>
              </a:lnSpc>
              <a:spcBef>
                <a:spcPts val="0"/>
              </a:spcBef>
              <a:buClr>
                <a:srgbClr val="FFFFFF"/>
              </a:buClr>
              <a:buSzPct val="100000"/>
              <a:buFont typeface="Arial"/>
              <a:buChar char="●"/>
            </a:pPr>
            <a:r>
              <a:rPr lang="en">
                <a:solidFill>
                  <a:srgbClr val="FFFFFF"/>
                </a:solidFill>
                <a:latin typeface="Verdana"/>
                <a:ea typeface="Verdana"/>
                <a:cs typeface="Verdana"/>
                <a:sym typeface="Verdana"/>
              </a:rPr>
              <a:t>Coma</a:t>
            </a:r>
          </a:p>
          <a:p>
            <a:pPr marL="457200" lvl="0" indent="-317500" rtl="0">
              <a:lnSpc>
                <a:spcPct val="138516"/>
              </a:lnSpc>
              <a:spcBef>
                <a:spcPts val="0"/>
              </a:spcBef>
              <a:buClr>
                <a:srgbClr val="FFFFFF"/>
              </a:buClr>
              <a:buSzPct val="100000"/>
              <a:buFont typeface="Arial"/>
              <a:buChar char="●"/>
            </a:pPr>
            <a:r>
              <a:rPr lang="en">
                <a:solidFill>
                  <a:srgbClr val="FFFFFF"/>
                </a:solidFill>
                <a:latin typeface="Verdana"/>
                <a:ea typeface="Verdana"/>
                <a:cs typeface="Verdana"/>
                <a:sym typeface="Verdana"/>
              </a:rPr>
              <a:t>Blackouts </a:t>
            </a:r>
          </a:p>
        </p:txBody>
      </p:sp>
      <p:sp>
        <p:nvSpPr>
          <p:cNvPr id="161" name="Shape 161"/>
          <p:cNvSpPr txBox="1"/>
          <p:nvPr/>
        </p:nvSpPr>
        <p:spPr>
          <a:xfrm>
            <a:off x="161975" y="897900"/>
            <a:ext cx="8742600" cy="579000"/>
          </a:xfrm>
          <a:prstGeom prst="rect">
            <a:avLst/>
          </a:prstGeom>
          <a:noFill/>
          <a:ln>
            <a:noFill/>
          </a:ln>
        </p:spPr>
        <p:txBody>
          <a:bodyPr lIns="91425" tIns="91425" rIns="91425" bIns="91425" anchor="t" anchorCtr="0">
            <a:noAutofit/>
          </a:bodyPr>
          <a:lstStyle/>
          <a:p>
            <a:pPr algn="ctr">
              <a:spcBef>
                <a:spcPts val="0"/>
              </a:spcBef>
              <a:buNone/>
            </a:pPr>
            <a:r>
              <a:rPr lang="en">
                <a:solidFill>
                  <a:srgbClr val="FFFFFF"/>
                </a:solidFill>
                <a:latin typeface="Verdana"/>
                <a:ea typeface="Verdana"/>
                <a:cs typeface="Verdana"/>
                <a:sym typeface="Verdana"/>
              </a:rPr>
              <a:t>Depending on how much is taken and the physical condition of the individual</a:t>
            </a:r>
          </a:p>
        </p:txBody>
      </p:sp>
      <p:pic>
        <p:nvPicPr>
          <p:cNvPr id="162" name="Shape 162"/>
          <p:cNvPicPr preferRelativeResize="0"/>
          <p:nvPr/>
        </p:nvPicPr>
        <p:blipFill>
          <a:blip r:embed="rId3">
            <a:alphaModFix/>
          </a:blip>
          <a:stretch>
            <a:fillRect/>
          </a:stretch>
        </p:blipFill>
        <p:spPr>
          <a:xfrm>
            <a:off x="5359250" y="1329300"/>
            <a:ext cx="3237000" cy="32370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Long Term Effects</a:t>
            </a:r>
          </a:p>
        </p:txBody>
      </p:sp>
      <p:sp>
        <p:nvSpPr>
          <p:cNvPr id="168" name="Shape 168"/>
          <p:cNvSpPr txBox="1">
            <a:spLocks noGrp="1"/>
          </p:cNvSpPr>
          <p:nvPr>
            <p:ph type="body" idx="1"/>
          </p:nvPr>
        </p:nvSpPr>
        <p:spPr>
          <a:xfrm>
            <a:off x="638850" y="1063375"/>
            <a:ext cx="4107299" cy="3801599"/>
          </a:xfrm>
          <a:prstGeom prst="rect">
            <a:avLst/>
          </a:prstGeom>
        </p:spPr>
        <p:txBody>
          <a:bodyPr lIns="91425" tIns="91425" rIns="91425" bIns="91425" anchor="t" anchorCtr="0">
            <a:noAutofit/>
          </a:bodyPr>
          <a:lstStyle/>
          <a:p>
            <a:pPr lvl="0" rtl="0">
              <a:lnSpc>
                <a:spcPct val="138516"/>
              </a:lnSpc>
              <a:spcBef>
                <a:spcPts val="0"/>
              </a:spcBef>
              <a:buNone/>
            </a:pPr>
            <a:endParaRPr sz="1400">
              <a:solidFill>
                <a:srgbClr val="FFFFFF"/>
              </a:solidFill>
            </a:endParaRPr>
          </a:p>
          <a:p>
            <a:pPr marL="457200" lvl="0" indent="-323850" rtl="0">
              <a:lnSpc>
                <a:spcPct val="138516"/>
              </a:lnSpc>
              <a:spcBef>
                <a:spcPts val="0"/>
              </a:spcBef>
              <a:buClr>
                <a:srgbClr val="FFFFFF"/>
              </a:buClr>
              <a:buSzPct val="100000"/>
              <a:buFont typeface="Arial"/>
              <a:buChar char="●"/>
            </a:pPr>
            <a:r>
              <a:rPr lang="en" sz="1500">
                <a:solidFill>
                  <a:srgbClr val="FFFFFF"/>
                </a:solidFill>
              </a:rPr>
              <a:t>Alcohol poisoning </a:t>
            </a:r>
          </a:p>
          <a:p>
            <a:pPr marL="457200" lvl="0" indent="-323850" rtl="0">
              <a:lnSpc>
                <a:spcPct val="138516"/>
              </a:lnSpc>
              <a:spcBef>
                <a:spcPts val="0"/>
              </a:spcBef>
              <a:buClr>
                <a:srgbClr val="FFFFFF"/>
              </a:buClr>
              <a:buSzPct val="100000"/>
              <a:buFont typeface="Arial"/>
              <a:buChar char="●"/>
            </a:pPr>
            <a:r>
              <a:rPr lang="en" sz="1500">
                <a:solidFill>
                  <a:srgbClr val="FFFFFF"/>
                </a:solidFill>
              </a:rPr>
              <a:t>High blood pressure, stroke, and other heart-related diseases </a:t>
            </a:r>
          </a:p>
          <a:p>
            <a:pPr lvl="0" rtl="0">
              <a:lnSpc>
                <a:spcPct val="138516"/>
              </a:lnSpc>
              <a:spcBef>
                <a:spcPts val="0"/>
              </a:spcBef>
              <a:buNone/>
            </a:pPr>
            <a:endParaRPr sz="1000">
              <a:solidFill>
                <a:srgbClr val="333333"/>
              </a:solidFill>
              <a:latin typeface="Verdana"/>
              <a:ea typeface="Verdana"/>
              <a:cs typeface="Verdana"/>
              <a:sym typeface="Verdana"/>
            </a:endParaRPr>
          </a:p>
          <a:p>
            <a:pPr>
              <a:spcBef>
                <a:spcPts val="0"/>
              </a:spcBef>
              <a:buNone/>
            </a:pPr>
            <a:endParaRPr/>
          </a:p>
        </p:txBody>
      </p:sp>
      <p:sp>
        <p:nvSpPr>
          <p:cNvPr id="169" name="Shape 169"/>
          <p:cNvSpPr txBox="1"/>
          <p:nvPr/>
        </p:nvSpPr>
        <p:spPr>
          <a:xfrm>
            <a:off x="4939125" y="1501225"/>
            <a:ext cx="3463199" cy="2883900"/>
          </a:xfrm>
          <a:prstGeom prst="rect">
            <a:avLst/>
          </a:prstGeom>
          <a:noFill/>
          <a:ln>
            <a:noFill/>
          </a:ln>
        </p:spPr>
        <p:txBody>
          <a:bodyPr lIns="91425" tIns="91425" rIns="91425" bIns="91425" anchor="t" anchorCtr="0">
            <a:noAutofit/>
          </a:bodyPr>
          <a:lstStyle/>
          <a:p>
            <a:pPr marL="457200" lvl="0" indent="-342900" rtl="0">
              <a:lnSpc>
                <a:spcPct val="138516"/>
              </a:lnSpc>
              <a:spcBef>
                <a:spcPts val="0"/>
              </a:spcBef>
              <a:buClr>
                <a:srgbClr val="FFFFFF"/>
              </a:buClr>
              <a:buSzPct val="100000"/>
              <a:buFont typeface="Arial"/>
              <a:buChar char="●"/>
            </a:pPr>
            <a:r>
              <a:rPr lang="en" sz="1800">
                <a:solidFill>
                  <a:schemeClr val="accent4"/>
                </a:solidFill>
                <a:latin typeface="Trebuchet MS"/>
                <a:ea typeface="Trebuchet MS"/>
                <a:cs typeface="Trebuchet MS"/>
                <a:sym typeface="Trebuchet MS"/>
              </a:rPr>
              <a:t>Liver disease-Cirrhosis</a:t>
            </a:r>
            <a:r>
              <a:rPr lang="en" sz="1800">
                <a:solidFill>
                  <a:srgbClr val="FFFFFF"/>
                </a:solidFill>
                <a:latin typeface="Trebuchet MS"/>
                <a:ea typeface="Trebuchet MS"/>
                <a:cs typeface="Trebuchet MS"/>
                <a:sym typeface="Trebuchet MS"/>
              </a:rPr>
              <a:t> </a:t>
            </a:r>
          </a:p>
          <a:p>
            <a:pPr marL="457200" lvl="0" indent="-342900" rtl="0">
              <a:lnSpc>
                <a:spcPct val="138516"/>
              </a:lnSpc>
              <a:spcBef>
                <a:spcPts val="0"/>
              </a:spcBef>
              <a:buClr>
                <a:srgbClr val="FFFFFF"/>
              </a:buClr>
              <a:buSzPct val="100000"/>
              <a:buFont typeface="Arial"/>
              <a:buChar char="●"/>
            </a:pPr>
            <a:r>
              <a:rPr lang="en" sz="1800">
                <a:solidFill>
                  <a:srgbClr val="FFFFFF"/>
                </a:solidFill>
                <a:latin typeface="Trebuchet MS"/>
                <a:ea typeface="Trebuchet MS"/>
                <a:cs typeface="Trebuchet MS"/>
                <a:sym typeface="Trebuchet MS"/>
              </a:rPr>
              <a:t>Nerve damage </a:t>
            </a:r>
          </a:p>
          <a:p>
            <a:pPr marL="457200" lvl="0" indent="-342900" rtl="0">
              <a:lnSpc>
                <a:spcPct val="138516"/>
              </a:lnSpc>
              <a:spcBef>
                <a:spcPts val="0"/>
              </a:spcBef>
              <a:buClr>
                <a:srgbClr val="FFFFFF"/>
              </a:buClr>
              <a:buSzPct val="100000"/>
              <a:buFont typeface="Arial"/>
              <a:buChar char="●"/>
            </a:pPr>
            <a:r>
              <a:rPr lang="en" sz="1800">
                <a:solidFill>
                  <a:srgbClr val="FFFFFF"/>
                </a:solidFill>
                <a:latin typeface="Trebuchet MS"/>
                <a:ea typeface="Trebuchet MS"/>
                <a:cs typeface="Trebuchet MS"/>
                <a:sym typeface="Trebuchet MS"/>
              </a:rPr>
              <a:t>Increased risk of unprotected sex-STIs</a:t>
            </a:r>
          </a:p>
          <a:p>
            <a:pPr marL="457200" lvl="0" indent="-342900" rtl="0">
              <a:lnSpc>
                <a:spcPct val="138516"/>
              </a:lnSpc>
              <a:spcBef>
                <a:spcPts val="0"/>
              </a:spcBef>
              <a:buClr>
                <a:srgbClr val="FFFFFF"/>
              </a:buClr>
              <a:buSzPct val="100000"/>
              <a:buFont typeface="Arial"/>
              <a:buChar char="●"/>
            </a:pPr>
            <a:r>
              <a:rPr lang="en" sz="1800">
                <a:solidFill>
                  <a:srgbClr val="FFFFFF"/>
                </a:solidFill>
                <a:latin typeface="Trebuchet MS"/>
                <a:ea typeface="Trebuchet MS"/>
                <a:cs typeface="Trebuchet MS"/>
                <a:sym typeface="Trebuchet MS"/>
              </a:rPr>
              <a:t>Unplanned pregnancies </a:t>
            </a:r>
          </a:p>
          <a:p>
            <a:pPr lvl="0" rtl="0">
              <a:lnSpc>
                <a:spcPct val="138516"/>
              </a:lnSpc>
              <a:spcBef>
                <a:spcPts val="0"/>
              </a:spcBef>
              <a:buNone/>
            </a:pPr>
            <a:endParaRPr sz="1800">
              <a:solidFill>
                <a:srgbClr val="FFFFFF"/>
              </a:solidFill>
              <a:latin typeface="Trebuchet MS"/>
              <a:ea typeface="Trebuchet MS"/>
              <a:cs typeface="Trebuchet MS"/>
              <a:sym typeface="Trebuchet MS"/>
            </a:endParaRPr>
          </a:p>
        </p:txBody>
      </p:sp>
      <p:sp>
        <p:nvSpPr>
          <p:cNvPr id="170" name="Shape 170"/>
          <p:cNvSpPr txBox="1"/>
          <p:nvPr/>
        </p:nvSpPr>
        <p:spPr>
          <a:xfrm>
            <a:off x="102200" y="949825"/>
            <a:ext cx="8765399" cy="437699"/>
          </a:xfrm>
          <a:prstGeom prst="rect">
            <a:avLst/>
          </a:prstGeom>
          <a:noFill/>
          <a:ln>
            <a:noFill/>
          </a:ln>
        </p:spPr>
        <p:txBody>
          <a:bodyPr lIns="91425" tIns="91425" rIns="91425" bIns="91425" anchor="t" anchorCtr="0">
            <a:noAutofit/>
          </a:bodyPr>
          <a:lstStyle/>
          <a:p>
            <a:pPr algn="ctr">
              <a:spcBef>
                <a:spcPts val="0"/>
              </a:spcBef>
              <a:buNone/>
            </a:pPr>
            <a:r>
              <a:rPr lang="en">
                <a:solidFill>
                  <a:srgbClr val="FFFFFF"/>
                </a:solidFill>
                <a:latin typeface="Trebuchet MS"/>
                <a:ea typeface="Trebuchet MS"/>
                <a:cs typeface="Trebuchet MS"/>
                <a:sym typeface="Trebuchet MS"/>
              </a:rPr>
              <a:t>Binge drinking and continued alcohol use in large amounts are associated with many health problems, including:</a:t>
            </a:r>
          </a:p>
        </p:txBody>
      </p:sp>
      <p:pic>
        <p:nvPicPr>
          <p:cNvPr id="171" name="Shape 171"/>
          <p:cNvPicPr preferRelativeResize="0"/>
          <p:nvPr/>
        </p:nvPicPr>
        <p:blipFill>
          <a:blip r:embed="rId3">
            <a:alphaModFix/>
          </a:blip>
          <a:stretch>
            <a:fillRect/>
          </a:stretch>
        </p:blipFill>
        <p:spPr>
          <a:xfrm>
            <a:off x="1826775" y="2348325"/>
            <a:ext cx="2971450" cy="27111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potlight">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617</Words>
  <Application>Microsoft Office PowerPoint</Application>
  <PresentationFormat>On-screen Show (16:9)</PresentationFormat>
  <Paragraphs>107</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spotlight</vt:lpstr>
      <vt:lpstr>PowerPoint Presentation</vt:lpstr>
      <vt:lpstr>PowerPoint Presentation</vt:lpstr>
      <vt:lpstr>Objectives for Today!</vt:lpstr>
      <vt:lpstr>What is Alcohol?</vt:lpstr>
      <vt:lpstr>Kinds of Alcohol </vt:lpstr>
      <vt:lpstr>What is Alcohol Cont.</vt:lpstr>
      <vt:lpstr>How are you getting home?</vt:lpstr>
      <vt:lpstr>Short Term Effects</vt:lpstr>
      <vt:lpstr>Long Term Effects</vt:lpstr>
      <vt:lpstr>Factors that affect your BAC</vt:lpstr>
      <vt:lpstr>Other Consequences of Drinking</vt:lpstr>
      <vt:lpstr>Binge Drinking </vt:lpstr>
      <vt:lpstr>Alcohol Poisoning </vt:lpstr>
      <vt:lpstr>What should you do?</vt:lpstr>
      <vt:lpstr>Addiction and Treatment </vt:lpstr>
      <vt:lpstr>Refusal Skills! </vt:lpstr>
      <vt:lpstr>The Truth About Alcohol Video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Olson, Christina</dc:creator>
  <cp:lastModifiedBy>user</cp:lastModifiedBy>
  <cp:revision>4</cp:revision>
  <dcterms:modified xsi:type="dcterms:W3CDTF">2016-02-17T18:39:05Z</dcterms:modified>
</cp:coreProperties>
</file>