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3"/>
  </p:notesMasterIdLst>
  <p:sldIdLst>
    <p:sldId id="256" r:id="rId2"/>
    <p:sldId id="260" r:id="rId3"/>
    <p:sldId id="257" r:id="rId4"/>
    <p:sldId id="258" r:id="rId5"/>
    <p:sldId id="261" r:id="rId6"/>
    <p:sldId id="262" r:id="rId7"/>
    <p:sldId id="264" r:id="rId8"/>
    <p:sldId id="266" r:id="rId9"/>
    <p:sldId id="268" r:id="rId10"/>
    <p:sldId id="270" r:id="rId11"/>
    <p:sldId id="272" r:id="rId12"/>
    <p:sldId id="274" r:id="rId13"/>
    <p:sldId id="276" r:id="rId14"/>
    <p:sldId id="290" r:id="rId15"/>
    <p:sldId id="277" r:id="rId16"/>
    <p:sldId id="278" r:id="rId17"/>
    <p:sldId id="282" r:id="rId18"/>
    <p:sldId id="284" r:id="rId19"/>
    <p:sldId id="286" r:id="rId20"/>
    <p:sldId id="288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1450" y="72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A555D0-0F75-4D3F-A410-AEAF6140D502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DD4FF7-17E1-4BA6-8D1D-E462377C7C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83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B35C2E-8E1D-49FB-B7C3-1496C92B0937}" type="slidenum">
              <a:rPr lang="en-US"/>
              <a:pPr/>
              <a:t>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2D2C3E-D44A-4C95-AB05-2BC8AECED30A}" type="slidenum">
              <a:rPr lang="en-US"/>
              <a:pPr/>
              <a:t>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E71054-5A4F-48E8-A074-C44B948F2BD8}" type="slidenum">
              <a:rPr lang="en-US"/>
              <a:pPr/>
              <a:t>9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362D853-493E-4AA3-91A7-A218D9ECAF2B}" type="slidenum">
              <a:rPr lang="en-US"/>
              <a:pPr/>
              <a:t>10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203507-F518-43BD-BCFD-915CD4629EA0}" type="slidenum">
              <a:rPr lang="en-US"/>
              <a:pPr/>
              <a:t>20</a:t>
            </a:fld>
            <a:endParaRPr lang="en-U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4900" y="676275"/>
            <a:ext cx="4603750" cy="3452813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98525" y="4354513"/>
            <a:ext cx="5011738" cy="41275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54B7F2A-4E70-4EDC-A845-71AF2CA05E77}" type="datetimeFigureOut">
              <a:rPr lang="en-US" smtClean="0"/>
              <a:pPr/>
              <a:t>12/21/2016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AFE7B84-7E5C-42AF-8A82-9265A0D2AD2C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2.w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2.bin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STRESS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6096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685800"/>
            <a:ext cx="7772400" cy="1143000"/>
          </a:xfrm>
        </p:spPr>
        <p:txBody>
          <a:bodyPr/>
          <a:lstStyle/>
          <a:p>
            <a:r>
              <a:rPr lang="en-US"/>
              <a:t>         </a:t>
            </a:r>
            <a:r>
              <a:rPr lang="en-US" sz="4000" b="1"/>
              <a:t>EXAMPLES</a:t>
            </a: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114800"/>
          </a:xfrm>
        </p:spPr>
        <p:txBody>
          <a:bodyPr/>
          <a:lstStyle/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3000" dirty="0"/>
              <a:t>Behavior indicators include:  lack of enthusiasm for family, school, work or life in general, withdrawal, change in eating habits, insomnia, hypersomnia, anger, fatigue.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endParaRPr lang="en-US" sz="3000" dirty="0"/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3000" dirty="0"/>
              <a:t>Cognitive Indicators include:  poor problem solving, confusion, nightmares, hyper-</a:t>
            </a:r>
            <a:r>
              <a:rPr lang="en-US" sz="3000" b="1" i="1" u="sng" dirty="0"/>
              <a:t>vigilance.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   </a:t>
            </a:r>
            <a:r>
              <a:rPr lang="en-US" sz="4900" b="1" dirty="0"/>
              <a:t>RESISTANCE STAGE  </a:t>
            </a: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/>
              <a:t>   MORE </a:t>
            </a:r>
            <a:r>
              <a:rPr lang="en-US" sz="4000" b="1" dirty="0" smtClean="0"/>
              <a:t>EXAMPLES:</a:t>
            </a:r>
            <a:endParaRPr lang="en-US" dirty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buClr>
                <a:schemeClr val="tx2"/>
              </a:buClr>
              <a:buFont typeface="Monotype Sorts" pitchFamily="2" charset="2"/>
              <a:buNone/>
            </a:pPr>
            <a:r>
              <a:rPr lang="en-US" sz="2800" dirty="0"/>
              <a:t>    Emotional indicators include: 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tearfulness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fear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anxiety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panic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guilt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</a:t>
            </a:r>
            <a:r>
              <a:rPr lang="en-US" sz="2800" b="1" i="1" u="sng" dirty="0"/>
              <a:t>agitation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depression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800" dirty="0"/>
              <a:t> overwhelmed.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7772400" cy="1143000"/>
          </a:xfrm>
        </p:spPr>
        <p:txBody>
          <a:bodyPr/>
          <a:lstStyle/>
          <a:p>
            <a:pPr algn="ctr"/>
            <a:r>
              <a:rPr lang="en-US" sz="4000" b="1"/>
              <a:t>EXHAUSTION STAGE</a:t>
            </a: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764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   </a:t>
            </a:r>
            <a:r>
              <a:rPr lang="en-US" sz="3000" dirty="0"/>
              <a:t>During this stage the stressor is not being managed </a:t>
            </a:r>
            <a:r>
              <a:rPr lang="en-US" sz="3000" b="1" i="1" u="sng" dirty="0"/>
              <a:t>effectively</a:t>
            </a:r>
            <a:r>
              <a:rPr lang="en-US" sz="3000" dirty="0"/>
              <a:t> and the body and mind are not able to repair the damage.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43200" y="3124200"/>
            <a:ext cx="4038599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-228600" y="685800"/>
            <a:ext cx="7772400" cy="1143000"/>
          </a:xfrm>
        </p:spPr>
        <p:txBody>
          <a:bodyPr/>
          <a:lstStyle/>
          <a:p>
            <a:pPr algn="ctr"/>
            <a:r>
              <a:rPr lang="en-US"/>
              <a:t>         </a:t>
            </a:r>
            <a:r>
              <a:rPr lang="en-US" sz="4000" b="1"/>
              <a:t>EXAMPLES</a:t>
            </a:r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514600"/>
            <a:ext cx="7772400" cy="41148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/>
              <a:t>   </a:t>
            </a:r>
            <a:r>
              <a:rPr lang="en-US" sz="3000"/>
              <a:t>Digestive disorders, withdrawal, headaches, tension, insomnia, loss of temper.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800" b="1" u="sng" dirty="0"/>
              <a:t>Defense Mechanisms</a:t>
            </a:r>
            <a:r>
              <a:rPr lang="en-US" sz="3800" dirty="0"/>
              <a:t>:  The way the mind temporarily deals with major stressors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72000"/>
          </a:xfrm>
        </p:spPr>
        <p:txBody>
          <a:bodyPr/>
          <a:lstStyle/>
          <a:p>
            <a:r>
              <a:rPr lang="en-US" b="1" dirty="0" smtClean="0"/>
              <a:t>Ventilation</a:t>
            </a:r>
            <a:r>
              <a:rPr lang="en-US" dirty="0" smtClean="0"/>
              <a:t>: </a:t>
            </a:r>
            <a:r>
              <a:rPr lang="en-US" dirty="0"/>
              <a:t>Act of verbally expressing one’s feelings by crying, talking, laughing, etc. </a:t>
            </a:r>
            <a:endParaRPr lang="en-US" dirty="0" smtClean="0"/>
          </a:p>
          <a:p>
            <a:endParaRPr lang="en-US" dirty="0" smtClean="0"/>
          </a:p>
          <a:p>
            <a:r>
              <a:rPr lang="en-US" b="1" dirty="0" smtClean="0"/>
              <a:t>Passive: </a:t>
            </a:r>
            <a:r>
              <a:rPr lang="en-US" dirty="0" smtClean="0"/>
              <a:t>Characteristics of not expressing feelings appropriately, remaining silent.</a:t>
            </a:r>
          </a:p>
          <a:p>
            <a:endParaRPr lang="en-US" dirty="0" smtClean="0"/>
          </a:p>
          <a:p>
            <a:r>
              <a:rPr lang="en-US" b="1" dirty="0" smtClean="0"/>
              <a:t>Displacement</a:t>
            </a:r>
            <a:r>
              <a:rPr lang="en-US" dirty="0" smtClean="0"/>
              <a:t>: </a:t>
            </a:r>
            <a:r>
              <a:rPr lang="en-US" dirty="0"/>
              <a:t>Channeling the energy of emotion or suffering into something else more acceptable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dirty="0" smtClean="0"/>
              <a:t>Suppress</a:t>
            </a:r>
            <a:r>
              <a:rPr lang="en-US" dirty="0" smtClean="0"/>
              <a:t>: To hold back or restrain.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7610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62000" y="762001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838200"/>
            <a:ext cx="5714999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0"/>
            <a:ext cx="7772400" cy="7620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Relaxation </a:t>
            </a:r>
            <a:r>
              <a:rPr lang="en-US" dirty="0" smtClean="0"/>
              <a:t>Techniques  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447800"/>
            <a:ext cx="2743200" cy="6096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dirty="0" smtClean="0"/>
              <a:t>IMAGERY</a:t>
            </a:r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21508" name="Object 4"/>
          <p:cNvGraphicFramePr>
            <a:graphicFrameLocks noChangeAspect="1"/>
          </p:cNvGraphicFramePr>
          <p:nvPr/>
        </p:nvGraphicFramePr>
        <p:xfrm>
          <a:off x="304800" y="2438400"/>
          <a:ext cx="1984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2" name="Clip" r:id="rId3" imgW="848160" imgH="1293480" progId="">
                  <p:embed/>
                </p:oleObj>
              </mc:Choice>
              <mc:Fallback>
                <p:oleObj name="Clip" r:id="rId3" imgW="848160" imgH="12934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438400"/>
                        <a:ext cx="1984375" cy="3733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/>
        </p:nvGraphicFramePr>
        <p:xfrm>
          <a:off x="2667000" y="2514600"/>
          <a:ext cx="29718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3" name="Clip" r:id="rId5" imgW="1152720" imgH="542880" progId="">
                  <p:embed/>
                </p:oleObj>
              </mc:Choice>
              <mc:Fallback>
                <p:oleObj name="Clip" r:id="rId5" imgW="1152720" imgH="542880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514600"/>
                        <a:ext cx="2971800" cy="3124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/>
        </p:nvGraphicFramePr>
        <p:xfrm>
          <a:off x="6007100" y="1905000"/>
          <a:ext cx="2703513" cy="403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4" name="Clip" r:id="rId7" imgW="848160" imgH="1267920" progId="">
                  <p:embed/>
                </p:oleObj>
              </mc:Choice>
              <mc:Fallback>
                <p:oleObj name="Clip" r:id="rId7" imgW="848160" imgH="1267920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07100" y="1905000"/>
                        <a:ext cx="2703513" cy="403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20574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/>
              <a:t/>
            </a:r>
            <a:br>
              <a:rPr lang="en-US"/>
            </a:br>
            <a:r>
              <a:rPr lang="en-US"/>
              <a:t>Relaxation Techniques 3-2-1 Relax</a:t>
            </a:r>
            <a:br>
              <a:rPr lang="en-US"/>
            </a:b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057400"/>
            <a:ext cx="7772400" cy="41148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US" sz="2800"/>
              <a:t>3 “I See……”</a:t>
            </a:r>
          </a:p>
          <a:p>
            <a:pPr>
              <a:lnSpc>
                <a:spcPct val="80000"/>
              </a:lnSpc>
            </a:pPr>
            <a:r>
              <a:rPr lang="en-US" sz="2800"/>
              <a:t>3 “I Hear….”</a:t>
            </a:r>
          </a:p>
          <a:p>
            <a:pPr>
              <a:lnSpc>
                <a:spcPct val="80000"/>
              </a:lnSpc>
            </a:pPr>
            <a:r>
              <a:rPr lang="en-US" sz="2800"/>
              <a:t>3 “I Feel…..”</a:t>
            </a:r>
          </a:p>
          <a:p>
            <a:pPr>
              <a:lnSpc>
                <a:spcPct val="80000"/>
              </a:lnSpc>
            </a:pPr>
            <a:r>
              <a:rPr lang="en-US" sz="2800"/>
              <a:t>2 “I See…...”</a:t>
            </a:r>
          </a:p>
          <a:p>
            <a:pPr>
              <a:lnSpc>
                <a:spcPct val="80000"/>
              </a:lnSpc>
            </a:pPr>
            <a:r>
              <a:rPr lang="en-US" sz="2800"/>
              <a:t>2 “I Hear….”</a:t>
            </a:r>
          </a:p>
          <a:p>
            <a:pPr>
              <a:lnSpc>
                <a:spcPct val="80000"/>
              </a:lnSpc>
            </a:pPr>
            <a:r>
              <a:rPr lang="en-US" sz="2800"/>
              <a:t>2 “I Feel…..”</a:t>
            </a:r>
          </a:p>
          <a:p>
            <a:pPr>
              <a:lnSpc>
                <a:spcPct val="80000"/>
              </a:lnSpc>
            </a:pPr>
            <a:r>
              <a:rPr lang="en-US" sz="2800"/>
              <a:t>1 “I See…...”</a:t>
            </a:r>
          </a:p>
          <a:p>
            <a:pPr>
              <a:lnSpc>
                <a:spcPct val="80000"/>
              </a:lnSpc>
            </a:pPr>
            <a:r>
              <a:rPr lang="en-US" sz="2800"/>
              <a:t>1 “I Hear….”</a:t>
            </a:r>
          </a:p>
          <a:p>
            <a:pPr>
              <a:lnSpc>
                <a:spcPct val="80000"/>
              </a:lnSpc>
            </a:pPr>
            <a:r>
              <a:rPr lang="en-US" sz="2800"/>
              <a:t>1 “I Feel…..”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dirty="0"/>
              <a:t>Muscle Relaxation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389120"/>
          </a:xfrm>
        </p:spPr>
        <p:txBody>
          <a:bodyPr/>
          <a:lstStyle/>
          <a:p>
            <a:r>
              <a:rPr lang="en-US" dirty="0" smtClean="0"/>
              <a:t>Relax &amp; Tense muscles</a:t>
            </a:r>
          </a:p>
          <a:p>
            <a:r>
              <a:rPr lang="en-US" dirty="0" smtClean="0"/>
              <a:t>Yoga, Pilates</a:t>
            </a:r>
          </a:p>
          <a:p>
            <a:r>
              <a:rPr lang="en-US" dirty="0" smtClean="0"/>
              <a:t>Massage</a:t>
            </a:r>
          </a:p>
          <a:p>
            <a:r>
              <a:rPr lang="en-US" dirty="0" smtClean="0"/>
              <a:t>Stretch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368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2262188"/>
            <a:ext cx="3810000" cy="383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i="1" u="sng" dirty="0" smtClean="0">
                <a:solidFill>
                  <a:srgbClr val="FF0000"/>
                </a:solidFill>
              </a:rPr>
              <a:t>40% !!!!!!!!</a:t>
            </a:r>
            <a:endParaRPr lang="en-US" b="1" i="1" u="sng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of All Teenagers say they experience mild or severe stress in their life.</a:t>
            </a:r>
            <a:endParaRPr lang="en-US" sz="4000" dirty="0"/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4191000" y="1905000"/>
          <a:ext cx="4724400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4" name="Chart" r:id="rId3" imgW="6096076" imgH="4067137" progId="MSGraph.Chart.8">
                  <p:embed followColorScheme="full"/>
                </p:oleObj>
              </mc:Choice>
              <mc:Fallback>
                <p:oleObj name="Chart" r:id="rId3" imgW="6096076" imgH="4067137" progId="MSGraph.Chart.8">
                  <p:embed followColorScheme="full"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1905000"/>
                        <a:ext cx="4724400" cy="3581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n-US" dirty="0"/>
              <a:t>Strategies to Manage Stress in Your Life</a:t>
            </a:r>
            <a:br>
              <a:rPr lang="en-US" dirty="0"/>
            </a:br>
            <a:endParaRPr lang="en-US" dirty="0"/>
          </a:p>
        </p:txBody>
      </p:sp>
      <p:sp>
        <p:nvSpPr>
          <p:cNvPr id="19460" name="Rectangle 4"/>
          <p:cNvSpPr>
            <a:spLocks noGrp="1" noChangeArrowheads="1"/>
          </p:cNvSpPr>
          <p:nvPr>
            <p:ph sz="half" idx="1"/>
          </p:nvPr>
        </p:nvSpPr>
        <p:spPr bwMode="auto">
          <a:xfrm>
            <a:off x="457200" y="2209799"/>
            <a:ext cx="4038600" cy="414512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 lnSpcReduction="10000"/>
          </a:bodyPr>
          <a:lstStyle/>
          <a:p>
            <a:r>
              <a:rPr lang="en-US" dirty="0"/>
              <a:t>Simplify Your Life</a:t>
            </a:r>
          </a:p>
          <a:p>
            <a:r>
              <a:rPr lang="en-US" dirty="0"/>
              <a:t>Ask for help</a:t>
            </a:r>
          </a:p>
          <a:p>
            <a:r>
              <a:rPr lang="en-US" dirty="0"/>
              <a:t>Practice Time Management</a:t>
            </a:r>
          </a:p>
          <a:p>
            <a:r>
              <a:rPr lang="en-US" dirty="0" smtClean="0"/>
              <a:t>Avoid a</a:t>
            </a:r>
            <a:r>
              <a:rPr lang="en-US" dirty="0" smtClean="0"/>
              <a:t>lcohol, tobacco. drugs</a:t>
            </a:r>
          </a:p>
          <a:p>
            <a:r>
              <a:rPr lang="en-US" dirty="0" smtClean="0"/>
              <a:t>Humor-</a:t>
            </a:r>
            <a:r>
              <a:rPr lang="en-US" dirty="0"/>
              <a:t>-Take Time to Play</a:t>
            </a:r>
          </a:p>
          <a:p>
            <a:r>
              <a:rPr lang="en-US" dirty="0"/>
              <a:t>Relaxation Techniques </a:t>
            </a:r>
          </a:p>
          <a:p>
            <a:r>
              <a:rPr lang="en-US" dirty="0"/>
              <a:t>Get Counseling If Needed</a:t>
            </a:r>
          </a:p>
          <a:p>
            <a:r>
              <a:rPr lang="en-US" dirty="0" smtClean="0"/>
              <a:t>Color or draw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0" y="2209799"/>
            <a:ext cx="4038600" cy="4145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Exercise daily</a:t>
            </a:r>
          </a:p>
          <a:p>
            <a:r>
              <a:rPr lang="en-US" dirty="0" smtClean="0"/>
              <a:t>Eat healthy</a:t>
            </a:r>
          </a:p>
          <a:p>
            <a:r>
              <a:rPr lang="en-US" dirty="0" smtClean="0"/>
              <a:t>Get enough sleep</a:t>
            </a:r>
          </a:p>
          <a:p>
            <a:r>
              <a:rPr lang="en-US" dirty="0" smtClean="0"/>
              <a:t>Cultivate high self esteem</a:t>
            </a:r>
          </a:p>
          <a:p>
            <a:r>
              <a:rPr lang="en-US" dirty="0" smtClean="0"/>
              <a:t>Release tension by crying, laughing, relaxing, etc.</a:t>
            </a:r>
          </a:p>
          <a:p>
            <a:r>
              <a:rPr lang="en-US" dirty="0" smtClean="0"/>
              <a:t>Identify stressors you can control &amp; take action</a:t>
            </a:r>
          </a:p>
          <a:p>
            <a:r>
              <a:rPr lang="en-US" dirty="0" smtClean="0"/>
              <a:t>Music, journal, read, write</a:t>
            </a:r>
          </a:p>
          <a:p>
            <a:r>
              <a:rPr lang="en-US" dirty="0" smtClean="0"/>
              <a:t>Practice mindfulness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81000"/>
            <a:ext cx="5715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en-US" sz="7200" dirty="0" smtClean="0"/>
              <a:t>Definitions:</a:t>
            </a:r>
            <a:endParaRPr lang="en-US" sz="7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r>
              <a:rPr lang="en-US" b="1" dirty="0" smtClean="0"/>
              <a:t>Stress</a:t>
            </a:r>
            <a:r>
              <a:rPr lang="en-US" dirty="0" smtClean="0"/>
              <a:t>: </a:t>
            </a:r>
            <a:r>
              <a:rPr lang="en-US" sz="2800" dirty="0" smtClean="0"/>
              <a:t>Your mind and body’s response or </a:t>
            </a:r>
            <a:r>
              <a:rPr lang="en-US" sz="2800" b="1" i="1" u="sng" dirty="0" smtClean="0"/>
              <a:t>reaction</a:t>
            </a:r>
            <a:r>
              <a:rPr lang="en-US" sz="2800" dirty="0" smtClean="0"/>
              <a:t> to a real or imagined threat, event or change.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2590801"/>
            <a:ext cx="5029199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smtClean="0"/>
              <a:t>Stresso</a:t>
            </a:r>
            <a:r>
              <a:rPr lang="en-US" sz="5400" dirty="0" smtClean="0"/>
              <a:t>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The threat, event or change which can be </a:t>
            </a:r>
            <a:r>
              <a:rPr lang="en-US" sz="2800" b="1" i="1" u="sng" dirty="0" smtClean="0"/>
              <a:t>internal</a:t>
            </a:r>
            <a:r>
              <a:rPr lang="en-US" sz="2800" dirty="0" smtClean="0"/>
              <a:t> (thoughts, beliefs, attitudes) or external (loss, tragedy, change).  </a:t>
            </a:r>
          </a:p>
          <a:p>
            <a:pPr>
              <a:buNone/>
            </a:pPr>
            <a:r>
              <a:rPr lang="en-US" sz="2800" dirty="0" smtClean="0"/>
              <a:t>         ~ grades			~money</a:t>
            </a:r>
          </a:p>
          <a:p>
            <a:pPr>
              <a:buNone/>
            </a:pPr>
            <a:r>
              <a:rPr lang="en-US" sz="2800" dirty="0" smtClean="0"/>
              <a:t>         ~homework                      ~looks</a:t>
            </a:r>
          </a:p>
          <a:p>
            <a:pPr>
              <a:buNone/>
            </a:pPr>
            <a:r>
              <a:rPr lang="en-US" sz="2800" dirty="0" smtClean="0"/>
              <a:t>         ~teachers			~tests</a:t>
            </a:r>
          </a:p>
          <a:p>
            <a:pPr>
              <a:buNone/>
            </a:pPr>
            <a:r>
              <a:rPr lang="en-US" sz="2800" dirty="0" smtClean="0"/>
              <a:t>         ~parents			~dating</a:t>
            </a:r>
          </a:p>
          <a:p>
            <a:pPr>
              <a:buNone/>
            </a:pPr>
            <a:r>
              <a:rPr lang="en-US" sz="2800" dirty="0" smtClean="0"/>
              <a:t>         ~future plans		~friends/peers</a:t>
            </a:r>
            <a:br>
              <a:rPr lang="en-US" sz="2800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Distress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Negative stress that occurs when your level of stress is either too high or too low and your body and/or mind begin to respond </a:t>
            </a:r>
            <a:r>
              <a:rPr lang="en-US" sz="2800" b="1" i="1" u="sng" dirty="0" smtClean="0"/>
              <a:t>negatively</a:t>
            </a:r>
            <a:r>
              <a:rPr lang="en-US" sz="2800" dirty="0" smtClean="0"/>
              <a:t> to the stressors.  </a:t>
            </a:r>
            <a:r>
              <a:rPr lang="en-US" sz="2000" dirty="0" smtClean="0"/>
              <a:t>(difficult work environment, overwhelming sights or sounds, etc.)</a:t>
            </a:r>
          </a:p>
          <a:p>
            <a:pPr>
              <a:buNone/>
            </a:pPr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733800"/>
            <a:ext cx="41148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STRESS RESPONSE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response to a demand or stressor.  Also called the FIGHT or FLIGHT.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Three Phases: alarm, </a:t>
            </a:r>
            <a:r>
              <a:rPr lang="en-US" b="1" i="1" u="sng" dirty="0" smtClean="0"/>
              <a:t>resistance</a:t>
            </a:r>
            <a:r>
              <a:rPr lang="en-US" dirty="0" smtClean="0"/>
              <a:t>, recovery or exhaustion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9800" y="2819400"/>
            <a:ext cx="4038599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286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     </a:t>
            </a:r>
            <a:r>
              <a:rPr lang="en-US" sz="4000" b="1" dirty="0"/>
              <a:t>ALARM STAGE</a:t>
            </a:r>
            <a:endParaRPr lang="en-US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4419600"/>
          </a:xfrm>
        </p:spPr>
        <p:txBody>
          <a:bodyPr/>
          <a:lstStyle/>
          <a:p>
            <a:pPr>
              <a:buFont typeface="Monotype Sorts" pitchFamily="2" charset="2"/>
              <a:buNone/>
            </a:pPr>
            <a:r>
              <a:rPr lang="en-US" dirty="0"/>
              <a:t>   </a:t>
            </a:r>
            <a:endParaRPr lang="en-US" dirty="0" smtClean="0"/>
          </a:p>
          <a:p>
            <a:pPr>
              <a:buFont typeface="Monotype Sorts" pitchFamily="2" charset="2"/>
              <a:buNone/>
            </a:pPr>
            <a:r>
              <a:rPr lang="en-US" sz="3000" dirty="0" smtClean="0"/>
              <a:t>As </a:t>
            </a:r>
            <a:r>
              <a:rPr lang="en-US" sz="3000" dirty="0"/>
              <a:t>you begin to experience a stressful event or perceive something to be </a:t>
            </a:r>
            <a:r>
              <a:rPr lang="en-US" sz="3000" dirty="0" smtClean="0"/>
              <a:t>stressful</a:t>
            </a:r>
            <a:r>
              <a:rPr lang="en-US" sz="3000" smtClean="0"/>
              <a:t>, </a:t>
            </a:r>
            <a:r>
              <a:rPr lang="en-US" sz="3000" b="1" i="1" u="sng" smtClean="0"/>
              <a:t>physiological</a:t>
            </a:r>
            <a:r>
              <a:rPr lang="en-US" sz="3000" smtClean="0"/>
              <a:t> </a:t>
            </a:r>
            <a:r>
              <a:rPr lang="en-US" sz="3000" dirty="0"/>
              <a:t>changes occur in your body.  This experience or perception disrupts your body’s normal balance and immediately your body begins to respond to the stressor(s) as effectively as possible.</a:t>
            </a:r>
            <a:endParaRPr lang="en-US" dirty="0"/>
          </a:p>
        </p:txBody>
      </p:sp>
      <p:graphicFrame>
        <p:nvGraphicFramePr>
          <p:cNvPr id="8200" name="Object 8"/>
          <p:cNvGraphicFramePr>
            <a:graphicFrameLocks noChangeAspect="1"/>
          </p:cNvGraphicFramePr>
          <p:nvPr/>
        </p:nvGraphicFramePr>
        <p:xfrm>
          <a:off x="6858000" y="3886200"/>
          <a:ext cx="2286000" cy="297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Clip" r:id="rId5" imgW="6798960" imgH="8669160" progId="">
                  <p:embed/>
                </p:oleObj>
              </mc:Choice>
              <mc:Fallback>
                <p:oleObj name="Clip" r:id="rId5" imgW="6798960" imgH="8669160" progId="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3886200"/>
                        <a:ext cx="2286000" cy="2971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685800"/>
            <a:ext cx="7772400" cy="1143000"/>
          </a:xfrm>
        </p:spPr>
        <p:txBody>
          <a:bodyPr/>
          <a:lstStyle/>
          <a:p>
            <a:pPr algn="ctr"/>
            <a:r>
              <a:rPr lang="en-US" dirty="0"/>
              <a:t>        </a:t>
            </a:r>
            <a:r>
              <a:rPr lang="en-US" sz="4000" b="1" dirty="0"/>
              <a:t>EXAMPLES</a:t>
            </a:r>
            <a:endParaRPr lang="en-US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828800"/>
            <a:ext cx="7772400" cy="4495800"/>
          </a:xfrm>
        </p:spPr>
        <p:txBody>
          <a:bodyPr>
            <a:normAutofit/>
          </a:bodyPr>
          <a:lstStyle/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400" dirty="0"/>
              <a:t>Cardiac - </a:t>
            </a:r>
            <a:r>
              <a:rPr lang="en-US" sz="2400" dirty="0" smtClean="0"/>
              <a:t>heart rate </a:t>
            </a:r>
            <a:r>
              <a:rPr lang="en-US" sz="2400" b="1" i="1" u="sng" dirty="0" smtClean="0"/>
              <a:t>increases</a:t>
            </a:r>
            <a:endParaRPr lang="en-US" sz="2400" b="1" i="1" u="sng" dirty="0"/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400" dirty="0"/>
              <a:t>Respiratory - increased respiration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400" dirty="0"/>
              <a:t>Skin - decreased temperature</a:t>
            </a:r>
          </a:p>
          <a:p>
            <a:pPr>
              <a:buClr>
                <a:schemeClr val="tx2"/>
              </a:buClr>
              <a:buFont typeface="Monotype Sorts" pitchFamily="2" charset="2"/>
              <a:buChar char="l"/>
            </a:pPr>
            <a:r>
              <a:rPr lang="en-US" sz="2400" dirty="0"/>
              <a:t>Hormonal - increased stimulation of adrenal </a:t>
            </a:r>
            <a:r>
              <a:rPr lang="en-US" sz="2400" b="1" i="1" u="sng" dirty="0" smtClean="0"/>
              <a:t>glands </a:t>
            </a:r>
            <a:r>
              <a:rPr lang="en-US" sz="2400" dirty="0"/>
              <a:t>which produce an adrenal rush.</a:t>
            </a:r>
          </a:p>
        </p:txBody>
      </p:sp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457200"/>
            <a:ext cx="7772400" cy="762000"/>
          </a:xfrm>
        </p:spPr>
        <p:txBody>
          <a:bodyPr/>
          <a:lstStyle/>
          <a:p>
            <a:pPr algn="ctr"/>
            <a:r>
              <a:rPr lang="en-US" sz="4000" b="1" dirty="0"/>
              <a:t>RESISTANCE STAGE</a:t>
            </a: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219200"/>
            <a:ext cx="7772400" cy="4419600"/>
          </a:xfrm>
        </p:spPr>
        <p:txBody>
          <a:bodyPr>
            <a:noAutofit/>
          </a:bodyPr>
          <a:lstStyle/>
          <a:p>
            <a:pPr>
              <a:buFont typeface="Monotype Sorts" pitchFamily="2" charset="2"/>
              <a:buNone/>
            </a:pPr>
            <a:r>
              <a:rPr lang="en-US" sz="2000" dirty="0"/>
              <a:t>   O</a:t>
            </a:r>
            <a:r>
              <a:rPr lang="en-US" sz="2000" dirty="0" smtClean="0"/>
              <a:t>rganism </a:t>
            </a:r>
            <a:r>
              <a:rPr lang="en-US" sz="2000" dirty="0"/>
              <a:t>attempt to resist </a:t>
            </a:r>
            <a:r>
              <a:rPr lang="en-US" sz="2000" dirty="0" smtClean="0"/>
              <a:t>a stressor</a:t>
            </a:r>
            <a:r>
              <a:rPr lang="en-US" sz="2000" dirty="0"/>
              <a:t>, defend itself and make balance again. This is </a:t>
            </a:r>
            <a:r>
              <a:rPr lang="en-US" sz="2000" dirty="0" smtClean="0"/>
              <a:t>the phase </a:t>
            </a:r>
            <a:r>
              <a:rPr lang="en-US" sz="2000" dirty="0"/>
              <a:t>with </a:t>
            </a:r>
            <a:r>
              <a:rPr lang="en-US" sz="2000" b="1" i="1" u="sng" dirty="0"/>
              <a:t>maximum</a:t>
            </a:r>
            <a:r>
              <a:rPr lang="en-US" sz="2000" dirty="0"/>
              <a:t> resistance and maximum activity, and </a:t>
            </a:r>
            <a:r>
              <a:rPr lang="en-US" sz="2000" dirty="0" smtClean="0"/>
              <a:t>the body spends its stored energy </a:t>
            </a:r>
            <a:r>
              <a:rPr lang="en-US" sz="2000" dirty="0"/>
              <a:t>(sugars and fats).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 We </a:t>
            </a:r>
            <a:r>
              <a:rPr lang="en-US" sz="2000" dirty="0" smtClean="0"/>
              <a:t>may feel </a:t>
            </a:r>
            <a:r>
              <a:rPr lang="en-US" sz="2000" dirty="0"/>
              <a:t>too much </a:t>
            </a:r>
            <a:r>
              <a:rPr lang="en-US" sz="2000" dirty="0" smtClean="0"/>
              <a:t>tension. Reactions </a:t>
            </a:r>
            <a:r>
              <a:rPr lang="en-US" sz="2000" dirty="0"/>
              <a:t>are overreacted, overdone, excessive. People </a:t>
            </a:r>
            <a:r>
              <a:rPr lang="en-US" sz="2000" dirty="0" smtClean="0"/>
              <a:t>may smoke </a:t>
            </a:r>
            <a:r>
              <a:rPr lang="en-US" sz="2000" dirty="0"/>
              <a:t>too much, drink more coffee, </a:t>
            </a:r>
            <a:r>
              <a:rPr lang="en-US" sz="2000" dirty="0" smtClean="0"/>
              <a:t>or drink </a:t>
            </a:r>
            <a:r>
              <a:rPr lang="en-US" sz="2000" dirty="0"/>
              <a:t>more </a:t>
            </a:r>
            <a:r>
              <a:rPr lang="en-US" sz="2000" dirty="0" smtClean="0"/>
              <a:t>alcohol, use drugs, feel driven</a:t>
            </a:r>
            <a:r>
              <a:rPr lang="en-US" sz="2000" dirty="0"/>
              <a:t>, pressured, tired and </a:t>
            </a:r>
            <a:r>
              <a:rPr lang="en-US" sz="2000" dirty="0" smtClean="0"/>
              <a:t>bad.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 smtClean="0"/>
              <a:t>Usual reaction </a:t>
            </a:r>
            <a:r>
              <a:rPr lang="en-US" sz="2000" dirty="0"/>
              <a:t>is anxiety, memory loss, </a:t>
            </a:r>
            <a:r>
              <a:rPr lang="en-US" sz="2000" dirty="0" smtClean="0"/>
              <a:t>overreacting </a:t>
            </a:r>
            <a:r>
              <a:rPr lang="en-US" sz="2000" dirty="0"/>
              <a:t>(rude, worries) or depression.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Organism (mind-body occurs) </a:t>
            </a:r>
            <a:r>
              <a:rPr lang="en-US" sz="2000" dirty="0" smtClean="0"/>
              <a:t>are </a:t>
            </a:r>
            <a:r>
              <a:rPr lang="en-US" sz="2000" dirty="0"/>
              <a:t>very vulnerable and can get </a:t>
            </a:r>
            <a:r>
              <a:rPr lang="en-US" sz="2000" dirty="0" smtClean="0"/>
              <a:t>sick very </a:t>
            </a:r>
            <a:r>
              <a:rPr lang="en-US" sz="2000" dirty="0"/>
              <a:t>easy (</a:t>
            </a:r>
            <a:r>
              <a:rPr lang="en-US" sz="2000" dirty="0" smtClean="0"/>
              <a:t>weak </a:t>
            </a:r>
            <a:r>
              <a:rPr lang="en-US" sz="2000" dirty="0"/>
              <a:t>immune system).</a:t>
            </a:r>
          </a:p>
        </p:txBody>
      </p:sp>
      <p:graphicFrame>
        <p:nvGraphicFramePr>
          <p:cNvPr id="102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5538262"/>
              </p:ext>
            </p:extLst>
          </p:nvPr>
        </p:nvGraphicFramePr>
        <p:xfrm>
          <a:off x="6477000" y="4648200"/>
          <a:ext cx="2667000" cy="220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7" name="Clip" r:id="rId5" imgW="5157360" imgH="5624280" progId="">
                  <p:embed/>
                </p:oleObj>
              </mc:Choice>
              <mc:Fallback>
                <p:oleObj name="Clip" r:id="rId5" imgW="5157360" imgH="56242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648200"/>
                        <a:ext cx="2667000" cy="2209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593</TotalTime>
  <Words>581</Words>
  <Application>Microsoft Office PowerPoint</Application>
  <PresentationFormat>On-screen Show (4:3)</PresentationFormat>
  <Paragraphs>98</Paragraphs>
  <Slides>21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Calibri</vt:lpstr>
      <vt:lpstr>Constantia</vt:lpstr>
      <vt:lpstr>Monotype Sorts</vt:lpstr>
      <vt:lpstr>Wingdings 2</vt:lpstr>
      <vt:lpstr>Flow</vt:lpstr>
      <vt:lpstr>Chart</vt:lpstr>
      <vt:lpstr>Clip</vt:lpstr>
      <vt:lpstr>STRESS</vt:lpstr>
      <vt:lpstr>40% !!!!!!!!</vt:lpstr>
      <vt:lpstr>Definitions:</vt:lpstr>
      <vt:lpstr>Stressor:</vt:lpstr>
      <vt:lpstr>Distress</vt:lpstr>
      <vt:lpstr>STRESS RESPONSE</vt:lpstr>
      <vt:lpstr>     ALARM STAGE</vt:lpstr>
      <vt:lpstr>        EXAMPLES</vt:lpstr>
      <vt:lpstr>RESISTANCE STAGE</vt:lpstr>
      <vt:lpstr>         EXAMPLES</vt:lpstr>
      <vt:lpstr>   RESISTANCE STAGE      MORE EXAMPLES:</vt:lpstr>
      <vt:lpstr>EXHAUSTION STAGE</vt:lpstr>
      <vt:lpstr>         EXAMPLES</vt:lpstr>
      <vt:lpstr>Defense Mechanisms:  The way the mind temporarily deals with major stressors</vt:lpstr>
      <vt:lpstr>PowerPoint Presentation</vt:lpstr>
      <vt:lpstr>PowerPoint Presentation</vt:lpstr>
      <vt:lpstr>Relaxation Techniques    </vt:lpstr>
      <vt:lpstr> Relaxation Techniques 3-2-1 Relax </vt:lpstr>
      <vt:lpstr>Muscle Relaxation</vt:lpstr>
      <vt:lpstr>Strategies to Manage Stress in Your Life </vt:lpstr>
      <vt:lpstr>PowerPoint Presentation</vt:lpstr>
    </vt:vector>
  </TitlesOfParts>
  <Company>CPHS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STRESS</dc:title>
  <dc:creator>cphs_tempstudent</dc:creator>
  <cp:lastModifiedBy>Olson, Christina</cp:lastModifiedBy>
  <cp:revision>33</cp:revision>
  <dcterms:created xsi:type="dcterms:W3CDTF">2012-04-03T16:29:50Z</dcterms:created>
  <dcterms:modified xsi:type="dcterms:W3CDTF">2016-12-21T16:17:14Z</dcterms:modified>
</cp:coreProperties>
</file>