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75" r:id="rId6"/>
    <p:sldId id="260" r:id="rId7"/>
    <p:sldId id="279" r:id="rId8"/>
    <p:sldId id="261" r:id="rId9"/>
    <p:sldId id="294" r:id="rId10"/>
    <p:sldId id="295" r:id="rId11"/>
    <p:sldId id="262" r:id="rId12"/>
    <p:sldId id="298" r:id="rId13"/>
    <p:sldId id="314" r:id="rId14"/>
    <p:sldId id="315" r:id="rId15"/>
    <p:sldId id="379" r:id="rId16"/>
    <p:sldId id="263" r:id="rId17"/>
    <p:sldId id="299" r:id="rId18"/>
    <p:sldId id="378" r:id="rId19"/>
    <p:sldId id="350" r:id="rId20"/>
    <p:sldId id="383" r:id="rId21"/>
    <p:sldId id="337" r:id="rId22"/>
    <p:sldId id="377" r:id="rId23"/>
    <p:sldId id="339" r:id="rId24"/>
    <p:sldId id="340" r:id="rId25"/>
    <p:sldId id="341" r:id="rId26"/>
    <p:sldId id="342" r:id="rId27"/>
    <p:sldId id="345" r:id="rId28"/>
    <p:sldId id="264" r:id="rId29"/>
    <p:sldId id="267" r:id="rId30"/>
    <p:sldId id="266" r:id="rId31"/>
    <p:sldId id="308" r:id="rId32"/>
    <p:sldId id="300" r:id="rId33"/>
    <p:sldId id="301" r:id="rId34"/>
    <p:sldId id="274" r:id="rId35"/>
    <p:sldId id="265" r:id="rId36"/>
    <p:sldId id="268" r:id="rId37"/>
    <p:sldId id="384" r:id="rId38"/>
    <p:sldId id="278" r:id="rId39"/>
    <p:sldId id="307" r:id="rId40"/>
    <p:sldId id="283" r:id="rId41"/>
    <p:sldId id="286" r:id="rId42"/>
    <p:sldId id="284" r:id="rId43"/>
    <p:sldId id="285" r:id="rId44"/>
    <p:sldId id="289" r:id="rId45"/>
    <p:sldId id="306" r:id="rId46"/>
    <p:sldId id="305" r:id="rId47"/>
    <p:sldId id="290" r:id="rId48"/>
    <p:sldId id="292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</a:defRPr>
            </a:lvl1pPr>
          </a:lstStyle>
          <a:p>
            <a:fld id="{2744E745-69E4-4343-BEB9-2024313D16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0836C-EE7E-4E29-8D0F-F995867F01A1}" type="slidenum">
              <a:rPr lang="en-US"/>
              <a:pPr/>
              <a:t>21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pPr marL="228600" indent="-228600"/>
            <a:r>
              <a:rPr lang="en-US" altLang="ja-JP"/>
              <a:t>With obesity comes a whole series of health conditions and diseases, including Type 2 diabetes, hypertension, heart disease, stroke, breast cancer, colon cancer, arthritis, gallbladder disease, physical disability, sleep disturbances, and breathing problems.</a:t>
            </a:r>
          </a:p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3B3D7-2DBD-4D9F-9922-6EF74503247D}" type="slidenum">
              <a:rPr lang="en-US"/>
              <a:pPr/>
              <a:t>23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marL="685800" lvl="1" indent="-228600">
              <a:buFontTx/>
              <a:buChar char="•"/>
            </a:pPr>
            <a:r>
              <a:rPr lang="en-US" altLang="ja-JP"/>
              <a:t>Children who are overweight are at increased risk of becoming overweight and obese adults.  In fact, overweight children have a 70 percent chance of being overweight as adults.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Overweight children have their own health problems.  We</a:t>
            </a:r>
            <a:r>
              <a:rPr lang="en-US" altLang="ja-JP">
                <a:latin typeface="Times New Roman"/>
              </a:rPr>
              <a:t>’</a:t>
            </a:r>
            <a:r>
              <a:rPr lang="en-US" altLang="ja-JP"/>
              <a:t>re seeing children suffering from so-called </a:t>
            </a:r>
            <a:r>
              <a:rPr lang="en-US" altLang="ja-JP">
                <a:latin typeface="Times New Roman"/>
              </a:rPr>
              <a:t>“</a:t>
            </a:r>
            <a:r>
              <a:rPr lang="en-US" altLang="ja-JP"/>
              <a:t>adult diseases</a:t>
            </a:r>
            <a:r>
              <a:rPr lang="en-US" altLang="ja-JP">
                <a:latin typeface="Times New Roman"/>
              </a:rPr>
              <a:t>”</a:t>
            </a:r>
            <a:r>
              <a:rPr lang="en-US" altLang="ja-JP"/>
              <a:t> tied to overweight, such as Type 2 diabetes.  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Overweight children with Type 2 diabetes are at risk of suffering the serious complications of diabetes as adults, such as kidney disease, blindness, and amputations.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In fact, more than one out of three children born in 2000 </a:t>
            </a:r>
            <a:r>
              <a:rPr lang="en-US" altLang="ja-JP">
                <a:latin typeface="Times New Roman"/>
              </a:rPr>
              <a:t>–</a:t>
            </a:r>
            <a:r>
              <a:rPr lang="en-US" altLang="ja-JP"/>
              <a:t> 33% of boys and 39% of girls </a:t>
            </a:r>
            <a:r>
              <a:rPr lang="en-US" altLang="ja-JP">
                <a:latin typeface="Times New Roman"/>
              </a:rPr>
              <a:t>–</a:t>
            </a:r>
            <a:r>
              <a:rPr lang="en-US" altLang="ja-JP"/>
              <a:t> are estimated to get diabetes in their lifetimes.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Just as striking, 61 percent of overweight 5-to-10-year-olds already have at least one risk factor for heart disease, and 26 percent have two or more risk factors. </a:t>
            </a:r>
            <a:endParaRPr 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F3C27-F2A2-4317-BD6B-E82863F07CD1}" type="slidenum">
              <a:rPr lang="en-US"/>
              <a:pPr/>
              <a:t>24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marL="228600" indent="-228600"/>
            <a:r>
              <a:rPr lang="en-US" altLang="ja-JP"/>
              <a:t>The costs to society of obesity and overweight are high and growing.</a:t>
            </a:r>
          </a:p>
          <a:p>
            <a:pPr marL="228600" indent="-228600">
              <a:buFontTx/>
              <a:buChar char="•"/>
            </a:pPr>
            <a:r>
              <a:rPr lang="en-US" altLang="ja-JP"/>
              <a:t>The direct health costs attributable to obesity were estimated to be </a:t>
            </a:r>
            <a:r>
              <a:rPr lang="en-US" altLang="ja-JP" sz="1400"/>
              <a:t>$52 billion in 1995, increasing to $75 billion in 2003.</a:t>
            </a:r>
          </a:p>
          <a:p>
            <a:pPr marL="228600" indent="-228600">
              <a:buFontTx/>
              <a:buChar char="•"/>
            </a:pPr>
            <a:r>
              <a:rPr lang="en-US" altLang="ja-JP"/>
              <a:t>Hospital costs related to childhood obesity alone have tripled in the last 20 years.</a:t>
            </a:r>
          </a:p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EAFCE-0ACD-4022-8560-E93D8F482BCD}" type="slidenum">
              <a:rPr lang="en-US"/>
              <a:pPr/>
              <a:t>25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marL="228600" indent="-228600"/>
            <a:r>
              <a:rPr lang="en-US" altLang="ja-JP"/>
              <a:t>There are three key reasons for today</a:t>
            </a:r>
            <a:r>
              <a:rPr lang="en-US" altLang="ja-JP">
                <a:latin typeface="Times New Roman"/>
              </a:rPr>
              <a:t>’</a:t>
            </a:r>
            <a:r>
              <a:rPr lang="en-US" altLang="ja-JP"/>
              <a:t>s obesity epidemic: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Poor dietary practices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Decreased physical activity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Increased inactivity 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FDAE44-8281-464D-8E44-02EF8E163A09}" type="slidenum">
              <a:rPr lang="en-US"/>
              <a:pPr/>
              <a:t>26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marL="228600" indent="-228600"/>
            <a:r>
              <a:rPr lang="en-US" altLang="ja-JP"/>
              <a:t>Americans</a:t>
            </a:r>
            <a:r>
              <a:rPr lang="en-US" altLang="ja-JP">
                <a:latin typeface="Times New Roman"/>
              </a:rPr>
              <a:t>’</a:t>
            </a:r>
            <a:r>
              <a:rPr lang="en-US" altLang="ja-JP"/>
              <a:t> food practices are shifting dramatically: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Reduced frequency of family meals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Increased fast food consumption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Increased portion size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Increased consumption of soft drinks </a:t>
            </a:r>
            <a:r>
              <a:rPr lang="en-US" altLang="ja-JP">
                <a:latin typeface="Times New Roman"/>
              </a:rPr>
              <a:t>–</a:t>
            </a:r>
            <a:r>
              <a:rPr lang="en-US" altLang="ja-JP"/>
              <a:t> from 27 to 44 gallons per year from 1972 to 1992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Restrained eating, meal skipping</a:t>
            </a:r>
          </a:p>
          <a:p>
            <a:pPr marL="1143000" lvl="2" indent="-228600">
              <a:buFontTx/>
              <a:buChar char="•"/>
            </a:pPr>
            <a:r>
              <a:rPr lang="en-US" altLang="ja-JP"/>
              <a:t>Increased food products in supermarkets </a:t>
            </a:r>
            <a:r>
              <a:rPr lang="en-US" altLang="ja-JP">
                <a:latin typeface="Times New Roman"/>
              </a:rPr>
              <a:t>–</a:t>
            </a:r>
            <a:r>
              <a:rPr lang="en-US" altLang="ja-JP"/>
              <a:t> about 30,000 now</a:t>
            </a:r>
          </a:p>
          <a:p>
            <a:pPr marL="228600" indent="-228600"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C8214-858C-4399-9F14-A764121885B3}" type="slidenum">
              <a:rPr lang="en-US"/>
              <a:pPr/>
              <a:t>27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marL="228600" indent="-228600"/>
            <a:r>
              <a:rPr lang="en-US" altLang="ja-JP"/>
              <a:t>Scientists agree on the major steps to be taken to address the health risks tied to obesity and overweight: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Eat a healthy diet.  For example, the average person should eat 2 cups of fruit and 2 and 1/2 cups of vegetables each day (based on a 2,000-calorie diet) for optimum health. 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Get regular physical activity.  The CDC regards adults as meeting current physical activity recommendations if they do at least 30 minutes of moderate-intensity activity 5 days per week, or at least 20 minutes of vigorous activity 3 days a week.</a:t>
            </a:r>
          </a:p>
          <a:p>
            <a:pPr marL="685800" lvl="1" indent="-228600">
              <a:buFontTx/>
              <a:buChar char="•"/>
            </a:pPr>
            <a:r>
              <a:rPr lang="en-US" altLang="ja-JP"/>
              <a:t>Go for regular visits to the doctor to monitor risk factors.  And, if you have an obesity-related disease or condition and are trying to lose weight, be sure to check first and consult regularly with your doctor.</a:t>
            </a:r>
          </a:p>
          <a:p>
            <a:pPr marL="228600" indent="-228600"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AB94B-9B13-4427-8BD5-4436C7072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5E959-B2BF-4A99-A5F7-6D86AA014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113D-53FD-4CAE-A98B-94006E1C70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0A8FD3-609F-4384-8C6D-B731E72DC4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EE61145-3655-4DC5-A547-62BE3CED6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F2E3E-2E69-435D-9613-3D4C4D55F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50AB5-4A1B-446A-BE77-69BAAE17FD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127DD-9F1A-4D37-94F6-6A8446D914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80BB1-6ED1-429C-B6D6-8B8267A45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A91A9-417A-403B-AE70-9307BDF1C5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FF757-54D4-4A16-9F9F-80621207B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E4D7B-A398-4BFE-B4B2-BD58E72F9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B625B-8A28-4EB0-BAF6-F81655AF9B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552A7E-9021-4EF1-87E0-DB543E5C1F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2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nhlbisupport.com/bm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nccdphp/dnpa/obesity/trend/maps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topics.cnn.com/topics/Centers_for_Disease_Control_and_Preven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467600" cy="1371600"/>
          </a:xfrm>
        </p:spPr>
        <p:txBody>
          <a:bodyPr/>
          <a:lstStyle/>
          <a:p>
            <a:r>
              <a:rPr lang="en-US" sz="6000"/>
              <a:t>Lifestyle Disease’s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6600"/>
            <a:ext cx="6400800" cy="2895600"/>
          </a:xfrm>
        </p:spPr>
        <p:txBody>
          <a:bodyPr/>
          <a:lstStyle/>
          <a:p>
            <a:endParaRPr lang="en-US"/>
          </a:p>
        </p:txBody>
      </p:sp>
      <p:pic>
        <p:nvPicPr>
          <p:cNvPr id="2057" name="Picture 9" descr="frui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7600" y="1143000"/>
            <a:ext cx="12801600" cy="6400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magnet_schmoo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z="8000"/>
              <a:t>Stroke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/>
          <a:lstStyle/>
          <a:p>
            <a:r>
              <a:rPr lang="en-US" sz="4400"/>
              <a:t>Clot/blockage in the vessels that feed the brain vital nutrients and oxygen.</a:t>
            </a:r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stroke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</p:spPr>
      </p:pic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371600"/>
          </a:xfrm>
        </p:spPr>
        <p:txBody>
          <a:bodyPr/>
          <a:lstStyle/>
          <a:p>
            <a:r>
              <a:rPr lang="en-US"/>
              <a:t>STROKE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 died of massive stroke at age 45 on 4/6/06: </a:t>
            </a:r>
            <a:br>
              <a:rPr lang="en-US" sz="4000"/>
            </a:br>
            <a:r>
              <a:rPr lang="en-US" sz="2000" b="1"/>
              <a:t>Heredity, weight gain , &amp; stress probably played a significant role.</a:t>
            </a:r>
          </a:p>
        </p:txBody>
      </p:sp>
      <p:pic>
        <p:nvPicPr>
          <p:cNvPr id="83973" name="Picture 5" descr="kirby_puckett_pic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9530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0" name="Picture 4" descr="PJ-AF137_pjHEAL0606200521121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8600"/>
            <a:ext cx="58674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0" name="Picture 4" descr="bbq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733800"/>
            <a:ext cx="3886200" cy="2933700"/>
          </a:xfrm>
          <a:prstGeom prst="rect">
            <a:avLst/>
          </a:prstGeom>
          <a:noFill/>
        </p:spPr>
      </p:pic>
      <p:sp>
        <p:nvSpPr>
          <p:cNvPr id="16794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/>
              <a:t>STROKE IDENTIFICATION</a:t>
            </a:r>
          </a:p>
        </p:txBody>
      </p:sp>
      <p:sp>
        <p:nvSpPr>
          <p:cNvPr id="16794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381000" y="990600"/>
            <a:ext cx="8077200" cy="2667000"/>
          </a:xfrm>
        </p:spPr>
        <p:txBody>
          <a:bodyPr/>
          <a:lstStyle/>
          <a:p>
            <a:pPr algn="l"/>
            <a:r>
              <a:rPr lang="en-US" sz="2400"/>
              <a:t>S: Ask the person to </a:t>
            </a:r>
            <a:r>
              <a:rPr lang="en-US" sz="2400" b="1" i="1" u="sng"/>
              <a:t>S</a:t>
            </a:r>
            <a:r>
              <a:rPr lang="en-US" sz="2400"/>
              <a:t>mile</a:t>
            </a:r>
          </a:p>
          <a:p>
            <a:pPr algn="l"/>
            <a:r>
              <a:rPr lang="en-US" sz="2400"/>
              <a:t>T: Ask the person to </a:t>
            </a:r>
            <a:r>
              <a:rPr lang="en-US" sz="2400" b="1" i="1" u="sng"/>
              <a:t>T</a:t>
            </a:r>
            <a:r>
              <a:rPr lang="en-US" sz="2400"/>
              <a:t>alk by saying a simple sentence, “It’s sunny outside.”</a:t>
            </a:r>
          </a:p>
          <a:p>
            <a:pPr algn="l"/>
            <a:r>
              <a:rPr lang="en-US" sz="2400"/>
              <a:t>R: Ask the person to </a:t>
            </a:r>
            <a:r>
              <a:rPr lang="en-US" sz="2400" b="1" i="1" u="sng"/>
              <a:t>R</a:t>
            </a:r>
            <a:r>
              <a:rPr lang="en-US" sz="2400"/>
              <a:t>aise both arms</a:t>
            </a:r>
          </a:p>
          <a:p>
            <a:pPr algn="l"/>
            <a:endParaRPr lang="en-US" sz="2400"/>
          </a:p>
          <a:p>
            <a:r>
              <a:rPr lang="en-US" sz="2400"/>
              <a:t>Call 911 IMMEDIATELY!!!!!!!!!!!!!!!!!!!!!!!!</a:t>
            </a:r>
            <a:endParaRPr lang="en-US" sz="2400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8000"/>
              <a:t>Embolism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r>
              <a:rPr lang="en-US" sz="4400"/>
              <a:t>Clot breaks loose “traveling clot” reaches artery to small and suddenly blocks the vessel</a:t>
            </a:r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 descr="Embolism-and-embolus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6248400" cy="6624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6" name="Picture 4" descr="obesity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381000"/>
            <a:ext cx="74295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sz="4000">
                <a:solidFill>
                  <a:srgbClr val="FFC66D"/>
                </a:solidFill>
              </a:rPr>
              <a:t>Obesity Trends Among U.S. Adults between 1985 and 2005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9300"/>
            <a:ext cx="8229600" cy="4094163"/>
          </a:xfrm>
          <a:effectLst>
            <a:outerShdw dist="17961" dir="2700000" algn="ctr" rotWithShape="0">
              <a:schemeClr val="tx1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Tx/>
              <a:buChar char=" "/>
            </a:pPr>
            <a:r>
              <a:rPr lang="en-US" sz="2800" b="1" i="1"/>
              <a:t>Definitions:</a:t>
            </a:r>
          </a:p>
          <a:p>
            <a:pPr>
              <a:lnSpc>
                <a:spcPct val="90000"/>
              </a:lnSpc>
            </a:pPr>
            <a:r>
              <a:rPr lang="en-US" sz="2800"/>
              <a:t>Obesity: having a very high amount of body fat in relation to lean body mass, or Body Mass Index (BMI) of 30 or higher.</a:t>
            </a:r>
          </a:p>
          <a:p>
            <a:pPr>
              <a:lnSpc>
                <a:spcPct val="90000"/>
              </a:lnSpc>
            </a:pPr>
            <a:r>
              <a:rPr lang="en-US" sz="2800"/>
              <a:t>Body Mass Index (BMI): a measure of an adult’s weight in relation to his or her height, specifically the adult’s weight in kilograms divided by the square of his or her height in meters.</a:t>
            </a:r>
          </a:p>
          <a:p>
            <a:pPr>
              <a:lnSpc>
                <a:spcPct val="90000"/>
              </a:lnSpc>
            </a:pPr>
            <a:r>
              <a:rPr lang="en-US">
                <a:hlinkClick r:id="rId2"/>
              </a:rPr>
              <a:t>http://www.nhlbisupport.com/bmi/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pic>
        <p:nvPicPr>
          <p:cNvPr id="136196" name="Picture 4" descr="solid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4650" y="5908675"/>
            <a:ext cx="833438" cy="636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Heart Disease Facts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Leading cause of death in the United States for adults</a:t>
            </a:r>
          </a:p>
          <a:p>
            <a:pPr>
              <a:lnSpc>
                <a:spcPct val="90000"/>
              </a:lnSpc>
            </a:pPr>
            <a:r>
              <a:rPr lang="en-US" sz="4400"/>
              <a:t>1 in 4 adults are ill with a form of this disease.</a:t>
            </a:r>
          </a:p>
          <a:p>
            <a:pPr>
              <a:lnSpc>
                <a:spcPct val="90000"/>
              </a:lnSpc>
            </a:pPr>
            <a:r>
              <a:rPr lang="en-US" sz="4400"/>
              <a:t>Heart disease develops slowly over a lifetime.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743075" y="2362200"/>
            <a:ext cx="6410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hlinkClick r:id="rId2"/>
              </a:rPr>
              <a:t>http://www.cdc.gov/nccdphp/dnpa/obesity/trend/maps/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8763000" cy="1371600"/>
          </a:xfrm>
        </p:spPr>
        <p:txBody>
          <a:bodyPr/>
          <a:lstStyle/>
          <a:p>
            <a:r>
              <a:rPr lang="en-US"/>
              <a:t>Obesity Is Related to Many Chronic Health Problems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327275"/>
            <a:ext cx="3352800" cy="34639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Type 2 diabetes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Hypertension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Heart disease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Stroke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Breast cancer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r>
              <a:rPr lang="en-US" sz="2800"/>
              <a:t>Colon cancer</a:t>
            </a:r>
          </a:p>
          <a:p>
            <a:pPr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</a:pPr>
            <a:endParaRPr lang="en-US" sz="2800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800600" y="22860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  <a:buFontTx/>
              <a:buChar char="•"/>
            </a:pPr>
            <a:r>
              <a:rPr lang="en-US" sz="2800"/>
              <a:t>Arthritis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  <a:buFontTx/>
              <a:buChar char="•"/>
            </a:pPr>
            <a:r>
              <a:rPr lang="en-US" sz="2800"/>
              <a:t>Gallbladder disease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  <a:buFontTx/>
              <a:buChar char="•"/>
            </a:pPr>
            <a:r>
              <a:rPr lang="en-US" sz="2800"/>
              <a:t>Physical disability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  <a:buFontTx/>
              <a:buChar char="•"/>
            </a:pPr>
            <a:r>
              <a:rPr lang="en-US" sz="2800"/>
              <a:t>Sleep disturbances</a:t>
            </a:r>
          </a:p>
          <a:p>
            <a:pPr marL="342900" indent="-342900">
              <a:lnSpc>
                <a:spcPct val="80000"/>
              </a:lnSpc>
              <a:spcBef>
                <a:spcPct val="35000"/>
              </a:spcBef>
              <a:spcAft>
                <a:spcPct val="10000"/>
              </a:spcAft>
              <a:buFontTx/>
              <a:buChar char="•"/>
            </a:pPr>
            <a:r>
              <a:rPr lang="en-US" sz="2800"/>
              <a:t>Breathing problems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2" name="Picture 4" descr="talk033__s005_f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38200"/>
            <a:ext cx="74676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90500"/>
            <a:ext cx="8915400" cy="1143000"/>
          </a:xfrm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 sz="4000"/>
              <a:t>Overweight Has Important Health Consequences in Children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70% chance of being overweight as adults</a:t>
            </a:r>
          </a:p>
          <a:p>
            <a:pPr>
              <a:lnSpc>
                <a:spcPct val="90000"/>
              </a:lnSpc>
            </a:pPr>
            <a:r>
              <a:rPr lang="en-US" sz="2200"/>
              <a:t>Childhood onset of type 2 diabetes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Face future risk of serious complications:  kidney disease, blindness, amputations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Children born in 2000 have a high risk of getting diabetes in their lifetimes: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33% of males			</a:t>
            </a:r>
          </a:p>
          <a:p>
            <a:pPr lvl="2">
              <a:lnSpc>
                <a:spcPct val="90000"/>
              </a:lnSpc>
            </a:pPr>
            <a:r>
              <a:rPr lang="en-US" sz="2200"/>
              <a:t>39% of females</a:t>
            </a:r>
          </a:p>
          <a:p>
            <a:pPr>
              <a:lnSpc>
                <a:spcPct val="90000"/>
              </a:lnSpc>
            </a:pPr>
            <a:r>
              <a:rPr lang="en-US" sz="2200"/>
              <a:t>Risk factors for heart disease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61% of overweight 5-10-year olds have at least one risk factor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26% have two or more risk factors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2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Costs Associated with Obesity are High and Growing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2009 study by the </a:t>
            </a:r>
            <a:r>
              <a:rPr lang="en-US" dirty="0" smtClean="0">
                <a:hlinkClick r:id="rId3"/>
              </a:rPr>
              <a:t>Centers for Disease Control and Prevention</a:t>
            </a:r>
            <a:r>
              <a:rPr lang="en-US" dirty="0" smtClean="0"/>
              <a:t>, along with RTI International (a nonprofit research group), found that the direct and indirect cost of obesity "is as high as $147 billion annually." The study was based on figures collected in 2006.</a:t>
            </a:r>
            <a:endParaRPr lang="en-US" altLang="ja-JP" dirty="0">
              <a:ea typeface="ＭＳ Ｐゴシック" charset="-128"/>
            </a:endParaRPr>
          </a:p>
          <a:p>
            <a:endParaRPr lang="en-US" sz="2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Key Factors Are Related to the Onset of Obesity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Poor dietary practices</a:t>
            </a:r>
          </a:p>
          <a:p>
            <a:r>
              <a:rPr lang="en-US"/>
              <a:t>Decreased physical activity</a:t>
            </a:r>
          </a:p>
          <a:p>
            <a:r>
              <a:rPr lang="en-US"/>
              <a:t>Increased inactivity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Americans’ Food Practices are Shifting Dramatically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Reduced frequency of family meals </a:t>
            </a:r>
          </a:p>
          <a:p>
            <a:r>
              <a:rPr lang="en-US"/>
              <a:t>Increased fast food consumption</a:t>
            </a:r>
          </a:p>
          <a:p>
            <a:r>
              <a:rPr lang="en-US"/>
              <a:t>Increased portion size</a:t>
            </a:r>
          </a:p>
          <a:p>
            <a:r>
              <a:rPr lang="en-US"/>
              <a:t>Increased consumption of soft drinks  </a:t>
            </a:r>
            <a:r>
              <a:rPr lang="en-US" sz="2800" i="1"/>
              <a:t>(from 27 to 50 gallons/year from 1972-1999)</a:t>
            </a:r>
          </a:p>
          <a:p>
            <a:r>
              <a:rPr lang="en-US"/>
              <a:t>Restrained eating, meal skipping</a:t>
            </a:r>
          </a:p>
          <a:p>
            <a:pPr>
              <a:buFontTx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Scientists Agree on Steps to Reduce Obesity and Promote Health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endParaRPr lang="en-US" sz="2400"/>
          </a:p>
          <a:p>
            <a:pPr marL="533400" indent="-533400">
              <a:lnSpc>
                <a:spcPct val="90000"/>
              </a:lnSpc>
            </a:pPr>
            <a:r>
              <a:rPr lang="en-US" sz="2400"/>
              <a:t>Eat a healthy diet</a:t>
            </a:r>
          </a:p>
          <a:p>
            <a:pPr marL="533400" indent="-5334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/>
              <a:t>		</a:t>
            </a:r>
            <a:r>
              <a:rPr lang="en-US" sz="1800"/>
              <a:t>(e.g., 2 cups fruit and 2 and 1/2 cups vegetables each 	     	     day, based on 2,000-calorie diet)</a:t>
            </a:r>
          </a:p>
          <a:p>
            <a:pPr marL="533400" indent="-533400">
              <a:lnSpc>
                <a:spcPct val="90000"/>
              </a:lnSpc>
              <a:spcBef>
                <a:spcPct val="30000"/>
              </a:spcBef>
            </a:pPr>
            <a:r>
              <a:rPr lang="en-US" sz="2400"/>
              <a:t>Get regular physical activity</a:t>
            </a:r>
          </a:p>
          <a:p>
            <a:pPr marL="1295400" lvl="2" indent="-381000">
              <a:lnSpc>
                <a:spcPct val="90000"/>
              </a:lnSpc>
              <a:buFontTx/>
              <a:buNone/>
            </a:pPr>
            <a:r>
              <a:rPr lang="en-US" sz="1800"/>
              <a:t>(e.g., for adults, </a:t>
            </a:r>
            <a:r>
              <a:rPr lang="en-US" sz="2000"/>
              <a:t>at least 30 minutes of moderate-intensity activity 5 days per week, or at least 20 minutes of vigorous activity 3 days a week)</a:t>
            </a:r>
            <a:endParaRPr lang="en-US" sz="1800"/>
          </a:p>
          <a:p>
            <a:pPr marL="533400" indent="-533400">
              <a:lnSpc>
                <a:spcPct val="90000"/>
              </a:lnSpc>
              <a:spcBef>
                <a:spcPct val="30000"/>
              </a:spcBef>
            </a:pPr>
            <a:r>
              <a:rPr lang="en-US" sz="2400"/>
              <a:t>Go for regular visits to the doctor </a:t>
            </a:r>
          </a:p>
          <a:p>
            <a:pPr marL="914400" lvl="1" indent="-4572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to monitor risk factors</a:t>
            </a:r>
          </a:p>
          <a:p>
            <a:pPr marL="914400" lvl="1" indent="-457200">
              <a:lnSpc>
                <a:spcPct val="90000"/>
              </a:lnSpc>
              <a:spcBef>
                <a:spcPct val="30000"/>
              </a:spcBef>
            </a:pPr>
            <a:r>
              <a:rPr lang="en-US" sz="2000"/>
              <a:t>if you have an obesity-related condition and are trying to lose weight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3886200"/>
            <a:ext cx="8915400" cy="2438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600"/>
              <a:t>Abnormal cells multiply out of control and spread into surrounding tissues and other body parts.  Cancer disrupts normal functions of 1 or more organs.</a:t>
            </a:r>
          </a:p>
        </p:txBody>
      </p:sp>
      <p:pic>
        <p:nvPicPr>
          <p:cNvPr id="10245" name="Picture 5" descr="cancer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467600" cy="3657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Benign / Malignant / Metastasized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/>
              <a:t>Benign</a:t>
            </a:r>
            <a:r>
              <a:rPr lang="en-US" sz="3200"/>
              <a:t> is non-cancerous, not harmful, and unable to spread </a:t>
            </a:r>
          </a:p>
          <a:p>
            <a:pPr>
              <a:lnSpc>
                <a:spcPct val="90000"/>
              </a:lnSpc>
            </a:pPr>
            <a:r>
              <a:rPr lang="en-US" sz="3200" b="1"/>
              <a:t>Malignant</a:t>
            </a:r>
            <a:r>
              <a:rPr lang="en-US" sz="3200"/>
              <a:t> is cancerous, is harmful, and ready to spread to other parts of the body.</a:t>
            </a:r>
            <a:endParaRPr lang="en-US" sz="240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/>
              <a:t>Metastasized </a:t>
            </a:r>
            <a:r>
              <a:rPr lang="en-US" sz="3200"/>
              <a:t>cancer has moved from one part of the body to the other and starts new growth just like the original.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difference between heart disease and cardiovascular disease?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4800"/>
              <a:t>Heart disease refers to the heart.</a:t>
            </a:r>
          </a:p>
          <a:p>
            <a:pPr>
              <a:lnSpc>
                <a:spcPct val="90000"/>
              </a:lnSpc>
            </a:pPr>
            <a:r>
              <a:rPr lang="en-US" sz="4800"/>
              <a:t>Cardiovascular disease refers to the heart AND blood vessels.</a:t>
            </a:r>
            <a:endParaRPr lang="en-US" sz="280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four different classes cancer can be assigned to: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sz="3600" b="1" u="sng"/>
              <a:t>Lymphomas</a:t>
            </a:r>
            <a:r>
              <a:rPr lang="en-US" sz="3600"/>
              <a:t>- immune system organs</a:t>
            </a:r>
          </a:p>
          <a:p>
            <a:r>
              <a:rPr lang="en-US" sz="3600" b="1" u="sng"/>
              <a:t>Leukemia's</a:t>
            </a:r>
            <a:r>
              <a:rPr lang="en-US" sz="3600"/>
              <a:t>- blood-forming organs</a:t>
            </a:r>
          </a:p>
          <a:p>
            <a:r>
              <a:rPr lang="en-US" sz="3600" b="1" u="sng"/>
              <a:t>Carcinomas</a:t>
            </a:r>
            <a:r>
              <a:rPr lang="en-US" sz="3600"/>
              <a:t>- glands and body lining (skin, digestive tract)</a:t>
            </a:r>
          </a:p>
          <a:p>
            <a:r>
              <a:rPr lang="en-US" sz="3600" b="1" u="sng"/>
              <a:t>Sarcomas</a:t>
            </a:r>
            <a:r>
              <a:rPr lang="en-US" sz="3600"/>
              <a:t>- connective tissues (bones, ligaments, and muscles)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4" name="Picture 6" descr="organs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6781800" cy="4567238"/>
          </a:xfrm>
          <a:prstGeom prst="rect">
            <a:avLst/>
          </a:prstGeom>
          <a:noFill/>
        </p:spPr>
      </p:pic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Immune System</a:t>
            </a: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breast_diagram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0"/>
            <a:ext cx="8534400" cy="4572000"/>
          </a:xfrm>
          <a:prstGeom prst="rect">
            <a:avLst/>
          </a:prstGeom>
          <a:noFill/>
        </p:spPr>
      </p:pic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Breast Cancer: Sarcoma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7" name="Picture 5" descr="chriss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6248400" cy="5105400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little girl has Leukemia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r>
              <a:rPr lang="en-US" sz="4800" b="1"/>
              <a:t>Skin Cancer: Carcinoma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9800"/>
            <a:ext cx="3871913" cy="4114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Skin Cancer Facts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Cancer risk is just as high in tanning beds as in the sun.</a:t>
            </a:r>
          </a:p>
          <a:p>
            <a:pPr>
              <a:lnSpc>
                <a:spcPct val="90000"/>
              </a:lnSpc>
            </a:pPr>
            <a:r>
              <a:rPr lang="en-US"/>
              <a:t>By 18 years of age most people have accumulated most of their lifetime sun exposure.</a:t>
            </a:r>
          </a:p>
          <a:p>
            <a:pPr>
              <a:lnSpc>
                <a:spcPct val="90000"/>
              </a:lnSpc>
            </a:pPr>
            <a:r>
              <a:rPr lang="en-US"/>
              <a:t>Melanin-is the pigment in dark-skinned individuals that protect them against UV damage</a:t>
            </a:r>
          </a:p>
          <a:p>
            <a:pPr>
              <a:lnSpc>
                <a:spcPct val="90000"/>
              </a:lnSpc>
            </a:pPr>
            <a:r>
              <a:rPr lang="en-US"/>
              <a:t>SPF of 30 or higher is recommended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Cancer develop?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arenR"/>
            </a:pPr>
            <a:r>
              <a:rPr lang="en-US" sz="3600"/>
              <a:t>Exposure to a carcinogen</a:t>
            </a:r>
          </a:p>
          <a:p>
            <a:pPr marL="609600" indent="-609600">
              <a:buFontTx/>
              <a:buAutoNum type="arabicParenR"/>
            </a:pPr>
            <a:r>
              <a:rPr lang="en-US" sz="3600"/>
              <a:t>Entry of  a carcinogen into the body</a:t>
            </a:r>
          </a:p>
          <a:p>
            <a:pPr marL="609600" indent="-609600">
              <a:buFontTx/>
              <a:buAutoNum type="arabicParenR"/>
            </a:pPr>
            <a:r>
              <a:rPr lang="en-US" sz="3600"/>
              <a:t>Change of cells genetic material</a:t>
            </a:r>
          </a:p>
          <a:p>
            <a:pPr marL="609600" indent="-609600">
              <a:buFontTx/>
              <a:buAutoNum type="arabicParenR"/>
            </a:pPr>
            <a:r>
              <a:rPr lang="en-US" sz="3600"/>
              <a:t>Out-of-control multiplication of the cells</a:t>
            </a:r>
          </a:p>
          <a:p>
            <a:pPr marL="609600" indent="-609600">
              <a:buFontTx/>
              <a:buAutoNum type="arabicParenR"/>
            </a:pPr>
            <a:r>
              <a:rPr lang="en-US" sz="3600"/>
              <a:t>Tumor formation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Risks You Can Control: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/>
              <a:t>1) Tobacco Use</a:t>
            </a:r>
          </a:p>
          <a:p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2) Alcohol Abuse</a:t>
            </a:r>
          </a:p>
          <a:p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3) Poor Physical Activity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CAUTIONS-things to watch for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91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3600" dirty="0"/>
              <a:t>hange in bowel or bladder habits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3600" dirty="0"/>
              <a:t> sore that does not heal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en-US" sz="3600" dirty="0"/>
              <a:t>nusual bleeding or discharge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3600" dirty="0"/>
              <a:t>hickening or lump that suddenly appears anywhere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3600" dirty="0"/>
              <a:t>ndigestion or difficulty swallowing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US" sz="3600" dirty="0"/>
              <a:t>bvious change in a wart or mole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600" dirty="0"/>
              <a:t>agging cough or hoarseness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3600" dirty="0"/>
              <a:t>udden weight loss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8" name="Picture 4" descr="diabetes_01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Arteriosclerosis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/>
              <a:t> </a:t>
            </a:r>
            <a:r>
              <a:rPr lang="en-US" sz="4400"/>
              <a:t>Arteriosclerosis means hardening of the arteries.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/>
              <a:t> Accumulation of soft fat on the inner walls of the arteries. 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/>
              <a:t> Cuts off nutrients and oxygen.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400"/>
              <a:t> Also leads to high blood pressure.</a:t>
            </a:r>
            <a:endParaRPr lang="en-US" sz="280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 flipH="1" flipV="1">
            <a:off x="457200" y="2209800"/>
            <a:ext cx="228600" cy="76200"/>
          </a:xfrm>
        </p:spPr>
        <p:txBody>
          <a:bodyPr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209800"/>
            <a:ext cx="6324600" cy="4343400"/>
          </a:xfrm>
        </p:spPr>
        <p:txBody>
          <a:bodyPr/>
          <a:lstStyle/>
          <a:p>
            <a:r>
              <a:rPr lang="en-US" sz="4800"/>
              <a:t>Diabetes is a condition of abnormal use of glucose, usually caused by too little insulin or lack of response to insulin</a:t>
            </a:r>
            <a:r>
              <a:rPr lang="en-US" sz="5400"/>
              <a:t>.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2057400" y="914400"/>
            <a:ext cx="4791075" cy="8556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Diabetes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Diabetes Facts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6</a:t>
            </a:r>
            <a:r>
              <a:rPr lang="en-US" baseline="30000" dirty="0"/>
              <a:t>th</a:t>
            </a:r>
            <a:r>
              <a:rPr lang="en-US" dirty="0"/>
              <a:t> leading cause of death in the U.S. </a:t>
            </a:r>
          </a:p>
          <a:p>
            <a:pPr>
              <a:lnSpc>
                <a:spcPct val="90000"/>
              </a:lnSpc>
            </a:pPr>
            <a:r>
              <a:rPr lang="en-US" dirty="0"/>
              <a:t>Leading cause of blindness in the U.S.</a:t>
            </a:r>
          </a:p>
          <a:p>
            <a:pPr>
              <a:lnSpc>
                <a:spcPct val="90000"/>
              </a:lnSpc>
            </a:pPr>
            <a:r>
              <a:rPr lang="en-US" dirty="0"/>
              <a:t>Contributes greatly to heart disease.</a:t>
            </a:r>
          </a:p>
          <a:p>
            <a:pPr>
              <a:lnSpc>
                <a:spcPct val="90000"/>
              </a:lnSpc>
            </a:pPr>
            <a:r>
              <a:rPr lang="en-US" dirty="0"/>
              <a:t>Type 2 accounts for 80% of the cases, and most often affects those individuals middle age and older.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Type </a:t>
            </a:r>
            <a:r>
              <a:rPr lang="en-US" dirty="0"/>
              <a:t>2 is recently on the rise in children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$175 billion spent annually on Diabetes </a:t>
            </a:r>
            <a:r>
              <a:rPr lang="en-US" sz="2000" i="1" dirty="0" err="1" smtClean="0"/>
              <a:t>Diabetes</a:t>
            </a:r>
            <a:r>
              <a:rPr lang="en-US" sz="2000" i="1" dirty="0" smtClean="0"/>
              <a:t> Awareness Month Sheds Light on Alarming Trends</a:t>
            </a:r>
            <a:r>
              <a:rPr lang="en-US" sz="2000" dirty="0" smtClean="0"/>
              <a:t>11/1/10 Dr. </a:t>
            </a:r>
            <a:r>
              <a:rPr lang="en-US" sz="2000" dirty="0"/>
              <a:t>A</a:t>
            </a:r>
            <a:r>
              <a:rPr lang="en-US" sz="2000" dirty="0" smtClean="0"/>
              <a:t>my </a:t>
            </a:r>
            <a:r>
              <a:rPr lang="en-US" sz="2000" dirty="0" err="1" smtClean="0"/>
              <a:t>Criego</a:t>
            </a:r>
            <a:r>
              <a:rPr lang="en-US" sz="2000" dirty="0" smtClean="0"/>
              <a:t>……</a:t>
            </a:r>
            <a:r>
              <a:rPr lang="en-US" sz="2000" dirty="0" err="1" smtClean="0"/>
              <a:t>Kare</a:t>
            </a:r>
            <a:r>
              <a:rPr lang="en-US" sz="2000" dirty="0" smtClean="0"/>
              <a:t> 11.com)</a:t>
            </a:r>
            <a:endParaRPr lang="en-US" sz="2000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Type 1 			Type 2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Usually sets in during childhood or </a:t>
            </a:r>
            <a:r>
              <a:rPr lang="en-US" dirty="0" smtClean="0"/>
              <a:t>adolescence with no controlling factors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Pancreas makes too little or no insulin</a:t>
            </a:r>
          </a:p>
          <a:p>
            <a:pPr>
              <a:lnSpc>
                <a:spcPct val="90000"/>
              </a:lnSpc>
            </a:pPr>
            <a:r>
              <a:rPr lang="en-US" dirty="0"/>
              <a:t>Insulin shots required</a:t>
            </a:r>
          </a:p>
          <a:p>
            <a:pPr>
              <a:lnSpc>
                <a:spcPct val="90000"/>
              </a:lnSpc>
            </a:pPr>
            <a:r>
              <a:rPr lang="en-US" dirty="0"/>
              <a:t>Low to average body </a:t>
            </a:r>
            <a:r>
              <a:rPr lang="en-US" dirty="0" smtClean="0"/>
              <a:t>fatness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219200"/>
            <a:ext cx="4033837" cy="4906963"/>
          </a:xfrm>
        </p:spPr>
        <p:txBody>
          <a:bodyPr/>
          <a:lstStyle/>
          <a:p>
            <a:r>
              <a:rPr lang="en-US" dirty="0"/>
              <a:t>Usually sets in during adulthood, but is now prevalent in children</a:t>
            </a:r>
          </a:p>
          <a:p>
            <a:r>
              <a:rPr lang="en-US" dirty="0"/>
              <a:t>Pancreas makes enough or too much insulin</a:t>
            </a:r>
          </a:p>
          <a:p>
            <a:r>
              <a:rPr lang="en-US" dirty="0"/>
              <a:t>Insulin shots generally not required, but other drugs may be of help</a:t>
            </a:r>
          </a:p>
          <a:p>
            <a:r>
              <a:rPr lang="en-US" dirty="0"/>
              <a:t>body </a:t>
            </a:r>
            <a:r>
              <a:rPr lang="en-US" dirty="0" smtClean="0"/>
              <a:t>fatness</a:t>
            </a:r>
          </a:p>
          <a:p>
            <a:r>
              <a:rPr lang="en-US" dirty="0" smtClean="0"/>
              <a:t>Lifestyle related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pancreas performs 2 main functions: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To produce digestive juices, which aid digestion.</a:t>
            </a:r>
          </a:p>
          <a:p>
            <a:r>
              <a:rPr lang="en-US"/>
              <a:t>To produce the hormone insulin, which controls blood glucose.</a:t>
            </a:r>
          </a:p>
          <a:p>
            <a:r>
              <a:rPr lang="en-US"/>
              <a:t>Considered to be in both the digestive and hormonal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038600"/>
            <a:ext cx="1676400" cy="2438400"/>
          </a:xfrm>
          <a:prstGeom prst="rect">
            <a:avLst/>
          </a:prstGeom>
          <a:noFill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3675" y="0"/>
            <a:ext cx="2600325" cy="3657600"/>
          </a:xfrm>
          <a:prstGeom prst="rect">
            <a:avLst/>
          </a:prstGeom>
          <a:noFill/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0"/>
            <a:ext cx="2819400" cy="3657600"/>
          </a:xfrm>
          <a:prstGeom prst="rect">
            <a:avLst/>
          </a:prstGeom>
          <a:noFill/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80035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 descr="Type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0" name="Picture 4" descr="2F7F0EF8-53FF-4F12-9F5B-C054D49C224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1534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Dangers of Diabetes….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/>
              <a:t>Diabetic Coma</a:t>
            </a:r>
            <a:r>
              <a:rPr lang="en-US" sz="2800"/>
              <a:t>- a loss of consciousness due to uncontrolled diabetes and the resulting buildup of toxic ketones in the blood.</a:t>
            </a:r>
          </a:p>
          <a:p>
            <a:r>
              <a:rPr lang="en-US" sz="2800" b="1"/>
              <a:t>Ketones</a:t>
            </a:r>
            <a:r>
              <a:rPr lang="en-US" sz="2800"/>
              <a:t>-  fragments formed by the tissues during incomplete use of fat for energy, and released into the blood.</a:t>
            </a:r>
          </a:p>
          <a:p>
            <a:r>
              <a:rPr lang="en-US" sz="2800" b="1"/>
              <a:t>Insulin Shock</a:t>
            </a:r>
            <a:r>
              <a:rPr lang="en-US" sz="2800"/>
              <a:t>- the result of too much insulin, which causes a dangerous drop in blood glucose.  Also called hypoglycemia.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long-term effects of Type 2 Diabetes.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Impaired circulation</a:t>
            </a:r>
          </a:p>
          <a:p>
            <a:pPr>
              <a:lnSpc>
                <a:spcPct val="90000"/>
              </a:lnSpc>
            </a:pPr>
            <a:r>
              <a:rPr lang="en-US" sz="2800"/>
              <a:t>Disease of the feet and legs that often leads to amputation</a:t>
            </a:r>
          </a:p>
          <a:p>
            <a:pPr>
              <a:lnSpc>
                <a:spcPct val="90000"/>
              </a:lnSpc>
            </a:pPr>
            <a:r>
              <a:rPr lang="en-US" sz="2800"/>
              <a:t>Kidney disease that often requires hospital care or kidney transplant</a:t>
            </a:r>
          </a:p>
          <a:p>
            <a:pPr>
              <a:lnSpc>
                <a:spcPct val="90000"/>
              </a:lnSpc>
            </a:pPr>
            <a:r>
              <a:rPr lang="en-US" sz="2800"/>
              <a:t>Impaired vision or blindness due to cataracts and damaged retinas.</a:t>
            </a:r>
          </a:p>
          <a:p>
            <a:pPr>
              <a:lnSpc>
                <a:spcPct val="90000"/>
              </a:lnSpc>
            </a:pPr>
            <a:r>
              <a:rPr lang="en-US" sz="2800"/>
              <a:t>Nerve damage</a:t>
            </a:r>
          </a:p>
          <a:p>
            <a:pPr>
              <a:lnSpc>
                <a:spcPct val="90000"/>
              </a:lnSpc>
            </a:pPr>
            <a:r>
              <a:rPr lang="en-US" sz="2800"/>
              <a:t>Skin damage</a:t>
            </a:r>
          </a:p>
          <a:p>
            <a:pPr>
              <a:lnSpc>
                <a:spcPct val="90000"/>
              </a:lnSpc>
            </a:pPr>
            <a:r>
              <a:rPr lang="en-US" sz="2800"/>
              <a:t>Strokes and heart attacks</a:t>
            </a: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47688"/>
            <a:ext cx="7467600" cy="63103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Blood Clots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/>
              <a:t>Happens because platelets begin to clot the plaque that has formed on the artery walls</a:t>
            </a:r>
          </a:p>
          <a:p>
            <a:pPr>
              <a:lnSpc>
                <a:spcPct val="90000"/>
              </a:lnSpc>
            </a:pPr>
            <a:r>
              <a:rPr lang="en-US" sz="4400"/>
              <a:t>Some clots begin to travel in the blood stream until they become caught in an area they cannot pass through.</a:t>
            </a:r>
            <a:endParaRPr lang="en-US" sz="280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7315200"/>
            <a:ext cx="1524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679450"/>
            <a:ext cx="60960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Heart Attack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r>
              <a:rPr lang="en-US" sz="4400"/>
              <a:t>When there is blockage in the arteries located in the heart.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heartattack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2648</TotalTime>
  <Words>1595</Words>
  <Application>Microsoft Office PowerPoint</Application>
  <PresentationFormat>On-screen Show (4:3)</PresentationFormat>
  <Paragraphs>189</Paragraphs>
  <Slides>48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Default Design</vt:lpstr>
      <vt:lpstr>Lifestyle Disease’s</vt:lpstr>
      <vt:lpstr>Heart Disease Facts</vt:lpstr>
      <vt:lpstr>What is the difference between heart disease and cardiovascular disease?</vt:lpstr>
      <vt:lpstr>Arteriosclerosis</vt:lpstr>
      <vt:lpstr>PowerPoint Presentation</vt:lpstr>
      <vt:lpstr>Blood Clots</vt:lpstr>
      <vt:lpstr>PowerPoint Presentation</vt:lpstr>
      <vt:lpstr>Heart Attack</vt:lpstr>
      <vt:lpstr>PowerPoint Presentation</vt:lpstr>
      <vt:lpstr>PowerPoint Presentation</vt:lpstr>
      <vt:lpstr>Stroke</vt:lpstr>
      <vt:lpstr>STROKE</vt:lpstr>
      <vt:lpstr>He died of massive stroke at age 45 on 4/6/06:  Heredity, weight gain , &amp; stress probably played a significant role.</vt:lpstr>
      <vt:lpstr>PowerPoint Presentation</vt:lpstr>
      <vt:lpstr>STROKE IDENTIFICATION</vt:lpstr>
      <vt:lpstr>Embolism</vt:lpstr>
      <vt:lpstr>PowerPoint Presentation</vt:lpstr>
      <vt:lpstr>PowerPoint Presentation</vt:lpstr>
      <vt:lpstr>Obesity Trends Among U.S. Adults between 1985 and 2005</vt:lpstr>
      <vt:lpstr>PowerPoint Presentation</vt:lpstr>
      <vt:lpstr>Obesity Is Related to Many Chronic Health Problems</vt:lpstr>
      <vt:lpstr>PowerPoint Presentation</vt:lpstr>
      <vt:lpstr> Overweight Has Important Health Consequences in Children</vt:lpstr>
      <vt:lpstr>Costs Associated with Obesity are High and Growing</vt:lpstr>
      <vt:lpstr>Three Key Factors Are Related to the Onset of Obesity</vt:lpstr>
      <vt:lpstr>Americans’ Food Practices are Shifting Dramatically</vt:lpstr>
      <vt:lpstr>Scientists Agree on Steps to Reduce Obesity and Promote Health</vt:lpstr>
      <vt:lpstr>PowerPoint Presentation</vt:lpstr>
      <vt:lpstr>Benign / Malignant / Metastasized</vt:lpstr>
      <vt:lpstr>The four different classes cancer can be assigned to:</vt:lpstr>
      <vt:lpstr>Immune System</vt:lpstr>
      <vt:lpstr>Breast Cancer: Sarcoma</vt:lpstr>
      <vt:lpstr>This little girl has Leukemia</vt:lpstr>
      <vt:lpstr>Skin Cancer: Carcinoma</vt:lpstr>
      <vt:lpstr>Skin Cancer Facts</vt:lpstr>
      <vt:lpstr>How does Cancer develop?</vt:lpstr>
      <vt:lpstr>Cancer Risks You Can Control:</vt:lpstr>
      <vt:lpstr>CAUTIONS-things to watch for</vt:lpstr>
      <vt:lpstr>PowerPoint Presentation</vt:lpstr>
      <vt:lpstr>PowerPoint Presentation</vt:lpstr>
      <vt:lpstr>Diabetes Facts</vt:lpstr>
      <vt:lpstr>Type 1    Type 2</vt:lpstr>
      <vt:lpstr>The pancreas performs 2 main functions:</vt:lpstr>
      <vt:lpstr>PowerPoint Presentation</vt:lpstr>
      <vt:lpstr>PowerPoint Presentation</vt:lpstr>
      <vt:lpstr>PowerPoint Presentation</vt:lpstr>
      <vt:lpstr>The Dangers of Diabetes….</vt:lpstr>
      <vt:lpstr>Possible long-term effects of Type 2 Diabetes.</vt:lpstr>
    </vt:vector>
  </TitlesOfParts>
  <Company>Anoka-Hennepin ISD#11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Lifestyle Diseases</dc:title>
  <dc:creator>Technology Group</dc:creator>
  <cp:lastModifiedBy>user</cp:lastModifiedBy>
  <cp:revision>28</cp:revision>
  <dcterms:created xsi:type="dcterms:W3CDTF">2003-02-26T21:29:32Z</dcterms:created>
  <dcterms:modified xsi:type="dcterms:W3CDTF">2014-10-09T13:52:58Z</dcterms:modified>
</cp:coreProperties>
</file>