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65903EBD-898E-4E36-9D02-4AE563EE3D5B}" type="datetimeFigureOut">
              <a:rPr lang="en-US" smtClean="0"/>
              <a:t>2/4/2015</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F0115511-B137-4A33-95B9-AF5E88582614}"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903EBD-898E-4E36-9D02-4AE563EE3D5B}" type="datetimeFigureOut">
              <a:rPr lang="en-US" smtClean="0"/>
              <a:t>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15511-B137-4A33-95B9-AF5E8858261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903EBD-898E-4E36-9D02-4AE563EE3D5B}" type="datetimeFigureOut">
              <a:rPr lang="en-US" smtClean="0"/>
              <a:t>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F0115511-B137-4A33-95B9-AF5E8858261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5903EBD-898E-4E36-9D02-4AE563EE3D5B}" type="datetimeFigureOut">
              <a:rPr lang="en-US" smtClean="0"/>
              <a:t>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115511-B137-4A33-95B9-AF5E88582614}"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65903EBD-898E-4E36-9D02-4AE563EE3D5B}" type="datetimeFigureOut">
              <a:rPr lang="en-US" smtClean="0"/>
              <a:t>2/4/2015</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F0115511-B137-4A33-95B9-AF5E88582614}"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5903EBD-898E-4E36-9D02-4AE563EE3D5B}" type="datetimeFigureOut">
              <a:rPr lang="en-US" smtClean="0"/>
              <a:t>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15511-B137-4A33-95B9-AF5E88582614}"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5903EBD-898E-4E36-9D02-4AE563EE3D5B}" type="datetimeFigureOut">
              <a:rPr lang="en-US" smtClean="0"/>
              <a:t>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115511-B137-4A33-95B9-AF5E88582614}"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903EBD-898E-4E36-9D02-4AE563EE3D5B}" type="datetimeFigureOut">
              <a:rPr lang="en-US" smtClean="0"/>
              <a:t>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115511-B137-4A33-95B9-AF5E88582614}"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5903EBD-898E-4E36-9D02-4AE563EE3D5B}" type="datetimeFigureOut">
              <a:rPr lang="en-US" smtClean="0"/>
              <a:t>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115511-B137-4A33-95B9-AF5E8858261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03EBD-898E-4E36-9D02-4AE563EE3D5B}" type="datetimeFigureOut">
              <a:rPr lang="en-US" smtClean="0"/>
              <a:t>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F0115511-B137-4A33-95B9-AF5E88582614}"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903EBD-898E-4E36-9D02-4AE563EE3D5B}" type="datetimeFigureOut">
              <a:rPr lang="en-US" smtClean="0"/>
              <a:t>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115511-B137-4A33-95B9-AF5E88582614}"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65903EBD-898E-4E36-9D02-4AE563EE3D5B}" type="datetimeFigureOut">
              <a:rPr lang="en-US" smtClean="0"/>
              <a:t>2/4/2015</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F0115511-B137-4A33-95B9-AF5E8858261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Choice Book Unit</a:t>
            </a:r>
            <a:endParaRPr lang="en-US" dirty="0"/>
          </a:p>
        </p:txBody>
      </p:sp>
      <p:sp>
        <p:nvSpPr>
          <p:cNvPr id="2" name="Title 1"/>
          <p:cNvSpPr>
            <a:spLocks noGrp="1"/>
          </p:cNvSpPr>
          <p:nvPr>
            <p:ph type="title"/>
          </p:nvPr>
        </p:nvSpPr>
        <p:spPr/>
        <p:txBody>
          <a:bodyPr/>
          <a:lstStyle/>
          <a:p>
            <a:r>
              <a:rPr lang="en-US" dirty="0" smtClean="0"/>
              <a:t>AP Language</a:t>
            </a:r>
            <a:endParaRPr lang="en-US" dirty="0"/>
          </a:p>
        </p:txBody>
      </p:sp>
    </p:spTree>
    <p:extLst>
      <p:ext uri="{BB962C8B-B14F-4D97-AF65-F5344CB8AC3E}">
        <p14:creationId xmlns:p14="http://schemas.microsoft.com/office/powerpoint/2010/main" val="10375958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64464"/>
            <a:ext cx="4724400" cy="4712536"/>
          </a:xfrm>
        </p:spPr>
        <p:txBody>
          <a:bodyPr>
            <a:normAutofit fontScale="55000" lnSpcReduction="20000"/>
          </a:bodyPr>
          <a:lstStyle/>
          <a:p>
            <a:pPr marL="0" indent="0">
              <a:buNone/>
            </a:pPr>
            <a:r>
              <a:rPr lang="en-US" sz="2500" dirty="0" smtClean="0"/>
              <a:t>From </a:t>
            </a:r>
            <a:r>
              <a:rPr lang="en-US" sz="2500" dirty="0"/>
              <a:t>a single, abbreviated life grew a seemingly immortal line of cells that made some of the most crucial innovations in modern science possible. And from that same life, and those cells, Rebecca </a:t>
            </a:r>
            <a:r>
              <a:rPr lang="en-US" sz="2500" dirty="0" err="1"/>
              <a:t>Skloot</a:t>
            </a:r>
            <a:r>
              <a:rPr lang="en-US" sz="2500" dirty="0"/>
              <a:t> has fashioned in </a:t>
            </a:r>
            <a:r>
              <a:rPr lang="en-US" sz="2500" i="1" dirty="0"/>
              <a:t>The Immortal Life of Henrietta Lacks</a:t>
            </a:r>
            <a:r>
              <a:rPr lang="en-US" sz="2500" dirty="0"/>
              <a:t> a fascinating and moving story of medicine and family, of how life is sustained in laboratories and in memory. Henrietta Lacks was a mother of five in Baltimore, a poor African American migrant from the tobacco farms of Virginia, who died from a cruelly aggressive cancer at the age of 30 in 1951. A sample of her cancerous tissue, taken without her knowledge or consent, as was the custom then, turned out to provide one of </a:t>
            </a:r>
            <a:r>
              <a:rPr lang="en-US" sz="2500" b="1" dirty="0"/>
              <a:t>the holy grails of mid-century biology: human cells that could survive--even thrive--in the lab. Known as </a:t>
            </a:r>
            <a:r>
              <a:rPr lang="en-US" sz="2500" b="1" dirty="0" err="1"/>
              <a:t>HeLa</a:t>
            </a:r>
            <a:r>
              <a:rPr lang="en-US" sz="2500" b="1" dirty="0"/>
              <a:t> cells</a:t>
            </a:r>
            <a:r>
              <a:rPr lang="en-US" sz="2500" dirty="0"/>
              <a:t>, their stunning potency gave scientists a building block for countless breakthroughs, beginning with the cure for polio. Meanwhile, Henrietta's family continued to live in poverty and frequently poor health, and their discovery decades later of her unknowing contribution--and her cells' strange survival--left them full of pride, anger, and suspicion. (9 copies) </a:t>
            </a:r>
          </a:p>
          <a:p>
            <a:pPr marL="0" indent="0">
              <a:buNone/>
            </a:pPr>
            <a:endParaRPr lang="en-US" dirty="0"/>
          </a:p>
        </p:txBody>
      </p:sp>
      <p:sp>
        <p:nvSpPr>
          <p:cNvPr id="2" name="Title 1"/>
          <p:cNvSpPr>
            <a:spLocks noGrp="1"/>
          </p:cNvSpPr>
          <p:nvPr>
            <p:ph type="title"/>
          </p:nvPr>
        </p:nvSpPr>
        <p:spPr/>
        <p:txBody>
          <a:bodyPr>
            <a:normAutofit fontScale="90000"/>
          </a:bodyPr>
          <a:lstStyle/>
          <a:p>
            <a:r>
              <a:rPr lang="en-US" i="1" dirty="0" smtClean="0"/>
              <a:t>The Immortal Life of Henrietta Lacks</a:t>
            </a:r>
            <a:r>
              <a:rPr lang="en-US" dirty="0" smtClean="0"/>
              <a:t> by Rebecca </a:t>
            </a:r>
            <a:r>
              <a:rPr lang="en-US" dirty="0" err="1" smtClean="0"/>
              <a:t>Skloot</a:t>
            </a:r>
            <a:endParaRPr lang="en-US" dirty="0"/>
          </a:p>
        </p:txBody>
      </p:sp>
      <p:pic>
        <p:nvPicPr>
          <p:cNvPr id="10242" name="Picture 2" descr="http://upload.wikimedia.org/wikipedia/en/5/5f/The_Immortal_Life_Henrietta_Lacks_(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9472" y="1981200"/>
            <a:ext cx="2819400" cy="42909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165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52600"/>
            <a:ext cx="4572000" cy="4648201"/>
          </a:xfrm>
        </p:spPr>
        <p:txBody>
          <a:bodyPr>
            <a:normAutofit fontScale="77500" lnSpcReduction="20000"/>
          </a:bodyPr>
          <a:lstStyle/>
          <a:p>
            <a:pPr marL="0" indent="0">
              <a:buNone/>
            </a:pPr>
            <a:r>
              <a:rPr lang="en-US" dirty="0" smtClean="0"/>
              <a:t>In </a:t>
            </a:r>
            <a:r>
              <a:rPr lang="en-US" dirty="0"/>
              <a:t>boyhood, Louis </a:t>
            </a:r>
            <a:r>
              <a:rPr lang="en-US" dirty="0" err="1"/>
              <a:t>Zamperini</a:t>
            </a:r>
            <a:r>
              <a:rPr lang="en-US" dirty="0"/>
              <a:t> was an incorrigible delinquent. As a teenager, he channeled his </a:t>
            </a:r>
            <a:r>
              <a:rPr lang="en-US" b="1" dirty="0"/>
              <a:t>defiance into running, discovering a prodigious talent that had carried him to the Berlin Olympics. But when World War II began, the athlete became an airman</a:t>
            </a:r>
            <a:r>
              <a:rPr lang="en-US" dirty="0"/>
              <a:t>, embarking on a journey that led to a doomed flight on a May afternoon in 1943. When his Army Air Forces bomber crashed into the Pacific Ocean, against all odds, </a:t>
            </a:r>
            <a:r>
              <a:rPr lang="en-US" dirty="0" err="1"/>
              <a:t>Zamperini</a:t>
            </a:r>
            <a:r>
              <a:rPr lang="en-US" dirty="0"/>
              <a:t> survived, adrift on a foundering life raft. Ahead of </a:t>
            </a:r>
            <a:r>
              <a:rPr lang="en-US" dirty="0" err="1"/>
              <a:t>Zamperini</a:t>
            </a:r>
            <a:r>
              <a:rPr lang="en-US" dirty="0"/>
              <a:t> lay thousands of miles of open ocean, leaping sharks, thirst and starvation, enemy aircraft, and, beyond, a trial even greater. Driven to the limits of endurance, </a:t>
            </a:r>
            <a:r>
              <a:rPr lang="en-US" dirty="0" err="1"/>
              <a:t>Zamperini</a:t>
            </a:r>
            <a:r>
              <a:rPr lang="en-US" dirty="0"/>
              <a:t> would answer desperation with ingenuity; suffering with hope, resolve, and humor; brutality with rebellion. His fate, whether triumph or tragedy, would be suspended on the fraying wire of his will. (9 copies) </a:t>
            </a:r>
          </a:p>
        </p:txBody>
      </p:sp>
      <p:sp>
        <p:nvSpPr>
          <p:cNvPr id="2" name="Title 1"/>
          <p:cNvSpPr>
            <a:spLocks noGrp="1"/>
          </p:cNvSpPr>
          <p:nvPr>
            <p:ph type="title"/>
          </p:nvPr>
        </p:nvSpPr>
        <p:spPr/>
        <p:txBody>
          <a:bodyPr>
            <a:normAutofit fontScale="90000"/>
          </a:bodyPr>
          <a:lstStyle/>
          <a:p>
            <a:r>
              <a:rPr lang="en-US" sz="3100" i="1" dirty="0" smtClean="0"/>
              <a:t>Unbroken: A World War II Story of Survival…</a:t>
            </a:r>
            <a:br>
              <a:rPr lang="en-US" sz="3100" i="1" dirty="0" smtClean="0"/>
            </a:br>
            <a:r>
              <a:rPr lang="en-US" sz="3100" dirty="0" smtClean="0"/>
              <a:t>by Laura Hillenbrand</a:t>
            </a:r>
            <a:r>
              <a:rPr lang="en-US" sz="3100" b="1" i="1" dirty="0" smtClean="0"/>
              <a:t> </a:t>
            </a:r>
            <a:endParaRPr lang="en-US" dirty="0"/>
          </a:p>
        </p:txBody>
      </p:sp>
      <p:pic>
        <p:nvPicPr>
          <p:cNvPr id="9218" name="Picture 2" descr="http://ecx.images-amazon.com/images/I/51m7P%2BbJfAL._SY344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4618" y="2026799"/>
            <a:ext cx="2992582" cy="4501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9465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45720" indent="0">
              <a:buNone/>
            </a:pPr>
            <a:r>
              <a:rPr lang="en-US" dirty="0" smtClean="0"/>
              <a:t>4 Reading Dates</a:t>
            </a:r>
          </a:p>
          <a:p>
            <a:r>
              <a:rPr lang="en-US" dirty="0" smtClean="0"/>
              <a:t>Wednesday</a:t>
            </a:r>
            <a:r>
              <a:rPr lang="en-US" dirty="0"/>
              <a:t>, 2/11: _____________</a:t>
            </a:r>
          </a:p>
          <a:p>
            <a:r>
              <a:rPr lang="en-US" dirty="0"/>
              <a:t>Wednesday, 2/18: _______________</a:t>
            </a:r>
          </a:p>
          <a:p>
            <a:r>
              <a:rPr lang="en-US" dirty="0"/>
              <a:t>Monday, 2/23:_____________</a:t>
            </a:r>
          </a:p>
          <a:p>
            <a:r>
              <a:rPr lang="en-US" dirty="0"/>
              <a:t>Thursday, 2/26:_______________</a:t>
            </a:r>
          </a:p>
          <a:p>
            <a:pPr marL="45720" indent="0">
              <a:buNone/>
            </a:pPr>
            <a:endParaRPr lang="en-US" dirty="0" smtClean="0"/>
          </a:p>
          <a:p>
            <a:pPr marL="45720" indent="0">
              <a:buNone/>
            </a:pPr>
            <a:r>
              <a:rPr lang="en-US" b="1" dirty="0" smtClean="0"/>
              <a:t>2 Commentaries</a:t>
            </a:r>
          </a:p>
          <a:p>
            <a:r>
              <a:rPr lang="en-US" dirty="0"/>
              <a:t>Wednesday, 2/18: _______________</a:t>
            </a:r>
          </a:p>
          <a:p>
            <a:r>
              <a:rPr lang="en-US" dirty="0" smtClean="0"/>
              <a:t>Thursday</a:t>
            </a:r>
            <a:r>
              <a:rPr lang="en-US" dirty="0"/>
              <a:t>, 2/26:_______________</a:t>
            </a:r>
          </a:p>
          <a:p>
            <a:pPr marL="45720" indent="0">
              <a:buNone/>
            </a:pPr>
            <a:endParaRPr lang="en-US" dirty="0" smtClean="0"/>
          </a:p>
          <a:p>
            <a:pPr marL="45720" indent="0">
              <a:buNone/>
            </a:pPr>
            <a:endParaRPr lang="en-US" dirty="0"/>
          </a:p>
          <a:p>
            <a:pPr marL="45720" indent="0">
              <a:buNone/>
            </a:pPr>
            <a:r>
              <a:rPr lang="en-US" dirty="0" smtClean="0"/>
              <a:t>1 Panel Presentation </a:t>
            </a:r>
            <a:endParaRPr lang="en-US" dirty="0"/>
          </a:p>
        </p:txBody>
      </p:sp>
      <p:sp>
        <p:nvSpPr>
          <p:cNvPr id="3" name="Title 2"/>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val="28056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038600" cy="4525963"/>
          </a:xfrm>
        </p:spPr>
        <p:txBody>
          <a:bodyPr>
            <a:normAutofit fontScale="85000" lnSpcReduction="20000"/>
          </a:bodyPr>
          <a:lstStyle/>
          <a:p>
            <a:pPr marL="0" indent="0">
              <a:buNone/>
            </a:pPr>
            <a:r>
              <a:rPr lang="en-US" dirty="0" smtClean="0"/>
              <a:t>Walls </a:t>
            </a:r>
            <a:r>
              <a:rPr lang="en-US" dirty="0"/>
              <a:t>chronicles her upbringing at the hands of eccentric, nomadic parents--Rose Mary, her frustrated-artist mother, and Rex, her brilliant, alcoholic father. To call the elder Walls's </a:t>
            </a:r>
            <a:r>
              <a:rPr lang="en-US" b="1" dirty="0"/>
              <a:t>childrearing style laissez faire would be putting it mildly.</a:t>
            </a:r>
            <a:r>
              <a:rPr lang="en-US" dirty="0"/>
              <a:t> As Rose Mary and Rex, motivated by whims and paranoia, uprooted their kids time and again, the youngsters (Walls, her brother and two sisters) were left largely to their own devices. But while Rex and Rose Mary firmly believed children learned best from their own mistakes, they themselves never seemed to do so, repeating the same disastrous patterns that eventually landed them on the streets. (67 copies) </a:t>
            </a:r>
          </a:p>
          <a:p>
            <a:pPr marL="0" indent="0">
              <a:buNone/>
            </a:pPr>
            <a:endParaRPr lang="en-US" dirty="0"/>
          </a:p>
        </p:txBody>
      </p:sp>
      <p:sp>
        <p:nvSpPr>
          <p:cNvPr id="2" name="Title 1"/>
          <p:cNvSpPr>
            <a:spLocks noGrp="1"/>
          </p:cNvSpPr>
          <p:nvPr>
            <p:ph type="title"/>
          </p:nvPr>
        </p:nvSpPr>
        <p:spPr/>
        <p:txBody>
          <a:bodyPr>
            <a:normAutofit fontScale="90000"/>
          </a:bodyPr>
          <a:lstStyle/>
          <a:p>
            <a:r>
              <a:rPr lang="en-US" i="1" dirty="0" smtClean="0"/>
              <a:t>The Glass Castle </a:t>
            </a:r>
            <a:r>
              <a:rPr lang="en-US" dirty="0" smtClean="0"/>
              <a:t>by Jeannette Wells </a:t>
            </a:r>
            <a:br>
              <a:rPr lang="en-US" dirty="0" smtClean="0"/>
            </a:br>
            <a:endParaRPr lang="en-US" dirty="0"/>
          </a:p>
        </p:txBody>
      </p:sp>
      <p:pic>
        <p:nvPicPr>
          <p:cNvPr id="1026" name="Picture 2" descr="https://awkwardgazelle.files.wordpress.com/2014/05/book-talk-the-glass-castl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1905000"/>
            <a:ext cx="2438400" cy="38339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97470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038600" cy="4525963"/>
          </a:xfrm>
        </p:spPr>
        <p:txBody>
          <a:bodyPr>
            <a:normAutofit fontScale="85000" lnSpcReduction="20000"/>
          </a:bodyPr>
          <a:lstStyle/>
          <a:p>
            <a:pPr marL="0" indent="0">
              <a:buNone/>
            </a:pPr>
            <a:r>
              <a:rPr lang="en-US" dirty="0" smtClean="0"/>
              <a:t>From </a:t>
            </a:r>
            <a:r>
              <a:rPr lang="en-US" dirty="0"/>
              <a:t>runaway to Harvard student, Murray tells a story about turning her life around after </a:t>
            </a:r>
            <a:r>
              <a:rPr lang="en-US" b="1" dirty="0"/>
              <a:t>growing up the neglected child of drug addicts</a:t>
            </a:r>
            <a:r>
              <a:rPr lang="en-US" dirty="0"/>
              <a:t>. When Murray was born in 1980, her former beatnik father was in jail for illegally trafficking in prescription painkillers, and her mother, a cokehead since age 13, had just barely missed losing custody of their year-old daughter, Lisa. Murray writes that drugs were the "wrecking ball" that destroyed her family. By age 15, with the help of her best friend Sam and an elusive hustler, Carlos, she took permanently to the streets, relying on friends, sadly, for shelter. With the death of her mother, her runaway world came to an end. (38 copies) </a:t>
            </a:r>
          </a:p>
          <a:p>
            <a:pPr marL="0" indent="0">
              <a:buNone/>
            </a:pPr>
            <a:endParaRPr lang="en-US" dirty="0"/>
          </a:p>
        </p:txBody>
      </p:sp>
      <p:sp>
        <p:nvSpPr>
          <p:cNvPr id="2" name="Title 1"/>
          <p:cNvSpPr>
            <a:spLocks noGrp="1"/>
          </p:cNvSpPr>
          <p:nvPr>
            <p:ph type="title"/>
          </p:nvPr>
        </p:nvSpPr>
        <p:spPr/>
        <p:txBody>
          <a:bodyPr>
            <a:noAutofit/>
          </a:bodyPr>
          <a:lstStyle/>
          <a:p>
            <a:r>
              <a:rPr lang="en-US" sz="2400" i="1" dirty="0" smtClean="0"/>
              <a:t>Breaking Night: …my Journey from Homeless to Harvard  </a:t>
            </a:r>
            <a:br>
              <a:rPr lang="en-US" sz="2400" i="1" dirty="0" smtClean="0"/>
            </a:br>
            <a:r>
              <a:rPr lang="en-US" sz="2400" dirty="0" smtClean="0"/>
              <a:t>by Liz Murray </a:t>
            </a:r>
            <a:br>
              <a:rPr lang="en-US" sz="2400" dirty="0" smtClean="0"/>
            </a:br>
            <a:endParaRPr lang="en-US" sz="2400" dirty="0"/>
          </a:p>
        </p:txBody>
      </p:sp>
      <p:pic>
        <p:nvPicPr>
          <p:cNvPr id="2050" name="Picture 2" descr="http://ecx.images-amazon.com/images/I/71D945Dvk0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38800" y="2189018"/>
            <a:ext cx="2525326" cy="387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9968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343400" cy="4525963"/>
          </a:xfrm>
        </p:spPr>
        <p:txBody>
          <a:bodyPr>
            <a:normAutofit fontScale="92500" lnSpcReduction="10000"/>
          </a:bodyPr>
          <a:lstStyle/>
          <a:p>
            <a:pPr marL="0" indent="0">
              <a:buNone/>
            </a:pPr>
            <a:r>
              <a:rPr lang="en-US" i="1" dirty="0" err="1" smtClean="0"/>
              <a:t>Freakonomics</a:t>
            </a:r>
            <a:r>
              <a:rPr lang="en-US" dirty="0"/>
              <a:t> is a groundbreaking collaboration between Levitt and Stephen J. </a:t>
            </a:r>
            <a:r>
              <a:rPr lang="en-US" dirty="0" err="1"/>
              <a:t>Dubner</a:t>
            </a:r>
            <a:r>
              <a:rPr lang="en-US" dirty="0"/>
              <a:t>, an award-winning author and journalist. They set out to explore the inner workings of a crack gang, the truth about real estate agents, the secrets of the Ku Klux Klan, and much more. Through forceful storytelling and wry insight, they </a:t>
            </a:r>
            <a:r>
              <a:rPr lang="en-US" b="1" dirty="0"/>
              <a:t>show that economics is, at root, the study of incentives—how people get what they want or need, especially when other people want or need the same thing</a:t>
            </a:r>
            <a:r>
              <a:rPr lang="en-US" dirty="0"/>
              <a:t>. (30 copies)</a:t>
            </a:r>
          </a:p>
          <a:p>
            <a:pPr marL="0" indent="0">
              <a:buNone/>
            </a:pPr>
            <a:endParaRPr lang="en-US" dirty="0"/>
          </a:p>
        </p:txBody>
      </p:sp>
      <p:sp>
        <p:nvSpPr>
          <p:cNvPr id="2" name="Title 1"/>
          <p:cNvSpPr>
            <a:spLocks noGrp="1"/>
          </p:cNvSpPr>
          <p:nvPr>
            <p:ph type="title"/>
          </p:nvPr>
        </p:nvSpPr>
        <p:spPr/>
        <p:txBody>
          <a:bodyPr>
            <a:noAutofit/>
          </a:bodyPr>
          <a:lstStyle/>
          <a:p>
            <a:r>
              <a:rPr lang="en-US" sz="3200" i="1" dirty="0" err="1" smtClean="0"/>
              <a:t>Freakonomics</a:t>
            </a:r>
            <a:r>
              <a:rPr lang="en-US" sz="3200" i="1" dirty="0" smtClean="0"/>
              <a:t>: </a:t>
            </a:r>
            <a:br>
              <a:rPr lang="en-US" sz="3200" i="1" dirty="0" smtClean="0"/>
            </a:br>
            <a:r>
              <a:rPr lang="en-US" sz="3200" dirty="0" smtClean="0"/>
              <a:t>by Steven Levitt &amp; Stephen </a:t>
            </a:r>
            <a:r>
              <a:rPr lang="en-US" sz="3200" dirty="0" err="1" smtClean="0"/>
              <a:t>Subner</a:t>
            </a:r>
            <a:r>
              <a:rPr lang="en-US" sz="3200" dirty="0" smtClean="0"/>
              <a:t> </a:t>
            </a:r>
            <a:br>
              <a:rPr lang="en-US" sz="3200" dirty="0" smtClean="0"/>
            </a:br>
            <a:endParaRPr lang="en-US" sz="3200" dirty="0"/>
          </a:p>
        </p:txBody>
      </p:sp>
      <p:pic>
        <p:nvPicPr>
          <p:cNvPr id="3074" name="Picture 2" descr="https://wlusidelines.files.wordpress.com/2011/03/freakonom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2057400"/>
            <a:ext cx="2819400" cy="41727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9762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495800" cy="4525963"/>
          </a:xfrm>
        </p:spPr>
        <p:txBody>
          <a:bodyPr>
            <a:normAutofit fontScale="85000" lnSpcReduction="20000"/>
          </a:bodyPr>
          <a:lstStyle/>
          <a:p>
            <a:pPr marL="0" indent="0">
              <a:buNone/>
            </a:pPr>
            <a:r>
              <a:rPr lang="en-US" dirty="0" smtClean="0"/>
              <a:t>This </a:t>
            </a:r>
            <a:r>
              <a:rPr lang="en-US" dirty="0"/>
              <a:t>is the story of fire team leader Marcus Luttrell, the sole survivor of Operation Redwing, and the desperate battle in the mountains that led, ultimately, to the largest loss of life in </a:t>
            </a:r>
            <a:r>
              <a:rPr lang="en-US" b="1" dirty="0"/>
              <a:t>Navy SEAL</a:t>
            </a:r>
            <a:r>
              <a:rPr lang="en-US" dirty="0"/>
              <a:t> history. But it is also, more than anything, the story of his teammates, who fought ferociously beside him until he was the last one left-blasted unconscious by a rocket grenade, blown over a cliff, but still armed and still breathing. Over the next four days, badly injured and presumed dead, </a:t>
            </a:r>
            <a:r>
              <a:rPr lang="en-US" b="1" dirty="0"/>
              <a:t>Luttrell fought off six al Qaeda assassins who were sent to finish him, then crawled for seven miles through the mountains </a:t>
            </a:r>
            <a:r>
              <a:rPr lang="en-US" dirty="0"/>
              <a:t>before he was taken in by a Pashtun tribe, who risked everything to protect him from the encircling Taliban killers. (25 copies) </a:t>
            </a:r>
          </a:p>
          <a:p>
            <a:pPr marL="0" indent="0">
              <a:buNone/>
            </a:pPr>
            <a:endParaRPr lang="en-US" dirty="0"/>
          </a:p>
        </p:txBody>
      </p:sp>
      <p:sp>
        <p:nvSpPr>
          <p:cNvPr id="2" name="Title 1"/>
          <p:cNvSpPr>
            <a:spLocks noGrp="1"/>
          </p:cNvSpPr>
          <p:nvPr>
            <p:ph type="title"/>
          </p:nvPr>
        </p:nvSpPr>
        <p:spPr>
          <a:xfrm>
            <a:off x="381000" y="381000"/>
            <a:ext cx="8229600" cy="1143000"/>
          </a:xfrm>
        </p:spPr>
        <p:txBody>
          <a:bodyPr>
            <a:normAutofit fontScale="90000"/>
          </a:bodyPr>
          <a:lstStyle/>
          <a:p>
            <a:r>
              <a:rPr lang="en-US" sz="3100" i="1" dirty="0" smtClean="0"/>
              <a:t>Lone Survivor: …the Lost Heroes of Seam Team 10</a:t>
            </a:r>
            <a:r>
              <a:rPr lang="en-US" sz="3100" dirty="0" smtClean="0"/>
              <a:t> </a:t>
            </a:r>
            <a:br>
              <a:rPr lang="en-US" sz="3100" dirty="0" smtClean="0"/>
            </a:br>
            <a:r>
              <a:rPr lang="en-US" sz="3100" dirty="0" smtClean="0"/>
              <a:t>by Marcus </a:t>
            </a:r>
            <a:r>
              <a:rPr lang="en-US" sz="3100" dirty="0" err="1" smtClean="0"/>
              <a:t>Lutteral</a:t>
            </a:r>
            <a:r>
              <a:rPr lang="en-US" sz="3100" dirty="0" smtClean="0"/>
              <a:t> </a:t>
            </a:r>
            <a:endParaRPr lang="en-US" dirty="0"/>
          </a:p>
        </p:txBody>
      </p:sp>
      <p:pic>
        <p:nvPicPr>
          <p:cNvPr id="4098" name="Picture 2" descr="http://img1.imagesbn.com/p/9780316324106_p0_v4_s260x4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981200"/>
            <a:ext cx="2701357" cy="41247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874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191000" cy="4525963"/>
          </a:xfrm>
        </p:spPr>
        <p:txBody>
          <a:bodyPr>
            <a:normAutofit fontScale="85000" lnSpcReduction="10000"/>
          </a:bodyPr>
          <a:lstStyle/>
          <a:p>
            <a:pPr marL="0" indent="0">
              <a:buNone/>
            </a:pPr>
            <a:r>
              <a:rPr lang="en-US" dirty="0" smtClean="0"/>
              <a:t>In </a:t>
            </a:r>
            <a:r>
              <a:rPr lang="en-US" dirty="0"/>
              <a:t>this remarkable account of the </a:t>
            </a:r>
            <a:r>
              <a:rPr lang="en-US" b="1" dirty="0"/>
              <a:t>1999 Columbine High School shooting</a:t>
            </a:r>
            <a:r>
              <a:rPr lang="en-US" dirty="0"/>
              <a:t>, Cullen not only dispels several of the prevailing myths about the event but tackles the hardest question of all: why did it happen? Drawing on extensive interviews, police reports and his own reporting, Cullen meticulously pieces together what happened when 18-year-old Eric Harris and 17-year-old Dylan </a:t>
            </a:r>
            <a:r>
              <a:rPr lang="en-US" dirty="0" err="1"/>
              <a:t>Klebold</a:t>
            </a:r>
            <a:r>
              <a:rPr lang="en-US" dirty="0"/>
              <a:t> killed 13 people before turning their guns on themselves. Readers will come away from Cullen's unflinching account with a deeper understanding of what drove these boys to kill, even if the answers aren't easy to stomach. (28 copies) </a:t>
            </a:r>
          </a:p>
          <a:p>
            <a:pPr marL="0" indent="0">
              <a:buNone/>
            </a:pPr>
            <a:endParaRPr lang="en-US" dirty="0"/>
          </a:p>
        </p:txBody>
      </p:sp>
      <p:sp>
        <p:nvSpPr>
          <p:cNvPr id="2" name="Title 1"/>
          <p:cNvSpPr>
            <a:spLocks noGrp="1"/>
          </p:cNvSpPr>
          <p:nvPr>
            <p:ph type="title"/>
          </p:nvPr>
        </p:nvSpPr>
        <p:spPr/>
        <p:txBody>
          <a:bodyPr>
            <a:normAutofit/>
          </a:bodyPr>
          <a:lstStyle/>
          <a:p>
            <a:r>
              <a:rPr lang="en-US" i="1" dirty="0" smtClean="0"/>
              <a:t>Columbine </a:t>
            </a:r>
            <a:r>
              <a:rPr lang="en-US" dirty="0" smtClean="0"/>
              <a:t>by Dave Cullen</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969458"/>
            <a:ext cx="2895600" cy="441402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7179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3581400" cy="4525963"/>
          </a:xfrm>
        </p:spPr>
        <p:txBody>
          <a:bodyPr>
            <a:normAutofit/>
          </a:bodyPr>
          <a:lstStyle/>
          <a:p>
            <a:pPr marL="0" indent="0">
              <a:buNone/>
            </a:pPr>
            <a:r>
              <a:rPr lang="en-US" dirty="0" smtClean="0"/>
              <a:t>Kyle’s </a:t>
            </a:r>
            <a:r>
              <a:rPr lang="en-US" dirty="0"/>
              <a:t>riveting first-person account of how he went from Texas rodeo cowboy to </a:t>
            </a:r>
            <a:r>
              <a:rPr lang="en-US" b="1" dirty="0"/>
              <a:t>expert marksman and feared assassin offers a fascinating view of modern-day warfare</a:t>
            </a:r>
            <a:r>
              <a:rPr lang="en-US" dirty="0"/>
              <a:t> and one of the most in-depth and illuminating looks into the secret world of Special Ops ever written. (22 copies) </a:t>
            </a:r>
          </a:p>
          <a:p>
            <a:pPr marL="0" indent="0">
              <a:buNone/>
            </a:pPr>
            <a:endParaRPr lang="en-US" dirty="0"/>
          </a:p>
        </p:txBody>
      </p:sp>
      <p:sp>
        <p:nvSpPr>
          <p:cNvPr id="2" name="Title 1"/>
          <p:cNvSpPr>
            <a:spLocks noGrp="1"/>
          </p:cNvSpPr>
          <p:nvPr>
            <p:ph type="title"/>
          </p:nvPr>
        </p:nvSpPr>
        <p:spPr/>
        <p:txBody>
          <a:bodyPr>
            <a:normAutofit fontScale="90000"/>
          </a:bodyPr>
          <a:lstStyle/>
          <a:p>
            <a:r>
              <a:rPr lang="en-US" i="1" dirty="0" smtClean="0"/>
              <a:t>American Sniper </a:t>
            </a:r>
            <a:r>
              <a:rPr lang="en-US" dirty="0" smtClean="0"/>
              <a:t>by Chris Kyle</a:t>
            </a:r>
            <a:br>
              <a:rPr lang="en-US" dirty="0" smtClean="0"/>
            </a:br>
            <a:endParaRPr lang="en-US" dirty="0"/>
          </a:p>
        </p:txBody>
      </p:sp>
      <p:pic>
        <p:nvPicPr>
          <p:cNvPr id="6146" name="Picture 2" descr="http://cdn.collider.com/wp-content/uploads/american-sniper-book-cov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1981200"/>
            <a:ext cx="2743200" cy="41452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4490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828800"/>
            <a:ext cx="4267200" cy="4525963"/>
          </a:xfrm>
        </p:spPr>
        <p:txBody>
          <a:bodyPr>
            <a:normAutofit fontScale="77500" lnSpcReduction="20000"/>
          </a:bodyPr>
          <a:lstStyle/>
          <a:p>
            <a:pPr marL="0" indent="0">
              <a:buNone/>
            </a:pPr>
            <a:r>
              <a:rPr lang="en-US" dirty="0" smtClean="0"/>
              <a:t>Building </a:t>
            </a:r>
            <a:r>
              <a:rPr lang="en-US" dirty="0"/>
              <a:t>on the insights of thinkers from Plato to McLuhan, Carr makes a convincing case that every information technology carries an intellectual ethic—a set of assumptions about the nature of knowledge and intelligence. He explains how </a:t>
            </a:r>
            <a:r>
              <a:rPr lang="en-US" b="1" dirty="0"/>
              <a:t>the printed book served to focus our attention, promoting deep and creative thought. In stark contrast, the Internet encourages the rapid, distracted sampling of small bits of information </a:t>
            </a:r>
            <a:r>
              <a:rPr lang="en-US" dirty="0"/>
              <a:t>from many sources. Its ethic is that of the industrialist, an ethic of speed and efficiency, of optimized production and consumption—and now the Net is remaking us in its own image. We are becoming ever more adept at scanning and skimming, but what we are losing is our capacity for concentration, contemplation, and reflection. (10 copies) </a:t>
            </a:r>
          </a:p>
          <a:p>
            <a:pPr marL="0" indent="0">
              <a:buNone/>
            </a:pPr>
            <a:endParaRPr lang="en-US" dirty="0"/>
          </a:p>
        </p:txBody>
      </p:sp>
      <p:sp>
        <p:nvSpPr>
          <p:cNvPr id="2" name="Title 1"/>
          <p:cNvSpPr>
            <a:spLocks noGrp="1"/>
          </p:cNvSpPr>
          <p:nvPr>
            <p:ph type="title"/>
          </p:nvPr>
        </p:nvSpPr>
        <p:spPr/>
        <p:txBody>
          <a:bodyPr>
            <a:normAutofit fontScale="90000"/>
          </a:bodyPr>
          <a:lstStyle/>
          <a:p>
            <a:r>
              <a:rPr lang="en-US" i="1" dirty="0" smtClean="0"/>
              <a:t>The Shallows: What the Internet is Doing to Our Brain </a:t>
            </a:r>
            <a:r>
              <a:rPr lang="en-US" dirty="0" smtClean="0"/>
              <a:t>by Nicholas Carr</a:t>
            </a:r>
            <a:r>
              <a:rPr lang="en-US" i="1" dirty="0" smtClean="0"/>
              <a:t> </a:t>
            </a:r>
            <a:endParaRPr lang="en-US" dirty="0"/>
          </a:p>
        </p:txBody>
      </p:sp>
      <p:pic>
        <p:nvPicPr>
          <p:cNvPr id="7170" name="Picture 2" descr="http://ecx.images-amazon.com/images/I/513be8XWyoL._SY344_BO1,204,203,20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1" y="1981200"/>
            <a:ext cx="2667000" cy="3977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378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4419600" cy="4724400"/>
          </a:xfrm>
        </p:spPr>
        <p:txBody>
          <a:bodyPr>
            <a:normAutofit fontScale="70000" lnSpcReduction="20000"/>
          </a:bodyPr>
          <a:lstStyle/>
          <a:p>
            <a:pPr marL="0" indent="0">
              <a:buNone/>
            </a:pPr>
            <a:r>
              <a:rPr lang="en-US" sz="2200" dirty="0" smtClean="0"/>
              <a:t>Through </a:t>
            </a:r>
            <a:r>
              <a:rPr lang="en-US" sz="2200" dirty="0"/>
              <a:t>the story of one man’s experience after Hurricane Katrina, Eggers draws an indelible picture of Bush-era crisis management. </a:t>
            </a:r>
            <a:r>
              <a:rPr lang="en-US" sz="2200" dirty="0" err="1"/>
              <a:t>Abdulrahman</a:t>
            </a:r>
            <a:r>
              <a:rPr lang="en-US" sz="2200" dirty="0"/>
              <a:t> </a:t>
            </a:r>
            <a:r>
              <a:rPr lang="en-US" sz="2200" dirty="0" err="1"/>
              <a:t>Zeitoun</a:t>
            </a:r>
            <a:r>
              <a:rPr lang="en-US" sz="2200" dirty="0"/>
              <a:t>, a successful </a:t>
            </a:r>
            <a:r>
              <a:rPr lang="en-US" sz="2200" b="1" dirty="0"/>
              <a:t>Syrian-born painting contractor, decides to stay in New Orleans and protect his property while his family flees</a:t>
            </a:r>
            <a:r>
              <a:rPr lang="en-US" sz="2200" dirty="0"/>
              <a:t>. After the levees break, he uses a small canoe to rescue people, before being arrested by an armed squad and swept powerlessly into a vortex of bureaucratic brutality. When a guard accuses him of being a member of Al Qaeda, he sees that race and culture may explain his predicament. Eggers, compiling his account from interviews, sensibly resists rhetorical grandstanding, letting injustices speak for themselves. His skill is most evident in how closely he involves the reader in </a:t>
            </a:r>
            <a:r>
              <a:rPr lang="en-US" sz="2200" dirty="0" err="1"/>
              <a:t>Zeitoun’s</a:t>
            </a:r>
            <a:r>
              <a:rPr lang="en-US" sz="2200" dirty="0"/>
              <a:t> thoughts. Thrown into one of a series of wire cages, </a:t>
            </a:r>
            <a:r>
              <a:rPr lang="en-US" sz="2200" dirty="0" err="1"/>
              <a:t>Zeitoun</a:t>
            </a:r>
            <a:r>
              <a:rPr lang="en-US" sz="2200" dirty="0"/>
              <a:t> speculates, with a contractor’s practicality, that construction of his prison must have begun within a day or so of the hurricane. (10 copies) </a:t>
            </a:r>
          </a:p>
          <a:p>
            <a:pPr marL="0" indent="0">
              <a:buNone/>
            </a:pPr>
            <a:endParaRPr lang="en-US" dirty="0"/>
          </a:p>
        </p:txBody>
      </p:sp>
      <p:sp>
        <p:nvSpPr>
          <p:cNvPr id="2" name="Title 1"/>
          <p:cNvSpPr>
            <a:spLocks noGrp="1"/>
          </p:cNvSpPr>
          <p:nvPr>
            <p:ph type="title"/>
          </p:nvPr>
        </p:nvSpPr>
        <p:spPr/>
        <p:txBody>
          <a:bodyPr>
            <a:normAutofit fontScale="90000"/>
          </a:bodyPr>
          <a:lstStyle/>
          <a:p>
            <a:r>
              <a:rPr lang="en-US" i="1" dirty="0" err="1" smtClean="0"/>
              <a:t>Zeitoun</a:t>
            </a:r>
            <a:r>
              <a:rPr lang="en-US" i="1" dirty="0" smtClean="0"/>
              <a:t> </a:t>
            </a:r>
            <a:r>
              <a:rPr lang="en-US" dirty="0" smtClean="0"/>
              <a:t>by Dave Eggers</a:t>
            </a:r>
            <a:br>
              <a:rPr lang="en-US" dirty="0" smtClean="0"/>
            </a:br>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1981200"/>
            <a:ext cx="2877671" cy="41536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53532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548</TotalTime>
  <Words>1379</Words>
  <Application>Microsoft Office PowerPoint</Application>
  <PresentationFormat>On-screen Show (4:3)</PresentationFormat>
  <Paragraphs>35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Grid</vt:lpstr>
      <vt:lpstr>AP Language</vt:lpstr>
      <vt:lpstr>The Glass Castle by Jeannette Wells  </vt:lpstr>
      <vt:lpstr>Breaking Night: …my Journey from Homeless to Harvard   by Liz Murray  </vt:lpstr>
      <vt:lpstr>Freakonomics:  by Steven Levitt &amp; Stephen Subner  </vt:lpstr>
      <vt:lpstr>Lone Survivor: …the Lost Heroes of Seam Team 10  by Marcus Lutteral </vt:lpstr>
      <vt:lpstr>Columbine by Dave Cullen</vt:lpstr>
      <vt:lpstr>American Sniper by Chris Kyle </vt:lpstr>
      <vt:lpstr>The Shallows: What the Internet is Doing to Our Brain by Nicholas Carr </vt:lpstr>
      <vt:lpstr>Zeitoun by Dave Eggers </vt:lpstr>
      <vt:lpstr>The Immortal Life of Henrietta Lacks by Rebecca Skloot</vt:lpstr>
      <vt:lpstr>Unbroken: A World War II Story of Survival… by Laura Hillenbrand </vt:lpstr>
      <vt:lpstr>Overview</vt:lpstr>
    </vt:vector>
  </TitlesOfParts>
  <Company>Anoka-Hennepin ISD11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cp:revision>
  <dcterms:created xsi:type="dcterms:W3CDTF">2015-01-29T15:25:39Z</dcterms:created>
  <dcterms:modified xsi:type="dcterms:W3CDTF">2015-02-04T22:06:37Z</dcterms:modified>
</cp:coreProperties>
</file>