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EC2E74-5225-460E-8FFA-65E95A1E78EF}" type="datetimeFigureOut">
              <a:rPr lang="en-US" smtClean="0"/>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E690FF-0BCF-476B-945F-8DF19CCC4CF7}" type="slidenum">
              <a:rPr lang="en-US" smtClean="0"/>
              <a:t>‹#›</a:t>
            </a:fld>
            <a:endParaRPr lang="en-US"/>
          </a:p>
        </p:txBody>
      </p:sp>
    </p:spTree>
    <p:extLst>
      <p:ext uri="{BB962C8B-B14F-4D97-AF65-F5344CB8AC3E}">
        <p14:creationId xmlns:p14="http://schemas.microsoft.com/office/powerpoint/2010/main" val="428992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C2E74-5225-460E-8FFA-65E95A1E78EF}" type="datetimeFigureOut">
              <a:rPr lang="en-US" smtClean="0"/>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E690FF-0BCF-476B-945F-8DF19CCC4CF7}" type="slidenum">
              <a:rPr lang="en-US" smtClean="0"/>
              <a:t>‹#›</a:t>
            </a:fld>
            <a:endParaRPr lang="en-US"/>
          </a:p>
        </p:txBody>
      </p:sp>
    </p:spTree>
    <p:extLst>
      <p:ext uri="{BB962C8B-B14F-4D97-AF65-F5344CB8AC3E}">
        <p14:creationId xmlns:p14="http://schemas.microsoft.com/office/powerpoint/2010/main" val="692332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C2E74-5225-460E-8FFA-65E95A1E78EF}" type="datetimeFigureOut">
              <a:rPr lang="en-US" smtClean="0"/>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E690FF-0BCF-476B-945F-8DF19CCC4CF7}" type="slidenum">
              <a:rPr lang="en-US" smtClean="0"/>
              <a:t>‹#›</a:t>
            </a:fld>
            <a:endParaRPr lang="en-US"/>
          </a:p>
        </p:txBody>
      </p:sp>
    </p:spTree>
    <p:extLst>
      <p:ext uri="{BB962C8B-B14F-4D97-AF65-F5344CB8AC3E}">
        <p14:creationId xmlns:p14="http://schemas.microsoft.com/office/powerpoint/2010/main" val="3278463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C2E74-5225-460E-8FFA-65E95A1E78EF}" type="datetimeFigureOut">
              <a:rPr lang="en-US" smtClean="0"/>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E690FF-0BCF-476B-945F-8DF19CCC4CF7}" type="slidenum">
              <a:rPr lang="en-US" smtClean="0"/>
              <a:t>‹#›</a:t>
            </a:fld>
            <a:endParaRPr lang="en-US"/>
          </a:p>
        </p:txBody>
      </p:sp>
    </p:spTree>
    <p:extLst>
      <p:ext uri="{BB962C8B-B14F-4D97-AF65-F5344CB8AC3E}">
        <p14:creationId xmlns:p14="http://schemas.microsoft.com/office/powerpoint/2010/main" val="4121906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EC2E74-5225-460E-8FFA-65E95A1E78EF}" type="datetimeFigureOut">
              <a:rPr lang="en-US" smtClean="0"/>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E690FF-0BCF-476B-945F-8DF19CCC4CF7}" type="slidenum">
              <a:rPr lang="en-US" smtClean="0"/>
              <a:t>‹#›</a:t>
            </a:fld>
            <a:endParaRPr lang="en-US"/>
          </a:p>
        </p:txBody>
      </p:sp>
    </p:spTree>
    <p:extLst>
      <p:ext uri="{BB962C8B-B14F-4D97-AF65-F5344CB8AC3E}">
        <p14:creationId xmlns:p14="http://schemas.microsoft.com/office/powerpoint/2010/main" val="1224167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EC2E74-5225-460E-8FFA-65E95A1E78EF}" type="datetimeFigureOut">
              <a:rPr lang="en-US" smtClean="0"/>
              <a:t>9/22/2015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E690FF-0BCF-476B-945F-8DF19CCC4CF7}" type="slidenum">
              <a:rPr lang="en-US" smtClean="0"/>
              <a:t>‹#›</a:t>
            </a:fld>
            <a:endParaRPr lang="en-US"/>
          </a:p>
        </p:txBody>
      </p:sp>
    </p:spTree>
    <p:extLst>
      <p:ext uri="{BB962C8B-B14F-4D97-AF65-F5344CB8AC3E}">
        <p14:creationId xmlns:p14="http://schemas.microsoft.com/office/powerpoint/2010/main" val="1161468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EC2E74-5225-460E-8FFA-65E95A1E78EF}" type="datetimeFigureOut">
              <a:rPr lang="en-US" smtClean="0"/>
              <a:t>9/22/2015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E690FF-0BCF-476B-945F-8DF19CCC4CF7}" type="slidenum">
              <a:rPr lang="en-US" smtClean="0"/>
              <a:t>‹#›</a:t>
            </a:fld>
            <a:endParaRPr lang="en-US"/>
          </a:p>
        </p:txBody>
      </p:sp>
    </p:spTree>
    <p:extLst>
      <p:ext uri="{BB962C8B-B14F-4D97-AF65-F5344CB8AC3E}">
        <p14:creationId xmlns:p14="http://schemas.microsoft.com/office/powerpoint/2010/main" val="132619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EC2E74-5225-460E-8FFA-65E95A1E78EF}" type="datetimeFigureOut">
              <a:rPr lang="en-US" smtClean="0"/>
              <a:t>9/22/2015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E690FF-0BCF-476B-945F-8DF19CCC4CF7}" type="slidenum">
              <a:rPr lang="en-US" smtClean="0"/>
              <a:t>‹#›</a:t>
            </a:fld>
            <a:endParaRPr lang="en-US"/>
          </a:p>
        </p:txBody>
      </p:sp>
    </p:spTree>
    <p:extLst>
      <p:ext uri="{BB962C8B-B14F-4D97-AF65-F5344CB8AC3E}">
        <p14:creationId xmlns:p14="http://schemas.microsoft.com/office/powerpoint/2010/main" val="3176874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EC2E74-5225-460E-8FFA-65E95A1E78EF}" type="datetimeFigureOut">
              <a:rPr lang="en-US" smtClean="0"/>
              <a:t>9/22/2015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E690FF-0BCF-476B-945F-8DF19CCC4CF7}" type="slidenum">
              <a:rPr lang="en-US" smtClean="0"/>
              <a:t>‹#›</a:t>
            </a:fld>
            <a:endParaRPr lang="en-US"/>
          </a:p>
        </p:txBody>
      </p:sp>
    </p:spTree>
    <p:extLst>
      <p:ext uri="{BB962C8B-B14F-4D97-AF65-F5344CB8AC3E}">
        <p14:creationId xmlns:p14="http://schemas.microsoft.com/office/powerpoint/2010/main" val="3715325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EC2E74-5225-460E-8FFA-65E95A1E78EF}" type="datetimeFigureOut">
              <a:rPr lang="en-US" smtClean="0"/>
              <a:t>9/22/2015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E690FF-0BCF-476B-945F-8DF19CCC4CF7}" type="slidenum">
              <a:rPr lang="en-US" smtClean="0"/>
              <a:t>‹#›</a:t>
            </a:fld>
            <a:endParaRPr lang="en-US"/>
          </a:p>
        </p:txBody>
      </p:sp>
    </p:spTree>
    <p:extLst>
      <p:ext uri="{BB962C8B-B14F-4D97-AF65-F5344CB8AC3E}">
        <p14:creationId xmlns:p14="http://schemas.microsoft.com/office/powerpoint/2010/main" val="2601337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EC2E74-5225-460E-8FFA-65E95A1E78EF}" type="datetimeFigureOut">
              <a:rPr lang="en-US" smtClean="0"/>
              <a:t>9/22/2015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E690FF-0BCF-476B-945F-8DF19CCC4CF7}" type="slidenum">
              <a:rPr lang="en-US" smtClean="0"/>
              <a:t>‹#›</a:t>
            </a:fld>
            <a:endParaRPr lang="en-US"/>
          </a:p>
        </p:txBody>
      </p:sp>
    </p:spTree>
    <p:extLst>
      <p:ext uri="{BB962C8B-B14F-4D97-AF65-F5344CB8AC3E}">
        <p14:creationId xmlns:p14="http://schemas.microsoft.com/office/powerpoint/2010/main" val="4249330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EC2E74-5225-460E-8FFA-65E95A1E78EF}" type="datetimeFigureOut">
              <a:rPr lang="en-US" smtClean="0"/>
              <a:t>9/22/2015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E690FF-0BCF-476B-945F-8DF19CCC4CF7}" type="slidenum">
              <a:rPr lang="en-US" smtClean="0"/>
              <a:t>‹#›</a:t>
            </a:fld>
            <a:endParaRPr lang="en-US"/>
          </a:p>
        </p:txBody>
      </p:sp>
    </p:spTree>
    <p:extLst>
      <p:ext uri="{BB962C8B-B14F-4D97-AF65-F5344CB8AC3E}">
        <p14:creationId xmlns:p14="http://schemas.microsoft.com/office/powerpoint/2010/main" val="2160049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Gettysburg Address and Learning Target</a:t>
            </a:r>
            <a:endParaRPr lang="en-US" sz="3600" dirty="0"/>
          </a:p>
        </p:txBody>
      </p:sp>
      <p:sp>
        <p:nvSpPr>
          <p:cNvPr id="3" name="Content Placeholder 2"/>
          <p:cNvSpPr>
            <a:spLocks noGrp="1"/>
          </p:cNvSpPr>
          <p:nvPr>
            <p:ph idx="1"/>
          </p:nvPr>
        </p:nvSpPr>
        <p:spPr/>
        <p:txBody>
          <a:bodyPr>
            <a:normAutofit/>
          </a:bodyPr>
          <a:lstStyle/>
          <a:p>
            <a:pPr marL="0" indent="0">
              <a:buNone/>
            </a:pPr>
            <a:r>
              <a:rPr lang="en-US" sz="2800" b="0" dirty="0" smtClean="0"/>
              <a:t>Make two rhetorical points about the Gettysburg address.  Support each point with specific, quoted evidence.  Provide analysis explaining how Lincoln’s stylistic choices and appeals improve his argument.  </a:t>
            </a:r>
          </a:p>
          <a:p>
            <a:endParaRPr lang="en-US" sz="2800" b="0" dirty="0"/>
          </a:p>
          <a:p>
            <a:pPr marL="0" indent="0">
              <a:buNone/>
            </a:pPr>
            <a:r>
              <a:rPr lang="en-US" sz="2800" b="0" dirty="0" smtClean="0"/>
              <a:t>Refer to the </a:t>
            </a:r>
            <a:r>
              <a:rPr lang="en-US" sz="2800" b="0" i="1" dirty="0" smtClean="0"/>
              <a:t>In Cold Blood </a:t>
            </a:r>
            <a:r>
              <a:rPr lang="en-US" sz="2800" b="0" dirty="0"/>
              <a:t>e</a:t>
            </a:r>
            <a:r>
              <a:rPr lang="en-US" sz="2800" b="0" dirty="0" smtClean="0"/>
              <a:t>xample on the next slide…</a:t>
            </a:r>
            <a:endParaRPr lang="en-US" sz="2800" b="0" dirty="0"/>
          </a:p>
        </p:txBody>
      </p:sp>
    </p:spTree>
    <p:extLst>
      <p:ext uri="{BB962C8B-B14F-4D97-AF65-F5344CB8AC3E}">
        <p14:creationId xmlns:p14="http://schemas.microsoft.com/office/powerpoint/2010/main" val="19062608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0" y="457200"/>
            <a:ext cx="6400800" cy="6172200"/>
          </a:xfrm>
        </p:spPr>
        <p:txBody>
          <a:bodyPr>
            <a:normAutofit fontScale="92500" lnSpcReduction="20000"/>
          </a:bodyPr>
          <a:lstStyle/>
          <a:p>
            <a:r>
              <a:rPr lang="en-US" sz="2400" b="0" dirty="0">
                <a:solidFill>
                  <a:srgbClr val="00B050"/>
                </a:solidFill>
              </a:rPr>
              <a:t>	</a:t>
            </a:r>
            <a:r>
              <a:rPr lang="en-US" sz="2400" b="0" dirty="0" smtClean="0">
                <a:solidFill>
                  <a:srgbClr val="00B050"/>
                </a:solidFill>
              </a:rPr>
              <a:t>Capote </a:t>
            </a:r>
            <a:r>
              <a:rPr lang="en-US" sz="2400" b="0" dirty="0">
                <a:solidFill>
                  <a:srgbClr val="00B050"/>
                </a:solidFill>
              </a:rPr>
              <a:t>uses </a:t>
            </a:r>
            <a:r>
              <a:rPr lang="en-US" sz="2400" u="sng" dirty="0">
                <a:solidFill>
                  <a:srgbClr val="00B050"/>
                </a:solidFill>
              </a:rPr>
              <a:t>selection of detail </a:t>
            </a:r>
            <a:r>
              <a:rPr lang="en-US" sz="2400" b="0" dirty="0">
                <a:solidFill>
                  <a:srgbClr val="00B050"/>
                </a:solidFill>
              </a:rPr>
              <a:t>to depict Herb Clutter as the archetypal hero of the American West</a:t>
            </a:r>
            <a:r>
              <a:rPr lang="en-US" sz="2400" b="0" dirty="0">
                <a:solidFill>
                  <a:srgbClr val="92D050"/>
                </a:solidFill>
              </a:rPr>
              <a:t>.  </a:t>
            </a:r>
            <a:r>
              <a:rPr lang="en-US" sz="2400" b="0" dirty="0" smtClean="0">
                <a:solidFill>
                  <a:srgbClr val="00B0F0"/>
                </a:solidFill>
              </a:rPr>
              <a:t>Capote’s </a:t>
            </a:r>
            <a:r>
              <a:rPr lang="en-US" sz="2400" b="0" dirty="0">
                <a:solidFill>
                  <a:srgbClr val="00B0F0"/>
                </a:solidFill>
              </a:rPr>
              <a:t>description of Mr. Clutter’s “square-jawed, confident face” is just the first indication that this man, “always certain of what he wanted from the world” would “in large measure” obtain it.  Capote also states that Clutter “cut a man’s-man figure” and that his teeth were “strong enough to shatter walnuts” (Capote 6).</a:t>
            </a:r>
            <a:r>
              <a:rPr lang="en-US" sz="2400" b="0" dirty="0"/>
              <a:t>   </a:t>
            </a:r>
            <a:r>
              <a:rPr lang="en-US" sz="2400" b="0" dirty="0">
                <a:solidFill>
                  <a:srgbClr val="FF0000"/>
                </a:solidFill>
              </a:rPr>
              <a:t> These details, and Capote’s temporarily folksy diction, associate Herb Clutter with the heroes of popular cowboy movies and westerns.  The physical details Capote mentions highlight Herb’s ambitious determination</a:t>
            </a:r>
            <a:r>
              <a:rPr lang="en-US" sz="2400" b="0" dirty="0"/>
              <a:t>.  </a:t>
            </a:r>
            <a:r>
              <a:rPr lang="en-US" sz="2400" b="0" dirty="0">
                <a:solidFill>
                  <a:srgbClr val="00B0F0"/>
                </a:solidFill>
              </a:rPr>
              <a:t>Later, Capote points out that Mr. Clutter’s wedding-ring finger had been “once mangled by a piece of farm machinery” (Capote 6). </a:t>
            </a:r>
            <a:r>
              <a:rPr lang="en-US" sz="2400" b="0" dirty="0"/>
              <a:t>   </a:t>
            </a:r>
            <a:r>
              <a:rPr lang="en-US" sz="2400" b="0" dirty="0">
                <a:solidFill>
                  <a:srgbClr val="FF0000"/>
                </a:solidFill>
              </a:rPr>
              <a:t>Providing this detail serves </a:t>
            </a:r>
            <a:r>
              <a:rPr lang="en-US" sz="2400" b="0" dirty="0" smtClean="0">
                <a:solidFill>
                  <a:srgbClr val="FF0000"/>
                </a:solidFill>
              </a:rPr>
              <a:t>two </a:t>
            </a:r>
            <a:r>
              <a:rPr lang="en-US" sz="2400" b="0" dirty="0">
                <a:solidFill>
                  <a:srgbClr val="FF0000"/>
                </a:solidFill>
              </a:rPr>
              <a:t>roles.  First, it proves that Herb is a hard-working and hands-on farmer.  Secondly, Capote uses the mangled ring-finger as a metaphor to transition into a discussion of Herb’s loyalty to his wife despite her mental and physical frailties.   </a:t>
            </a:r>
          </a:p>
        </p:txBody>
      </p:sp>
      <p:sp>
        <p:nvSpPr>
          <p:cNvPr id="4" name="TextBox 3"/>
          <p:cNvSpPr txBox="1"/>
          <p:nvPr/>
        </p:nvSpPr>
        <p:spPr>
          <a:xfrm>
            <a:off x="228600" y="457200"/>
            <a:ext cx="1981200" cy="6001643"/>
          </a:xfrm>
          <a:prstGeom prst="rect">
            <a:avLst/>
          </a:prstGeom>
          <a:noFill/>
        </p:spPr>
        <p:txBody>
          <a:bodyPr wrap="square" rtlCol="0">
            <a:spAutoFit/>
          </a:bodyPr>
          <a:lstStyle/>
          <a:p>
            <a:r>
              <a:rPr lang="en-US" sz="1600" dirty="0" smtClean="0">
                <a:solidFill>
                  <a:srgbClr val="00B050"/>
                </a:solidFill>
              </a:rPr>
              <a:t>Point/Claim</a:t>
            </a:r>
          </a:p>
          <a:p>
            <a:endParaRPr lang="en-US" sz="1600" dirty="0"/>
          </a:p>
          <a:p>
            <a:r>
              <a:rPr lang="en-US" sz="1600" dirty="0" smtClean="0">
                <a:solidFill>
                  <a:srgbClr val="00B0F0"/>
                </a:solidFill>
              </a:rPr>
              <a:t>Evidence/Warrant</a:t>
            </a:r>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r>
              <a:rPr lang="en-US" sz="1600" dirty="0" smtClean="0">
                <a:solidFill>
                  <a:srgbClr val="FF0000"/>
                </a:solidFill>
              </a:rPr>
              <a:t>Impact/Analysis</a:t>
            </a:r>
          </a:p>
          <a:p>
            <a:endParaRPr lang="en-US" sz="1600" dirty="0"/>
          </a:p>
          <a:p>
            <a:endParaRPr lang="en-US" sz="1600" dirty="0" smtClean="0"/>
          </a:p>
          <a:p>
            <a:endParaRPr lang="en-US" sz="1600" dirty="0"/>
          </a:p>
          <a:p>
            <a:endParaRPr lang="en-US" sz="1600" dirty="0"/>
          </a:p>
          <a:p>
            <a:r>
              <a:rPr lang="en-US" sz="1600" dirty="0" smtClean="0">
                <a:solidFill>
                  <a:srgbClr val="00B0F0"/>
                </a:solidFill>
              </a:rPr>
              <a:t>Evidence/Warrant</a:t>
            </a:r>
            <a:endParaRPr lang="en-US" sz="1600" dirty="0">
              <a:solidFill>
                <a:srgbClr val="00B0F0"/>
              </a:solidFill>
            </a:endParaRPr>
          </a:p>
          <a:p>
            <a:endParaRPr lang="en-US" sz="1600" dirty="0"/>
          </a:p>
          <a:p>
            <a:endParaRPr lang="en-US" sz="1600" dirty="0" smtClean="0"/>
          </a:p>
          <a:p>
            <a:r>
              <a:rPr lang="en-US" sz="1600" dirty="0" smtClean="0">
                <a:solidFill>
                  <a:srgbClr val="FF0000"/>
                </a:solidFill>
              </a:rPr>
              <a:t>Impact/Analysis</a:t>
            </a:r>
            <a:endParaRPr lang="en-US" sz="1600" dirty="0">
              <a:solidFill>
                <a:srgbClr val="FF0000"/>
              </a:solidFill>
            </a:endParaRPr>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p:txBody>
      </p:sp>
    </p:spTree>
    <p:extLst>
      <p:ext uri="{BB962C8B-B14F-4D97-AF65-F5344CB8AC3E}">
        <p14:creationId xmlns:p14="http://schemas.microsoft.com/office/powerpoint/2010/main" val="31612054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53</Words>
  <Application>Microsoft Office PowerPoint</Application>
  <PresentationFormat>On-screen Show (4:3)</PresentationFormat>
  <Paragraphs>27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Gettysburg Address and Learning Target</vt:lpstr>
      <vt:lpstr>PowerPoint Presentation</vt:lpstr>
    </vt:vector>
  </TitlesOfParts>
  <Company>Anoka-Hennepin ISD11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Gettysburg Address and Learning Target</dc:title>
  <dc:creator>user</dc:creator>
  <cp:lastModifiedBy>user</cp:lastModifiedBy>
  <cp:revision>1</cp:revision>
  <dcterms:created xsi:type="dcterms:W3CDTF">2015-09-22T20:15:39Z</dcterms:created>
  <dcterms:modified xsi:type="dcterms:W3CDTF">2015-09-22T20:17:12Z</dcterms:modified>
</cp:coreProperties>
</file>