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256" r:id="rId2"/>
    <p:sldId id="264" r:id="rId3"/>
    <p:sldId id="265" r:id="rId4"/>
    <p:sldId id="266" r:id="rId5"/>
    <p:sldId id="321" r:id="rId6"/>
    <p:sldId id="322" r:id="rId7"/>
    <p:sldId id="267" r:id="rId8"/>
    <p:sldId id="268" r:id="rId9"/>
    <p:sldId id="294" r:id="rId10"/>
    <p:sldId id="295" r:id="rId11"/>
    <p:sldId id="296" r:id="rId12"/>
    <p:sldId id="297" r:id="rId13"/>
    <p:sldId id="311" r:id="rId14"/>
    <p:sldId id="313" r:id="rId15"/>
    <p:sldId id="279" r:id="rId16"/>
    <p:sldId id="280" r:id="rId17"/>
    <p:sldId id="281" r:id="rId18"/>
    <p:sldId id="282" r:id="rId19"/>
    <p:sldId id="283" r:id="rId20"/>
    <p:sldId id="274" r:id="rId21"/>
    <p:sldId id="275" r:id="rId22"/>
    <p:sldId id="277" r:id="rId23"/>
    <p:sldId id="278" r:id="rId24"/>
    <p:sldId id="284" r:id="rId25"/>
    <p:sldId id="285" r:id="rId26"/>
    <p:sldId id="286" r:id="rId27"/>
    <p:sldId id="288" r:id="rId28"/>
    <p:sldId id="308" r:id="rId29"/>
    <p:sldId id="287" r:id="rId30"/>
    <p:sldId id="304" r:id="rId31"/>
    <p:sldId id="289" r:id="rId32"/>
    <p:sldId id="290" r:id="rId33"/>
    <p:sldId id="291" r:id="rId34"/>
    <p:sldId id="292" r:id="rId35"/>
    <p:sldId id="293" r:id="rId36"/>
    <p:sldId id="318" r:id="rId37"/>
    <p:sldId id="320" r:id="rId38"/>
    <p:sldId id="319" r:id="rId39"/>
    <p:sldId id="315" r:id="rId40"/>
    <p:sldId id="314" r:id="rId41"/>
    <p:sldId id="325" r:id="rId42"/>
    <p:sldId id="323" r:id="rId43"/>
    <p:sldId id="324" r:id="rId44"/>
    <p:sldId id="312" r:id="rId45"/>
    <p:sldId id="299" r:id="rId46"/>
    <p:sldId id="300" r:id="rId47"/>
    <p:sldId id="301" r:id="rId48"/>
    <p:sldId id="302" r:id="rId49"/>
    <p:sldId id="316" r:id="rId50"/>
    <p:sldId id="317" r:id="rId51"/>
    <p:sldId id="326"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9" autoAdjust="0"/>
    <p:restoredTop sz="94727" autoAdjust="0"/>
  </p:normalViewPr>
  <p:slideViewPr>
    <p:cSldViewPr snapToObjects="1">
      <p:cViewPr varScale="1">
        <p:scale>
          <a:sx n="67" d="100"/>
          <a:sy n="67" d="100"/>
        </p:scale>
        <p:origin x="-680" y="-112"/>
      </p:cViewPr>
      <p:guideLst>
        <p:guide orient="horz" pos="2160"/>
        <p:guide pos="2880"/>
      </p:guideLst>
    </p:cSldViewPr>
  </p:slideViewPr>
  <p:outlineViewPr>
    <p:cViewPr>
      <p:scale>
        <a:sx n="33" d="100"/>
        <a:sy n="33" d="100"/>
      </p:scale>
      <p:origin x="0" y="224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DF3DBD-2AEC-054D-B55A-AEF4A41A3047}" type="datetimeFigureOut">
              <a:rPr lang="en-US" smtClean="0"/>
              <a:pPr/>
              <a:t>1/5/15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96C05A-56CD-7041-9743-C1B2CE20D8DE}" type="slidenum">
              <a:rPr lang="en-US" smtClean="0"/>
              <a:pPr/>
              <a:t>‹#›</a:t>
            </a:fld>
            <a:endParaRPr lang="en-US"/>
          </a:p>
        </p:txBody>
      </p:sp>
    </p:spTree>
    <p:extLst>
      <p:ext uri="{BB962C8B-B14F-4D97-AF65-F5344CB8AC3E}">
        <p14:creationId xmlns:p14="http://schemas.microsoft.com/office/powerpoint/2010/main" val="33609578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96C05A-56CD-7041-9743-C1B2CE20D8DE}" type="slidenum">
              <a:rPr lang="en-US" smtClean="0"/>
              <a:pPr/>
              <a:t>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C226DC4-2F2C-6F48-8BCC-EF9490E3DF8A}" type="datetimeFigureOut">
              <a:rPr lang="en-US" smtClean="0"/>
              <a:pPr/>
              <a:t>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1BE4C-0BFA-3C4D-9A05-A9D2BA49185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226DC4-2F2C-6F48-8BCC-EF9490E3DF8A}" type="datetimeFigureOut">
              <a:rPr lang="en-US" smtClean="0"/>
              <a:pPr/>
              <a:t>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1BE4C-0BFA-3C4D-9A05-A9D2BA49185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226DC4-2F2C-6F48-8BCC-EF9490E3DF8A}" type="datetimeFigureOut">
              <a:rPr lang="en-US" smtClean="0"/>
              <a:pPr/>
              <a:t>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1BE4C-0BFA-3C4D-9A05-A9D2BA49185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226DC4-2F2C-6F48-8BCC-EF9490E3DF8A}" type="datetimeFigureOut">
              <a:rPr lang="en-US" smtClean="0"/>
              <a:pPr/>
              <a:t>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1BE4C-0BFA-3C4D-9A05-A9D2BA49185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226DC4-2F2C-6F48-8BCC-EF9490E3DF8A}" type="datetimeFigureOut">
              <a:rPr lang="en-US" smtClean="0"/>
              <a:pPr/>
              <a:t>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1BE4C-0BFA-3C4D-9A05-A9D2BA49185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C226DC4-2F2C-6F48-8BCC-EF9490E3DF8A}" type="datetimeFigureOut">
              <a:rPr lang="en-US" smtClean="0"/>
              <a:pPr/>
              <a:t>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51BE4C-0BFA-3C4D-9A05-A9D2BA49185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C226DC4-2F2C-6F48-8BCC-EF9490E3DF8A}" type="datetimeFigureOut">
              <a:rPr lang="en-US" smtClean="0"/>
              <a:pPr/>
              <a:t>1/5/15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51BE4C-0BFA-3C4D-9A05-A9D2BA49185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C226DC4-2F2C-6F48-8BCC-EF9490E3DF8A}" type="datetimeFigureOut">
              <a:rPr lang="en-US" smtClean="0"/>
              <a:pPr/>
              <a:t>1/5/15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51BE4C-0BFA-3C4D-9A05-A9D2BA49185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226DC4-2F2C-6F48-8BCC-EF9490E3DF8A}" type="datetimeFigureOut">
              <a:rPr lang="en-US" smtClean="0"/>
              <a:pPr/>
              <a:t>1/5/15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51BE4C-0BFA-3C4D-9A05-A9D2BA49185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226DC4-2F2C-6F48-8BCC-EF9490E3DF8A}" type="datetimeFigureOut">
              <a:rPr lang="en-US" smtClean="0"/>
              <a:pPr/>
              <a:t>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51BE4C-0BFA-3C4D-9A05-A9D2BA49185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226DC4-2F2C-6F48-8BCC-EF9490E3DF8A}" type="datetimeFigureOut">
              <a:rPr lang="en-US" smtClean="0"/>
              <a:pPr/>
              <a:t>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51BE4C-0BFA-3C4D-9A05-A9D2BA49185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226DC4-2F2C-6F48-8BCC-EF9490E3DF8A}" type="datetimeFigureOut">
              <a:rPr lang="en-US" smtClean="0"/>
              <a:pPr/>
              <a:t>1/5/15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51BE4C-0BFA-3C4D-9A05-A9D2BA491852}"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 Id="rId3"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 Id="rId3" Type="http://schemas.openxmlformats.org/officeDocument/2006/relationships/image" Target="../media/image2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 Id="rId3" Type="http://schemas.openxmlformats.org/officeDocument/2006/relationships/image" Target="../media/image2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 Id="rId3" Type="http://schemas.openxmlformats.org/officeDocument/2006/relationships/image" Target="../media/image2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 Id="rId3"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7.xml"/><Relationship Id="rId2"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7.xml"/><Relationship Id="rId2" Type="http://schemas.openxmlformats.org/officeDocument/2006/relationships/image" Target="../media/image4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eg"/><Relationship Id="rId3" Type="http://schemas.openxmlformats.org/officeDocument/2006/relationships/image" Target="../media/image5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jpeg"/><Relationship Id="rId3"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1" Type="http://schemas.openxmlformats.org/officeDocument/2006/relationships/slideLayout" Target="../slideLayouts/slideLayout7.xml"/><Relationship Id="rId2" Type="http://schemas.openxmlformats.org/officeDocument/2006/relationships/image" Target="../media/image5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jpeg"/><Relationship Id="rId3" Type="http://schemas.openxmlformats.org/officeDocument/2006/relationships/image" Target="../media/image58.jpeg"/></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 Id="rId3" Type="http://schemas.openxmlformats.org/officeDocument/2006/relationships/image" Target="../media/image6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8.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jpeg"/><Relationship Id="rId3" Type="http://schemas.openxmlformats.org/officeDocument/2006/relationships/image" Target="../media/image7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jpeg"/><Relationship Id="rId3" Type="http://schemas.openxmlformats.org/officeDocument/2006/relationships/image" Target="../media/image7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 Id="rId3"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uPXi6gJp5Ck&amp;feature=youtu.be&amp;safety_mode=true&amp;persist_safety_mode=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Art Department</a:t>
            </a:r>
            <a:endParaRPr lang="en-US" dirty="0"/>
          </a:p>
        </p:txBody>
      </p:sp>
      <p:sp>
        <p:nvSpPr>
          <p:cNvPr id="3" name="Subtitle 2"/>
          <p:cNvSpPr>
            <a:spLocks noGrp="1"/>
          </p:cNvSpPr>
          <p:nvPr>
            <p:ph type="subTitle" idx="1"/>
          </p:nvPr>
        </p:nvSpPr>
        <p:spPr/>
        <p:txBody>
          <a:bodyPr/>
          <a:lstStyle/>
          <a:p>
            <a:r>
              <a:rPr lang="en-US" dirty="0" smtClean="0"/>
              <a:t>Course Offerings</a:t>
            </a:r>
            <a:endParaRPr lang="en-US" dirty="0"/>
          </a:p>
        </p:txBody>
      </p:sp>
    </p:spTree>
  </p:cSld>
  <p:clrMapOvr>
    <a:masterClrMapping/>
  </p:clrMapOvr>
  <p:transition xmlns:p14="http://schemas.microsoft.com/office/powerpoint/2010/main" advTm="3116"/>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Art</a:t>
            </a:r>
            <a:endParaRPr lang="en-US" dirty="0"/>
          </a:p>
        </p:txBody>
      </p:sp>
      <p:sp>
        <p:nvSpPr>
          <p:cNvPr id="3" name="Content Placeholder 2"/>
          <p:cNvSpPr>
            <a:spLocks noGrp="1"/>
          </p:cNvSpPr>
          <p:nvPr>
            <p:ph idx="1"/>
          </p:nvPr>
        </p:nvSpPr>
        <p:spPr/>
        <p:txBody>
          <a:bodyPr>
            <a:normAutofit/>
          </a:bodyPr>
          <a:lstStyle/>
          <a:p>
            <a:r>
              <a:rPr lang="en-US" dirty="0" smtClean="0"/>
              <a:t>Major Projects</a:t>
            </a:r>
          </a:p>
          <a:p>
            <a:pPr lvl="1"/>
            <a:r>
              <a:rPr lang="en-US" dirty="0" smtClean="0"/>
              <a:t>Zombie Illustration</a:t>
            </a:r>
          </a:p>
          <a:p>
            <a:pPr lvl="1"/>
            <a:r>
              <a:rPr lang="en-US" dirty="0" smtClean="0"/>
              <a:t>Andy Warhol Digital Portrait</a:t>
            </a:r>
          </a:p>
          <a:p>
            <a:pPr lvl="1"/>
            <a:r>
              <a:rPr lang="en-US" dirty="0" smtClean="0"/>
              <a:t>Celebrity Digital Painting</a:t>
            </a:r>
          </a:p>
          <a:p>
            <a:pPr lvl="1"/>
            <a:r>
              <a:rPr lang="en-US" dirty="0" smtClean="0"/>
              <a:t>Animated GIF’s</a:t>
            </a:r>
          </a:p>
          <a:p>
            <a:pPr lvl="1"/>
            <a:r>
              <a:rPr lang="en-US" dirty="0" smtClean="0"/>
              <a:t>Fantasy Landscape</a:t>
            </a:r>
          </a:p>
          <a:p>
            <a:pPr lvl="1"/>
            <a:r>
              <a:rPr lang="en-US" dirty="0" smtClean="0"/>
              <a:t>Fantasy Portrait</a:t>
            </a:r>
          </a:p>
          <a:p>
            <a:pPr lvl="1"/>
            <a:endParaRPr lang="en-US" dirty="0"/>
          </a:p>
        </p:txBody>
      </p:sp>
    </p:spTree>
  </p:cSld>
  <p:clrMapOvr>
    <a:masterClrMapping/>
  </p:clrMapOvr>
  <p:transition xmlns:p14="http://schemas.microsoft.com/office/powerpoint/2010/main" advTm="9761"/>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W10.jpg"/>
          <p:cNvPicPr>
            <a:picLocks noChangeAspect="1"/>
          </p:cNvPicPr>
          <p:nvPr/>
        </p:nvPicPr>
        <p:blipFill>
          <a:blip r:embed="rId2"/>
          <a:stretch>
            <a:fillRect/>
          </a:stretch>
        </p:blipFill>
        <p:spPr>
          <a:xfrm>
            <a:off x="0" y="-27956"/>
            <a:ext cx="4648200" cy="6885956"/>
          </a:xfrm>
          <a:prstGeom prst="rect">
            <a:avLst/>
          </a:prstGeom>
        </p:spPr>
      </p:pic>
      <p:pic>
        <p:nvPicPr>
          <p:cNvPr id="5" name="Picture 4" descr="AW1.jpg"/>
          <p:cNvPicPr>
            <a:picLocks noChangeAspect="1"/>
          </p:cNvPicPr>
          <p:nvPr/>
        </p:nvPicPr>
        <p:blipFill>
          <a:blip r:embed="rId3"/>
          <a:stretch>
            <a:fillRect/>
          </a:stretch>
        </p:blipFill>
        <p:spPr>
          <a:xfrm>
            <a:off x="4301836" y="-98611"/>
            <a:ext cx="5375564" cy="6956611"/>
          </a:xfrm>
          <a:prstGeom prst="rect">
            <a:avLst/>
          </a:prstGeom>
        </p:spPr>
      </p:pic>
      <p:sp>
        <p:nvSpPr>
          <p:cNvPr id="6" name="TextBox 5"/>
          <p:cNvSpPr txBox="1"/>
          <p:nvPr/>
        </p:nvSpPr>
        <p:spPr>
          <a:xfrm>
            <a:off x="3036868" y="6172200"/>
            <a:ext cx="5878532" cy="646331"/>
          </a:xfrm>
          <a:prstGeom prst="rect">
            <a:avLst/>
          </a:prstGeom>
          <a:noFill/>
        </p:spPr>
        <p:txBody>
          <a:bodyPr wrap="none" rtlCol="0">
            <a:spAutoFit/>
          </a:bodyPr>
          <a:lstStyle/>
          <a:p>
            <a:r>
              <a:rPr lang="en-US" sz="3600" dirty="0" smtClean="0">
                <a:solidFill>
                  <a:srgbClr val="FF6600"/>
                </a:solidFill>
              </a:rPr>
              <a:t>Andy Warhol Self Portrait</a:t>
            </a:r>
            <a:endParaRPr lang="en-US" sz="3600" dirty="0">
              <a:solidFill>
                <a:srgbClr val="FF6600"/>
              </a:solidFill>
            </a:endParaRPr>
          </a:p>
        </p:txBody>
      </p:sp>
    </p:spTree>
  </p:cSld>
  <p:clrMapOvr>
    <a:masterClrMapping/>
  </p:clrMapOvr>
  <p:transition xmlns:p14="http://schemas.microsoft.com/office/powerpoint/2010/main" advTm="3056"/>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L7.jpg"/>
          <p:cNvPicPr>
            <a:picLocks noChangeAspect="1"/>
          </p:cNvPicPr>
          <p:nvPr/>
        </p:nvPicPr>
        <p:blipFill>
          <a:blip r:embed="rId2"/>
          <a:stretch>
            <a:fillRect/>
          </a:stretch>
        </p:blipFill>
        <p:spPr>
          <a:xfrm>
            <a:off x="0" y="0"/>
            <a:ext cx="5486400" cy="3784600"/>
          </a:xfrm>
          <a:prstGeom prst="rect">
            <a:avLst/>
          </a:prstGeom>
        </p:spPr>
      </p:pic>
      <p:pic>
        <p:nvPicPr>
          <p:cNvPr id="3" name="Picture 2" descr="FL8.jpg"/>
          <p:cNvPicPr>
            <a:picLocks noChangeAspect="1"/>
          </p:cNvPicPr>
          <p:nvPr/>
        </p:nvPicPr>
        <p:blipFill>
          <a:blip r:embed="rId3"/>
          <a:stretch>
            <a:fillRect/>
          </a:stretch>
        </p:blipFill>
        <p:spPr>
          <a:xfrm>
            <a:off x="4419600" y="3768423"/>
            <a:ext cx="4648200" cy="3089577"/>
          </a:xfrm>
          <a:prstGeom prst="rect">
            <a:avLst/>
          </a:prstGeom>
        </p:spPr>
      </p:pic>
      <p:pic>
        <p:nvPicPr>
          <p:cNvPr id="4" name="Picture 3" descr="FL1.jpg"/>
          <p:cNvPicPr>
            <a:picLocks noChangeAspect="1"/>
          </p:cNvPicPr>
          <p:nvPr/>
        </p:nvPicPr>
        <p:blipFill>
          <a:blip r:embed="rId4"/>
          <a:stretch>
            <a:fillRect/>
          </a:stretch>
        </p:blipFill>
        <p:spPr>
          <a:xfrm>
            <a:off x="76200" y="3790950"/>
            <a:ext cx="4191000" cy="3143250"/>
          </a:xfrm>
          <a:prstGeom prst="rect">
            <a:avLst/>
          </a:prstGeom>
        </p:spPr>
      </p:pic>
      <p:sp>
        <p:nvSpPr>
          <p:cNvPr id="5" name="TextBox 4"/>
          <p:cNvSpPr txBox="1"/>
          <p:nvPr/>
        </p:nvSpPr>
        <p:spPr>
          <a:xfrm>
            <a:off x="5791201" y="1066800"/>
            <a:ext cx="3048000" cy="830997"/>
          </a:xfrm>
          <a:prstGeom prst="rect">
            <a:avLst/>
          </a:prstGeom>
          <a:noFill/>
        </p:spPr>
        <p:txBody>
          <a:bodyPr wrap="square" rtlCol="0">
            <a:spAutoFit/>
          </a:bodyPr>
          <a:lstStyle/>
          <a:p>
            <a:r>
              <a:rPr lang="en-US" sz="2400" dirty="0" smtClean="0"/>
              <a:t>Photoshop Fantasy Landscape</a:t>
            </a:r>
            <a:endParaRPr lang="en-US" sz="2400" dirty="0"/>
          </a:p>
        </p:txBody>
      </p:sp>
    </p:spTree>
  </p:cSld>
  <p:clrMapOvr>
    <a:masterClrMapping/>
  </p:clrMapOvr>
  <p:transition xmlns:p14="http://schemas.microsoft.com/office/powerpoint/2010/main" advTm="3951"/>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jpg"/>
          <p:cNvPicPr>
            <a:picLocks noChangeAspect="1"/>
          </p:cNvPicPr>
          <p:nvPr/>
        </p:nvPicPr>
        <p:blipFill>
          <a:blip r:embed="rId2"/>
          <a:stretch>
            <a:fillRect/>
          </a:stretch>
        </p:blipFill>
        <p:spPr>
          <a:xfrm>
            <a:off x="152400" y="152401"/>
            <a:ext cx="5588570" cy="4191000"/>
          </a:xfrm>
          <a:prstGeom prst="rect">
            <a:avLst/>
          </a:prstGeom>
        </p:spPr>
      </p:pic>
      <p:pic>
        <p:nvPicPr>
          <p:cNvPr id="3" name="Picture 2" descr="9.jpg"/>
          <p:cNvPicPr>
            <a:picLocks noChangeAspect="1"/>
          </p:cNvPicPr>
          <p:nvPr/>
        </p:nvPicPr>
        <p:blipFill>
          <a:blip r:embed="rId3"/>
          <a:stretch>
            <a:fillRect/>
          </a:stretch>
        </p:blipFill>
        <p:spPr>
          <a:xfrm>
            <a:off x="5270795" y="1752600"/>
            <a:ext cx="3633743" cy="4953000"/>
          </a:xfrm>
          <a:prstGeom prst="rect">
            <a:avLst/>
          </a:prstGeom>
        </p:spPr>
      </p:pic>
      <p:sp>
        <p:nvSpPr>
          <p:cNvPr id="4" name="TextBox 3"/>
          <p:cNvSpPr txBox="1"/>
          <p:nvPr/>
        </p:nvSpPr>
        <p:spPr>
          <a:xfrm>
            <a:off x="685800" y="5334000"/>
            <a:ext cx="4463857" cy="646331"/>
          </a:xfrm>
          <a:prstGeom prst="rect">
            <a:avLst/>
          </a:prstGeom>
          <a:noFill/>
        </p:spPr>
        <p:txBody>
          <a:bodyPr wrap="none" rtlCol="0">
            <a:spAutoFit/>
          </a:bodyPr>
          <a:lstStyle/>
          <a:p>
            <a:r>
              <a:rPr lang="en-US" sz="3600" dirty="0" smtClean="0"/>
              <a:t>Book Cover Design</a:t>
            </a:r>
            <a:endParaRPr lang="en-US" sz="3600" dirty="0"/>
          </a:p>
        </p:txBody>
      </p:sp>
    </p:spTree>
  </p:cSld>
  <p:clrMapOvr>
    <a:masterClrMapping/>
  </p:clrMapOvr>
  <p:transition xmlns:p14="http://schemas.microsoft.com/office/powerpoint/2010/main" advTm="3515"/>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1-05 at 2.14.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38" y="76200"/>
            <a:ext cx="8953995" cy="6629400"/>
          </a:xfrm>
          <a:prstGeom prst="rect">
            <a:avLst/>
          </a:prstGeom>
        </p:spPr>
      </p:pic>
    </p:spTree>
    <p:extLst>
      <p:ext uri="{BB962C8B-B14F-4D97-AF65-F5344CB8AC3E}">
        <p14:creationId xmlns:p14="http://schemas.microsoft.com/office/powerpoint/2010/main" val="39972625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 II, tool2.jpg"/>
          <p:cNvPicPr>
            <a:picLocks noChangeAspect="1"/>
          </p:cNvPicPr>
          <p:nvPr/>
        </p:nvPicPr>
        <p:blipFill>
          <a:blip r:embed="rId2"/>
          <a:stretch>
            <a:fillRect/>
          </a:stretch>
        </p:blipFill>
        <p:spPr>
          <a:xfrm>
            <a:off x="-304800" y="-228600"/>
            <a:ext cx="9448800" cy="7086600"/>
          </a:xfrm>
          <a:prstGeom prst="rect">
            <a:avLst/>
          </a:prstGeom>
        </p:spPr>
      </p:pic>
      <p:sp>
        <p:nvSpPr>
          <p:cNvPr id="2" name="Title 1"/>
          <p:cNvSpPr>
            <a:spLocks noGrp="1"/>
          </p:cNvSpPr>
          <p:nvPr>
            <p:ph type="ctrTitle"/>
          </p:nvPr>
        </p:nvSpPr>
        <p:spPr>
          <a:xfrm>
            <a:off x="3581400" y="4016375"/>
            <a:ext cx="7772400" cy="1470025"/>
          </a:xfrm>
        </p:spPr>
        <p:txBody>
          <a:bodyPr/>
          <a:lstStyle/>
          <a:p>
            <a:r>
              <a:rPr lang="en-US" dirty="0" smtClean="0">
                <a:solidFill>
                  <a:srgbClr val="FF6600"/>
                </a:solidFill>
              </a:rPr>
              <a:t>Drawing</a:t>
            </a:r>
            <a:endParaRPr lang="en-US" dirty="0">
              <a:solidFill>
                <a:srgbClr val="FF6600"/>
              </a:solidFill>
            </a:endParaRPr>
          </a:p>
        </p:txBody>
      </p:sp>
    </p:spTree>
  </p:cSld>
  <p:clrMapOvr>
    <a:masterClrMapping/>
  </p:clrMapOvr>
  <p:transition xmlns:p14="http://schemas.microsoft.com/office/powerpoint/2010/main" advTm="3907"/>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Drawing </a:t>
            </a:r>
            <a:endParaRPr lang="en-US" dirty="0"/>
          </a:p>
        </p:txBody>
      </p:sp>
      <p:sp>
        <p:nvSpPr>
          <p:cNvPr id="3" name="Content Placeholder 2"/>
          <p:cNvSpPr>
            <a:spLocks noGrp="1"/>
          </p:cNvSpPr>
          <p:nvPr>
            <p:ph idx="1"/>
          </p:nvPr>
        </p:nvSpPr>
        <p:spPr/>
        <p:txBody>
          <a:bodyPr>
            <a:normAutofit/>
          </a:bodyPr>
          <a:lstStyle/>
          <a:p>
            <a:r>
              <a:rPr lang="en-US" dirty="0" smtClean="0"/>
              <a:t>Major Projects</a:t>
            </a:r>
          </a:p>
          <a:p>
            <a:pPr lvl="1"/>
            <a:r>
              <a:rPr lang="en-US" dirty="0" smtClean="0"/>
              <a:t>Self Portrait</a:t>
            </a:r>
          </a:p>
          <a:p>
            <a:pPr lvl="1"/>
            <a:r>
              <a:rPr lang="en-US" dirty="0" smtClean="0"/>
              <a:t>Contour Line Drawing</a:t>
            </a:r>
          </a:p>
          <a:p>
            <a:pPr lvl="1"/>
            <a:r>
              <a:rPr lang="en-US" dirty="0" smtClean="0"/>
              <a:t>Still Life in Pencil, Charcoal, Pastel</a:t>
            </a:r>
          </a:p>
          <a:p>
            <a:pPr lvl="1"/>
            <a:r>
              <a:rPr lang="en-US" dirty="0" smtClean="0"/>
              <a:t>Landscapes</a:t>
            </a:r>
          </a:p>
          <a:p>
            <a:pPr lvl="1"/>
            <a:r>
              <a:rPr lang="en-US" dirty="0" smtClean="0"/>
              <a:t>Tribute Drawing</a:t>
            </a:r>
          </a:p>
          <a:p>
            <a:pPr lvl="1"/>
            <a:r>
              <a:rPr lang="en-US" dirty="0" smtClean="0"/>
              <a:t>Expressive Portrait</a:t>
            </a:r>
          </a:p>
        </p:txBody>
      </p:sp>
    </p:spTree>
  </p:cSld>
  <p:clrMapOvr>
    <a:masterClrMapping/>
  </p:clrMapOvr>
  <p:transition xmlns:p14="http://schemas.microsoft.com/office/powerpoint/2010/main" advTm="6994"/>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our Line  - anteater.jpg"/>
          <p:cNvPicPr>
            <a:picLocks noChangeAspect="1"/>
          </p:cNvPicPr>
          <p:nvPr/>
        </p:nvPicPr>
        <p:blipFill>
          <a:blip r:embed="rId2"/>
          <a:stretch>
            <a:fillRect/>
          </a:stretch>
        </p:blipFill>
        <p:spPr>
          <a:xfrm>
            <a:off x="76201" y="1143000"/>
            <a:ext cx="4495799" cy="4517388"/>
          </a:xfrm>
          <a:prstGeom prst="rect">
            <a:avLst/>
          </a:prstGeom>
        </p:spPr>
      </p:pic>
      <p:pic>
        <p:nvPicPr>
          <p:cNvPr id="3" name="Picture 2" descr="Contour Line - bird.jpg"/>
          <p:cNvPicPr>
            <a:picLocks noChangeAspect="1"/>
          </p:cNvPicPr>
          <p:nvPr/>
        </p:nvPicPr>
        <p:blipFill>
          <a:blip r:embed="rId3"/>
          <a:stretch>
            <a:fillRect/>
          </a:stretch>
        </p:blipFill>
        <p:spPr>
          <a:xfrm>
            <a:off x="4648200" y="1219200"/>
            <a:ext cx="4361617" cy="4343400"/>
          </a:xfrm>
          <a:prstGeom prst="rect">
            <a:avLst/>
          </a:prstGeom>
        </p:spPr>
      </p:pic>
      <p:sp>
        <p:nvSpPr>
          <p:cNvPr id="4" name="TextBox 3"/>
          <p:cNvSpPr txBox="1"/>
          <p:nvPr/>
        </p:nvSpPr>
        <p:spPr>
          <a:xfrm>
            <a:off x="4953000" y="5638800"/>
            <a:ext cx="3079990" cy="646331"/>
          </a:xfrm>
          <a:prstGeom prst="rect">
            <a:avLst/>
          </a:prstGeom>
          <a:noFill/>
        </p:spPr>
        <p:txBody>
          <a:bodyPr wrap="none" rtlCol="0">
            <a:spAutoFit/>
          </a:bodyPr>
          <a:lstStyle/>
          <a:p>
            <a:r>
              <a:rPr lang="en-US" sz="3600" dirty="0" smtClean="0"/>
              <a:t>Contour Line</a:t>
            </a:r>
            <a:endParaRPr lang="en-US" sz="3600" dirty="0"/>
          </a:p>
        </p:txBody>
      </p:sp>
    </p:spTree>
  </p:cSld>
  <p:clrMapOvr>
    <a:masterClrMapping/>
  </p:clrMapOvr>
  <p:transition xmlns:p14="http://schemas.microsoft.com/office/powerpoint/2010/main" advTm="3793"/>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rtrait - Hannah.jpg"/>
          <p:cNvPicPr>
            <a:picLocks noChangeAspect="1"/>
          </p:cNvPicPr>
          <p:nvPr/>
        </p:nvPicPr>
        <p:blipFill>
          <a:blip r:embed="rId2"/>
          <a:stretch>
            <a:fillRect/>
          </a:stretch>
        </p:blipFill>
        <p:spPr>
          <a:xfrm>
            <a:off x="0" y="0"/>
            <a:ext cx="4280276" cy="6858000"/>
          </a:xfrm>
          <a:prstGeom prst="rect">
            <a:avLst/>
          </a:prstGeom>
        </p:spPr>
      </p:pic>
      <p:pic>
        <p:nvPicPr>
          <p:cNvPr id="5" name="Picture 4" descr="SP - Veronica.jpg"/>
          <p:cNvPicPr>
            <a:picLocks noChangeAspect="1"/>
          </p:cNvPicPr>
          <p:nvPr/>
        </p:nvPicPr>
        <p:blipFill>
          <a:blip r:embed="rId3"/>
          <a:stretch>
            <a:fillRect/>
          </a:stretch>
        </p:blipFill>
        <p:spPr>
          <a:xfrm>
            <a:off x="4267200" y="0"/>
            <a:ext cx="4946056" cy="6858000"/>
          </a:xfrm>
          <a:prstGeom prst="rect">
            <a:avLst/>
          </a:prstGeom>
        </p:spPr>
      </p:pic>
      <p:sp>
        <p:nvSpPr>
          <p:cNvPr id="6" name="TextBox 5"/>
          <p:cNvSpPr txBox="1"/>
          <p:nvPr/>
        </p:nvSpPr>
        <p:spPr>
          <a:xfrm>
            <a:off x="762000" y="76200"/>
            <a:ext cx="2929007" cy="646331"/>
          </a:xfrm>
          <a:prstGeom prst="rect">
            <a:avLst/>
          </a:prstGeom>
          <a:noFill/>
        </p:spPr>
        <p:txBody>
          <a:bodyPr wrap="none" rtlCol="0">
            <a:spAutoFit/>
          </a:bodyPr>
          <a:lstStyle/>
          <a:p>
            <a:r>
              <a:rPr lang="en-US" sz="3600" dirty="0" smtClean="0"/>
              <a:t>Self Portrait</a:t>
            </a:r>
            <a:endParaRPr lang="en-US" sz="3600" dirty="0"/>
          </a:p>
        </p:txBody>
      </p:sp>
    </p:spTree>
  </p:cSld>
  <p:clrMapOvr>
    <a:masterClrMapping/>
  </p:clrMapOvr>
  <p:transition xmlns:p14="http://schemas.microsoft.com/office/powerpoint/2010/main" advTm="3807"/>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rtle.jpg"/>
          <p:cNvPicPr>
            <a:picLocks noChangeAspect="1"/>
          </p:cNvPicPr>
          <p:nvPr/>
        </p:nvPicPr>
        <p:blipFill>
          <a:blip r:embed="rId2"/>
          <a:stretch>
            <a:fillRect/>
          </a:stretch>
        </p:blipFill>
        <p:spPr>
          <a:xfrm>
            <a:off x="0" y="0"/>
            <a:ext cx="6952168" cy="6858000"/>
          </a:xfrm>
          <a:prstGeom prst="rect">
            <a:avLst/>
          </a:prstGeom>
        </p:spPr>
      </p:pic>
      <p:sp>
        <p:nvSpPr>
          <p:cNvPr id="3" name="TextBox 2"/>
          <p:cNvSpPr txBox="1"/>
          <p:nvPr/>
        </p:nvSpPr>
        <p:spPr>
          <a:xfrm>
            <a:off x="6952168" y="2057400"/>
            <a:ext cx="2102315" cy="1200329"/>
          </a:xfrm>
          <a:prstGeom prst="rect">
            <a:avLst/>
          </a:prstGeom>
          <a:noFill/>
        </p:spPr>
        <p:txBody>
          <a:bodyPr wrap="square" rtlCol="0">
            <a:spAutoFit/>
          </a:bodyPr>
          <a:lstStyle/>
          <a:p>
            <a:r>
              <a:rPr lang="en-US" sz="3600" dirty="0" smtClean="0"/>
              <a:t>Colored Pencil</a:t>
            </a:r>
            <a:endParaRPr lang="en-US" sz="3600" dirty="0"/>
          </a:p>
        </p:txBody>
      </p:sp>
    </p:spTree>
  </p:cSld>
  <p:clrMapOvr>
    <a:masterClrMapping/>
  </p:clrMapOvr>
  <p:transition xmlns:p14="http://schemas.microsoft.com/office/powerpoint/2010/main" advTm="3674"/>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GP5166.jpg"/>
          <p:cNvPicPr>
            <a:picLocks noChangeAspect="1"/>
          </p:cNvPicPr>
          <p:nvPr/>
        </p:nvPicPr>
        <p:blipFill>
          <a:blip r:embed="rId2"/>
          <a:stretch>
            <a:fillRect/>
          </a:stretch>
        </p:blipFill>
        <p:spPr>
          <a:xfrm>
            <a:off x="0" y="-152400"/>
            <a:ext cx="9936966" cy="7010400"/>
          </a:xfrm>
          <a:prstGeom prst="rect">
            <a:avLst/>
          </a:prstGeom>
        </p:spPr>
      </p:pic>
      <p:sp>
        <p:nvSpPr>
          <p:cNvPr id="2" name="Title 1"/>
          <p:cNvSpPr>
            <a:spLocks noGrp="1"/>
          </p:cNvSpPr>
          <p:nvPr>
            <p:ph type="ctrTitle"/>
          </p:nvPr>
        </p:nvSpPr>
        <p:spPr>
          <a:xfrm>
            <a:off x="-1219200" y="2743200"/>
            <a:ext cx="7772400" cy="1470025"/>
          </a:xfrm>
        </p:spPr>
        <p:txBody>
          <a:bodyPr>
            <a:normAutofit/>
          </a:bodyPr>
          <a:lstStyle/>
          <a:p>
            <a:r>
              <a:rPr lang="en-US" sz="6500" dirty="0" smtClean="0">
                <a:solidFill>
                  <a:srgbClr val="FF6600"/>
                </a:solidFill>
              </a:rPr>
              <a:t>Ceramics</a:t>
            </a:r>
            <a:endParaRPr lang="en-US" sz="6500" dirty="0">
              <a:solidFill>
                <a:srgbClr val="FF6600"/>
              </a:solidFill>
            </a:endParaRPr>
          </a:p>
        </p:txBody>
      </p:sp>
    </p:spTree>
  </p:cSld>
  <p:clrMapOvr>
    <a:masterClrMapping/>
  </p:clrMapOvr>
  <p:transition xmlns:p14="http://schemas.microsoft.com/office/powerpoint/2010/main" advTm="3780"/>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ing4.jpg"/>
          <p:cNvPicPr>
            <a:picLocks noChangeAspect="1"/>
          </p:cNvPicPr>
          <p:nvPr/>
        </p:nvPicPr>
        <p:blipFill>
          <a:blip r:embed="rId2"/>
          <a:stretch>
            <a:fillRect/>
          </a:stretch>
        </p:blipFill>
        <p:spPr>
          <a:xfrm>
            <a:off x="-609600" y="-152400"/>
            <a:ext cx="10176387" cy="7010400"/>
          </a:xfrm>
          <a:prstGeom prst="rect">
            <a:avLst/>
          </a:prstGeom>
        </p:spPr>
      </p:pic>
      <p:sp>
        <p:nvSpPr>
          <p:cNvPr id="2" name="Title 1"/>
          <p:cNvSpPr>
            <a:spLocks noGrp="1"/>
          </p:cNvSpPr>
          <p:nvPr>
            <p:ph type="ctrTitle"/>
          </p:nvPr>
        </p:nvSpPr>
        <p:spPr>
          <a:xfrm>
            <a:off x="762000" y="4244975"/>
            <a:ext cx="7772400" cy="1470025"/>
          </a:xfrm>
        </p:spPr>
        <p:txBody>
          <a:bodyPr>
            <a:noAutofit/>
          </a:bodyPr>
          <a:lstStyle/>
          <a:p>
            <a:r>
              <a:rPr lang="en-US" sz="6500" dirty="0" smtClean="0">
                <a:solidFill>
                  <a:srgbClr val="FF6600"/>
                </a:solidFill>
              </a:rPr>
              <a:t>Jewelry and Craft Design</a:t>
            </a:r>
            <a:endParaRPr lang="en-US" sz="6500" dirty="0">
              <a:solidFill>
                <a:srgbClr val="FF6600"/>
              </a:solidFill>
            </a:endParaRPr>
          </a:p>
        </p:txBody>
      </p:sp>
    </p:spTree>
  </p:cSld>
  <p:clrMapOvr>
    <a:masterClrMapping/>
  </p:clrMapOvr>
  <p:transition xmlns:p14="http://schemas.microsoft.com/office/powerpoint/2010/main" advTm="2810"/>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Jewelry and Craft Design</a:t>
            </a:r>
            <a:endParaRPr lang="en-US" dirty="0"/>
          </a:p>
        </p:txBody>
      </p:sp>
      <p:sp>
        <p:nvSpPr>
          <p:cNvPr id="3" name="Content Placeholder 2"/>
          <p:cNvSpPr>
            <a:spLocks noGrp="1"/>
          </p:cNvSpPr>
          <p:nvPr>
            <p:ph idx="1"/>
          </p:nvPr>
        </p:nvSpPr>
        <p:spPr/>
        <p:txBody>
          <a:bodyPr/>
          <a:lstStyle/>
          <a:p>
            <a:r>
              <a:rPr lang="en-US" dirty="0" smtClean="0"/>
              <a:t>Major Projects</a:t>
            </a:r>
          </a:p>
          <a:p>
            <a:pPr lvl="1"/>
            <a:r>
              <a:rPr lang="en-US" dirty="0" smtClean="0"/>
              <a:t>Cast Silver Ring</a:t>
            </a:r>
          </a:p>
          <a:p>
            <a:pPr lvl="1"/>
            <a:r>
              <a:rPr lang="en-US" dirty="0" smtClean="0"/>
              <a:t>Wire Rings</a:t>
            </a:r>
          </a:p>
          <a:p>
            <a:pPr lvl="1"/>
            <a:r>
              <a:rPr lang="en-US" dirty="0" smtClean="0"/>
              <a:t>Handmade Books</a:t>
            </a:r>
          </a:p>
          <a:p>
            <a:pPr lvl="1"/>
            <a:r>
              <a:rPr lang="en-US" dirty="0" smtClean="0"/>
              <a:t>Clay Jewelry</a:t>
            </a:r>
          </a:p>
          <a:p>
            <a:pPr lvl="1"/>
            <a:r>
              <a:rPr lang="en-US" dirty="0" smtClean="0"/>
              <a:t>Fibers</a:t>
            </a:r>
          </a:p>
          <a:p>
            <a:pPr lvl="1"/>
            <a:r>
              <a:rPr lang="en-US" dirty="0" smtClean="0"/>
              <a:t>Fabricated Jewelry</a:t>
            </a:r>
            <a:endParaRPr lang="en-US" dirty="0"/>
          </a:p>
        </p:txBody>
      </p:sp>
    </p:spTree>
  </p:cSld>
  <p:clrMapOvr>
    <a:masterClrMapping/>
  </p:clrMapOvr>
  <p:transition xmlns:p14="http://schemas.microsoft.com/office/powerpoint/2010/main" advTm="6112"/>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ook1.jpg"/>
          <p:cNvPicPr>
            <a:picLocks noChangeAspect="1"/>
          </p:cNvPicPr>
          <p:nvPr/>
        </p:nvPicPr>
        <p:blipFill>
          <a:blip r:embed="rId2"/>
          <a:stretch>
            <a:fillRect/>
          </a:stretch>
        </p:blipFill>
        <p:spPr>
          <a:xfrm>
            <a:off x="0" y="-35226"/>
            <a:ext cx="5115090" cy="3423252"/>
          </a:xfrm>
          <a:prstGeom prst="rect">
            <a:avLst/>
          </a:prstGeom>
        </p:spPr>
      </p:pic>
      <p:pic>
        <p:nvPicPr>
          <p:cNvPr id="3" name="Picture 2" descr="books3.jpg"/>
          <p:cNvPicPr>
            <a:picLocks noChangeAspect="1"/>
          </p:cNvPicPr>
          <p:nvPr/>
        </p:nvPicPr>
        <p:blipFill>
          <a:blip r:embed="rId3"/>
          <a:stretch>
            <a:fillRect/>
          </a:stretch>
        </p:blipFill>
        <p:spPr>
          <a:xfrm>
            <a:off x="4648200" y="2743200"/>
            <a:ext cx="4343400" cy="3964446"/>
          </a:xfrm>
          <a:prstGeom prst="rect">
            <a:avLst/>
          </a:prstGeom>
        </p:spPr>
      </p:pic>
      <p:sp>
        <p:nvSpPr>
          <p:cNvPr id="4" name="TextBox 3"/>
          <p:cNvSpPr txBox="1"/>
          <p:nvPr/>
        </p:nvSpPr>
        <p:spPr>
          <a:xfrm>
            <a:off x="914400" y="4424065"/>
            <a:ext cx="2967504" cy="646331"/>
          </a:xfrm>
          <a:prstGeom prst="rect">
            <a:avLst/>
          </a:prstGeom>
          <a:noFill/>
        </p:spPr>
        <p:txBody>
          <a:bodyPr wrap="none" rtlCol="0">
            <a:spAutoFit/>
          </a:bodyPr>
          <a:lstStyle/>
          <a:p>
            <a:r>
              <a:rPr lang="en-US" sz="3600" dirty="0" smtClean="0"/>
              <a:t>Bookmaking</a:t>
            </a:r>
            <a:endParaRPr lang="en-US" sz="3600" dirty="0"/>
          </a:p>
        </p:txBody>
      </p:sp>
    </p:spTree>
  </p:cSld>
  <p:clrMapOvr>
    <a:masterClrMapping/>
  </p:clrMapOvr>
  <p:transition xmlns:p14="http://schemas.microsoft.com/office/powerpoint/2010/main" advTm="3679"/>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ewelry3.jpg"/>
          <p:cNvPicPr>
            <a:picLocks noChangeAspect="1"/>
          </p:cNvPicPr>
          <p:nvPr/>
        </p:nvPicPr>
        <p:blipFill>
          <a:blip r:embed="rId2"/>
          <a:stretch>
            <a:fillRect/>
          </a:stretch>
        </p:blipFill>
        <p:spPr>
          <a:xfrm>
            <a:off x="304800" y="0"/>
            <a:ext cx="2436046" cy="6858000"/>
          </a:xfrm>
          <a:prstGeom prst="rect">
            <a:avLst/>
          </a:prstGeom>
        </p:spPr>
      </p:pic>
      <p:pic>
        <p:nvPicPr>
          <p:cNvPr id="4" name="Picture 3" descr="ring2.jpg"/>
          <p:cNvPicPr>
            <a:picLocks noChangeAspect="1"/>
          </p:cNvPicPr>
          <p:nvPr/>
        </p:nvPicPr>
        <p:blipFill>
          <a:blip r:embed="rId3"/>
          <a:stretch>
            <a:fillRect/>
          </a:stretch>
        </p:blipFill>
        <p:spPr>
          <a:xfrm>
            <a:off x="3438144" y="-304800"/>
            <a:ext cx="5705856" cy="4480560"/>
          </a:xfrm>
          <a:prstGeom prst="rect">
            <a:avLst/>
          </a:prstGeom>
        </p:spPr>
      </p:pic>
      <p:pic>
        <p:nvPicPr>
          <p:cNvPr id="3" name="Picture 2" descr="ring1.jpg"/>
          <p:cNvPicPr>
            <a:picLocks noChangeAspect="1"/>
          </p:cNvPicPr>
          <p:nvPr/>
        </p:nvPicPr>
        <p:blipFill>
          <a:blip r:embed="rId4"/>
          <a:stretch>
            <a:fillRect/>
          </a:stretch>
        </p:blipFill>
        <p:spPr>
          <a:xfrm>
            <a:off x="4543555" y="3276600"/>
            <a:ext cx="4600445" cy="4483608"/>
          </a:xfrm>
          <a:prstGeom prst="rect">
            <a:avLst/>
          </a:prstGeom>
        </p:spPr>
      </p:pic>
      <p:sp>
        <p:nvSpPr>
          <p:cNvPr id="5" name="TextBox 4"/>
          <p:cNvSpPr txBox="1"/>
          <p:nvPr/>
        </p:nvSpPr>
        <p:spPr>
          <a:xfrm>
            <a:off x="2743200" y="4648200"/>
            <a:ext cx="1797938" cy="1200328"/>
          </a:xfrm>
          <a:prstGeom prst="rect">
            <a:avLst/>
          </a:prstGeom>
          <a:noFill/>
        </p:spPr>
        <p:txBody>
          <a:bodyPr wrap="none" rtlCol="0">
            <a:spAutoFit/>
          </a:bodyPr>
          <a:lstStyle/>
          <a:p>
            <a:r>
              <a:rPr lang="en-US" sz="2400" dirty="0" smtClean="0"/>
              <a:t>Jewelry</a:t>
            </a:r>
          </a:p>
          <a:p>
            <a:r>
              <a:rPr lang="en-US" sz="2400" dirty="0" smtClean="0"/>
              <a:t>And </a:t>
            </a:r>
          </a:p>
          <a:p>
            <a:r>
              <a:rPr lang="en-US" sz="2400" dirty="0" smtClean="0"/>
              <a:t>Cast Rings</a:t>
            </a:r>
            <a:endParaRPr lang="en-US" sz="2400" dirty="0"/>
          </a:p>
        </p:txBody>
      </p:sp>
    </p:spTree>
  </p:cSld>
  <p:clrMapOvr>
    <a:masterClrMapping/>
  </p:clrMapOvr>
  <p:transition xmlns:p14="http://schemas.microsoft.com/office/powerpoint/2010/main" advTm="3782"/>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essica H monochromatic"/>
          <p:cNvPicPr>
            <a:picLocks noChangeAspect="1"/>
          </p:cNvPicPr>
          <p:nvPr/>
        </p:nvPicPr>
        <p:blipFill>
          <a:blip r:embed="rId2"/>
          <a:stretch>
            <a:fillRect/>
          </a:stretch>
        </p:blipFill>
        <p:spPr>
          <a:xfrm>
            <a:off x="1" y="0"/>
            <a:ext cx="9525000" cy="6858000"/>
          </a:xfrm>
          <a:prstGeom prst="rect">
            <a:avLst/>
          </a:prstGeom>
        </p:spPr>
      </p:pic>
      <p:sp>
        <p:nvSpPr>
          <p:cNvPr id="2" name="Title 1"/>
          <p:cNvSpPr>
            <a:spLocks noGrp="1"/>
          </p:cNvSpPr>
          <p:nvPr>
            <p:ph type="ctrTitle"/>
          </p:nvPr>
        </p:nvSpPr>
        <p:spPr>
          <a:xfrm>
            <a:off x="3124200" y="4168775"/>
            <a:ext cx="7772400" cy="1470025"/>
          </a:xfrm>
        </p:spPr>
        <p:txBody>
          <a:bodyPr>
            <a:normAutofit/>
          </a:bodyPr>
          <a:lstStyle/>
          <a:p>
            <a:r>
              <a:rPr lang="en-US" sz="6500" dirty="0" smtClean="0">
                <a:solidFill>
                  <a:srgbClr val="FF6600"/>
                </a:solidFill>
              </a:rPr>
              <a:t>Painting</a:t>
            </a:r>
            <a:endParaRPr lang="en-US" sz="6500" dirty="0">
              <a:solidFill>
                <a:srgbClr val="FF6600"/>
              </a:solidFill>
            </a:endParaRPr>
          </a:p>
        </p:txBody>
      </p:sp>
    </p:spTree>
  </p:cSld>
  <p:clrMapOvr>
    <a:masterClrMapping/>
  </p:clrMapOvr>
  <p:transition xmlns:p14="http://schemas.microsoft.com/office/powerpoint/2010/main" advTm="3228"/>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Painting </a:t>
            </a:r>
            <a:endParaRPr lang="en-US" dirty="0"/>
          </a:p>
        </p:txBody>
      </p:sp>
      <p:sp>
        <p:nvSpPr>
          <p:cNvPr id="3" name="Content Placeholder 2"/>
          <p:cNvSpPr>
            <a:spLocks noGrp="1"/>
          </p:cNvSpPr>
          <p:nvPr>
            <p:ph idx="1"/>
          </p:nvPr>
        </p:nvSpPr>
        <p:spPr/>
        <p:txBody>
          <a:bodyPr/>
          <a:lstStyle/>
          <a:p>
            <a:r>
              <a:rPr lang="en-US" dirty="0" smtClean="0"/>
              <a:t>Major Projects</a:t>
            </a:r>
          </a:p>
          <a:p>
            <a:pPr lvl="1"/>
            <a:r>
              <a:rPr lang="en-US" dirty="0" smtClean="0"/>
              <a:t>Watercolor Landscapes</a:t>
            </a:r>
          </a:p>
          <a:p>
            <a:pPr lvl="1"/>
            <a:r>
              <a:rPr lang="en-US" dirty="0" smtClean="0"/>
              <a:t>Portraits in Watercolor</a:t>
            </a:r>
          </a:p>
          <a:p>
            <a:pPr lvl="1"/>
            <a:r>
              <a:rPr lang="en-US" dirty="0" smtClean="0"/>
              <a:t>Acrylic Painting</a:t>
            </a:r>
          </a:p>
          <a:p>
            <a:pPr lvl="1"/>
            <a:r>
              <a:rPr lang="en-US" dirty="0" smtClean="0"/>
              <a:t>Oil painting</a:t>
            </a:r>
          </a:p>
          <a:p>
            <a:pPr lvl="1"/>
            <a:r>
              <a:rPr lang="en-US" dirty="0" smtClean="0"/>
              <a:t>Murals</a:t>
            </a:r>
          </a:p>
          <a:p>
            <a:pPr lvl="1"/>
            <a:endParaRPr lang="en-US" dirty="0"/>
          </a:p>
        </p:txBody>
      </p:sp>
    </p:spTree>
  </p:cSld>
  <p:clrMapOvr>
    <a:masterClrMapping/>
  </p:clrMapOvr>
  <p:transition xmlns:p14="http://schemas.microsoft.com/office/powerpoint/2010/main" advTm="7844"/>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aura Gordh self portrait.jpg"/>
          <p:cNvPicPr>
            <a:picLocks noChangeAspect="1"/>
          </p:cNvPicPr>
          <p:nvPr/>
        </p:nvPicPr>
        <p:blipFill>
          <a:blip r:embed="rId2"/>
          <a:stretch>
            <a:fillRect/>
          </a:stretch>
        </p:blipFill>
        <p:spPr>
          <a:xfrm>
            <a:off x="304800" y="460248"/>
            <a:ext cx="3657600" cy="5559552"/>
          </a:xfrm>
          <a:prstGeom prst="rect">
            <a:avLst/>
          </a:prstGeom>
        </p:spPr>
      </p:pic>
      <p:pic>
        <p:nvPicPr>
          <p:cNvPr id="7" name="Picture 6" descr="dalton wc-1.jpg"/>
          <p:cNvPicPr>
            <a:picLocks noChangeAspect="1"/>
          </p:cNvPicPr>
          <p:nvPr/>
        </p:nvPicPr>
        <p:blipFill>
          <a:blip r:embed="rId3"/>
          <a:stretch>
            <a:fillRect/>
          </a:stretch>
        </p:blipFill>
        <p:spPr>
          <a:xfrm>
            <a:off x="4267200" y="152400"/>
            <a:ext cx="3962400" cy="2643223"/>
          </a:xfrm>
          <a:prstGeom prst="rect">
            <a:avLst/>
          </a:prstGeom>
        </p:spPr>
      </p:pic>
      <p:sp>
        <p:nvSpPr>
          <p:cNvPr id="8" name="TextBox 7"/>
          <p:cNvSpPr txBox="1"/>
          <p:nvPr/>
        </p:nvSpPr>
        <p:spPr>
          <a:xfrm>
            <a:off x="4267200" y="2895600"/>
            <a:ext cx="2018501" cy="369332"/>
          </a:xfrm>
          <a:prstGeom prst="rect">
            <a:avLst/>
          </a:prstGeom>
          <a:noFill/>
        </p:spPr>
        <p:txBody>
          <a:bodyPr wrap="none" rtlCol="0">
            <a:spAutoFit/>
          </a:bodyPr>
          <a:lstStyle/>
          <a:p>
            <a:r>
              <a:rPr lang="en-US" dirty="0" smtClean="0"/>
              <a:t>Final Watercolor</a:t>
            </a:r>
            <a:endParaRPr lang="en-US" dirty="0"/>
          </a:p>
        </p:txBody>
      </p:sp>
      <p:pic>
        <p:nvPicPr>
          <p:cNvPr id="9" name="Picture 8" descr="DSCN9185-2.jpg"/>
          <p:cNvPicPr>
            <a:picLocks noChangeAspect="1"/>
          </p:cNvPicPr>
          <p:nvPr/>
        </p:nvPicPr>
        <p:blipFill>
          <a:blip r:embed="rId4" cstate="print"/>
          <a:stretch>
            <a:fillRect/>
          </a:stretch>
        </p:blipFill>
        <p:spPr>
          <a:xfrm>
            <a:off x="4267200" y="3417332"/>
            <a:ext cx="4267200" cy="3200400"/>
          </a:xfrm>
          <a:prstGeom prst="rect">
            <a:avLst/>
          </a:prstGeom>
        </p:spPr>
      </p:pic>
    </p:spTree>
  </p:cSld>
  <p:clrMapOvr>
    <a:masterClrMapping/>
  </p:clrMapOvr>
  <p:transition xmlns:p14="http://schemas.microsoft.com/office/powerpoint/2010/main" advTm="3838"/>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48200" y="224135"/>
            <a:ext cx="2003223" cy="461665"/>
          </a:xfrm>
          <a:prstGeom prst="rect">
            <a:avLst/>
          </a:prstGeom>
          <a:noFill/>
        </p:spPr>
        <p:txBody>
          <a:bodyPr wrap="none" rtlCol="0">
            <a:spAutoFit/>
          </a:bodyPr>
          <a:lstStyle/>
          <a:p>
            <a:r>
              <a:rPr lang="en-US" sz="2400" dirty="0" smtClean="0"/>
              <a:t>Color Wheel</a:t>
            </a:r>
            <a:endParaRPr lang="en-US" sz="2400" dirty="0"/>
          </a:p>
        </p:txBody>
      </p:sp>
      <p:pic>
        <p:nvPicPr>
          <p:cNvPr id="6" name="Content Placeholder 3" descr="Colorwheel natalie.jpg"/>
          <p:cNvPicPr>
            <a:picLocks noChangeAspect="1"/>
          </p:cNvPicPr>
          <p:nvPr/>
        </p:nvPicPr>
        <p:blipFill>
          <a:blip r:embed="rId2" cstate="print"/>
          <a:stretch>
            <a:fillRect/>
          </a:stretch>
        </p:blipFill>
        <p:spPr>
          <a:xfrm>
            <a:off x="0" y="74173"/>
            <a:ext cx="4532965" cy="3025995"/>
          </a:xfrm>
          <a:prstGeom prst="rect">
            <a:avLst/>
          </a:prstGeom>
        </p:spPr>
      </p:pic>
      <p:pic>
        <p:nvPicPr>
          <p:cNvPr id="7" name="Content Placeholder 3" descr="abstract.jpg"/>
          <p:cNvPicPr>
            <a:picLocks noChangeAspect="1"/>
          </p:cNvPicPr>
          <p:nvPr/>
        </p:nvPicPr>
        <p:blipFill>
          <a:blip r:embed="rId3"/>
          <a:srcRect r="6226" b="14135"/>
          <a:stretch>
            <a:fillRect/>
          </a:stretch>
        </p:blipFill>
        <p:spPr>
          <a:xfrm>
            <a:off x="4648200" y="1332131"/>
            <a:ext cx="4369011" cy="2667000"/>
          </a:xfrm>
          <a:prstGeom prst="rect">
            <a:avLst/>
          </a:prstGeom>
        </p:spPr>
      </p:pic>
      <p:sp>
        <p:nvSpPr>
          <p:cNvPr id="8" name="TextBox 7"/>
          <p:cNvSpPr txBox="1"/>
          <p:nvPr/>
        </p:nvSpPr>
        <p:spPr>
          <a:xfrm>
            <a:off x="7026913" y="4191000"/>
            <a:ext cx="1990298" cy="369332"/>
          </a:xfrm>
          <a:prstGeom prst="rect">
            <a:avLst/>
          </a:prstGeom>
          <a:noFill/>
        </p:spPr>
        <p:txBody>
          <a:bodyPr wrap="none" rtlCol="0">
            <a:spAutoFit/>
          </a:bodyPr>
          <a:lstStyle/>
          <a:p>
            <a:r>
              <a:rPr lang="en-US" dirty="0" smtClean="0"/>
              <a:t>Abstract Design</a:t>
            </a:r>
            <a:endParaRPr lang="en-US" dirty="0"/>
          </a:p>
        </p:txBody>
      </p:sp>
      <p:pic>
        <p:nvPicPr>
          <p:cNvPr id="11" name="Picture 10" descr="small landscapes.jpg"/>
          <p:cNvPicPr>
            <a:picLocks noChangeAspect="1"/>
          </p:cNvPicPr>
          <p:nvPr/>
        </p:nvPicPr>
        <p:blipFill>
          <a:blip r:embed="rId4" cstate="print"/>
          <a:srcRect t="10000" r="24166"/>
          <a:stretch>
            <a:fillRect/>
          </a:stretch>
        </p:blipFill>
        <p:spPr>
          <a:xfrm rot="5400000">
            <a:off x="-133350" y="3562350"/>
            <a:ext cx="3467100" cy="2743200"/>
          </a:xfrm>
          <a:prstGeom prst="rect">
            <a:avLst/>
          </a:prstGeom>
        </p:spPr>
      </p:pic>
      <p:sp>
        <p:nvSpPr>
          <p:cNvPr id="12" name="TextBox 11"/>
          <p:cNvSpPr txBox="1"/>
          <p:nvPr/>
        </p:nvSpPr>
        <p:spPr>
          <a:xfrm>
            <a:off x="3276600" y="5638800"/>
            <a:ext cx="2018501" cy="369332"/>
          </a:xfrm>
          <a:prstGeom prst="rect">
            <a:avLst/>
          </a:prstGeom>
          <a:noFill/>
        </p:spPr>
        <p:txBody>
          <a:bodyPr wrap="none" rtlCol="0">
            <a:spAutoFit/>
          </a:bodyPr>
          <a:lstStyle/>
          <a:p>
            <a:r>
              <a:rPr lang="en-US" dirty="0" smtClean="0"/>
              <a:t>Final Watercolor</a:t>
            </a:r>
            <a:endParaRPr lang="en-US" dirty="0"/>
          </a:p>
        </p:txBody>
      </p:sp>
    </p:spTree>
  </p:cSld>
  <p:clrMapOvr>
    <a:masterClrMapping/>
  </p:clrMapOvr>
  <p:transition xmlns:p14="http://schemas.microsoft.com/office/powerpoint/2010/main" advTm="3958"/>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b I 004.jpg"/>
          <p:cNvPicPr>
            <a:picLocks noChangeAspect="1"/>
          </p:cNvPicPr>
          <p:nvPr/>
        </p:nvPicPr>
        <p:blipFill>
          <a:blip r:embed="rId2"/>
          <a:stretch>
            <a:fillRect/>
          </a:stretch>
        </p:blipFill>
        <p:spPr>
          <a:xfrm>
            <a:off x="0" y="0"/>
            <a:ext cx="6420595" cy="6858000"/>
          </a:xfrm>
          <a:prstGeom prst="rect">
            <a:avLst/>
          </a:prstGeom>
        </p:spPr>
      </p:pic>
      <p:sp>
        <p:nvSpPr>
          <p:cNvPr id="5" name="TextBox 4"/>
          <p:cNvSpPr txBox="1"/>
          <p:nvPr/>
        </p:nvSpPr>
        <p:spPr>
          <a:xfrm>
            <a:off x="5105400" y="6019800"/>
            <a:ext cx="3708016" cy="646331"/>
          </a:xfrm>
          <a:prstGeom prst="rect">
            <a:avLst/>
          </a:prstGeom>
          <a:noFill/>
        </p:spPr>
        <p:txBody>
          <a:bodyPr wrap="none" rtlCol="0">
            <a:spAutoFit/>
          </a:bodyPr>
          <a:lstStyle/>
          <a:p>
            <a:r>
              <a:rPr lang="en-US" sz="3600" dirty="0" smtClean="0"/>
              <a:t>Acrylic Painting</a:t>
            </a:r>
            <a:endParaRPr lang="en-US" sz="3600" dirty="0"/>
          </a:p>
        </p:txBody>
      </p:sp>
    </p:spTree>
  </p:cSld>
  <p:clrMapOvr>
    <a:masterClrMapping/>
  </p:clrMapOvr>
  <p:transition xmlns:p14="http://schemas.microsoft.com/office/powerpoint/2010/main" advTm="3801"/>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tgs cat.jpg"/>
          <p:cNvPicPr>
            <a:picLocks noChangeAspect="1"/>
          </p:cNvPicPr>
          <p:nvPr/>
        </p:nvPicPr>
        <p:blipFill>
          <a:blip r:embed="rId2"/>
          <a:stretch>
            <a:fillRect/>
          </a:stretch>
        </p:blipFill>
        <p:spPr>
          <a:xfrm>
            <a:off x="1196920" y="2819400"/>
            <a:ext cx="3222680" cy="4041374"/>
          </a:xfrm>
          <a:prstGeom prst="rect">
            <a:avLst/>
          </a:prstGeom>
        </p:spPr>
      </p:pic>
      <p:pic>
        <p:nvPicPr>
          <p:cNvPr id="4" name="Picture 3" descr="ty olson acrylic"/>
          <p:cNvPicPr>
            <a:picLocks noChangeAspect="1"/>
          </p:cNvPicPr>
          <p:nvPr/>
        </p:nvPicPr>
        <p:blipFill>
          <a:blip r:embed="rId3"/>
          <a:stretch>
            <a:fillRect/>
          </a:stretch>
        </p:blipFill>
        <p:spPr>
          <a:xfrm>
            <a:off x="4648659" y="0"/>
            <a:ext cx="4495341" cy="6294425"/>
          </a:xfrm>
          <a:prstGeom prst="rect">
            <a:avLst/>
          </a:prstGeom>
        </p:spPr>
      </p:pic>
      <p:sp>
        <p:nvSpPr>
          <p:cNvPr id="5" name="TextBox 4"/>
          <p:cNvSpPr txBox="1"/>
          <p:nvPr/>
        </p:nvSpPr>
        <p:spPr>
          <a:xfrm>
            <a:off x="5486400" y="6172200"/>
            <a:ext cx="2959614" cy="646331"/>
          </a:xfrm>
          <a:prstGeom prst="rect">
            <a:avLst/>
          </a:prstGeom>
          <a:noFill/>
        </p:spPr>
        <p:txBody>
          <a:bodyPr wrap="none" rtlCol="0">
            <a:spAutoFit/>
          </a:bodyPr>
          <a:lstStyle/>
          <a:p>
            <a:r>
              <a:rPr lang="en-US" sz="3600" dirty="0" smtClean="0"/>
              <a:t>Final Acrylic</a:t>
            </a:r>
            <a:endParaRPr lang="en-US" sz="3600" dirty="0"/>
          </a:p>
        </p:txBody>
      </p:sp>
      <p:pic>
        <p:nvPicPr>
          <p:cNvPr id="6" name="Picture 5" descr="fal 08 013.jpg"/>
          <p:cNvPicPr>
            <a:picLocks noChangeAspect="1"/>
          </p:cNvPicPr>
          <p:nvPr/>
        </p:nvPicPr>
        <p:blipFill>
          <a:blip r:embed="rId4"/>
          <a:stretch>
            <a:fillRect/>
          </a:stretch>
        </p:blipFill>
        <p:spPr>
          <a:xfrm rot="5400000">
            <a:off x="0" y="533400"/>
            <a:ext cx="3200400" cy="2133600"/>
          </a:xfrm>
          <a:prstGeom prst="rect">
            <a:avLst/>
          </a:prstGeom>
        </p:spPr>
      </p:pic>
    </p:spTree>
  </p:cSld>
  <p:clrMapOvr>
    <a:masterClrMapping/>
  </p:clrMapOvr>
  <p:transition xmlns:p14="http://schemas.microsoft.com/office/powerpoint/2010/main" advTm="3846"/>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Ceramics</a:t>
            </a:r>
            <a:endParaRPr lang="en-US" dirty="0"/>
          </a:p>
        </p:txBody>
      </p:sp>
      <p:sp>
        <p:nvSpPr>
          <p:cNvPr id="5" name="Content Placeholder 4"/>
          <p:cNvSpPr>
            <a:spLocks noGrp="1"/>
          </p:cNvSpPr>
          <p:nvPr>
            <p:ph idx="1"/>
          </p:nvPr>
        </p:nvSpPr>
        <p:spPr>
          <a:xfrm>
            <a:off x="457200" y="1371600"/>
            <a:ext cx="8229600" cy="4525963"/>
          </a:xfrm>
        </p:spPr>
        <p:txBody>
          <a:bodyPr>
            <a:normAutofit fontScale="92500" lnSpcReduction="20000"/>
          </a:bodyPr>
          <a:lstStyle/>
          <a:p>
            <a:r>
              <a:rPr lang="en-US" dirty="0" smtClean="0"/>
              <a:t>Major Projects</a:t>
            </a:r>
          </a:p>
          <a:p>
            <a:pPr lvl="1"/>
            <a:r>
              <a:rPr lang="en-US" dirty="0" smtClean="0"/>
              <a:t>Textured Sphere</a:t>
            </a:r>
          </a:p>
          <a:p>
            <a:pPr lvl="1"/>
            <a:r>
              <a:rPr lang="en-US" dirty="0" smtClean="0"/>
              <a:t>Candleholder</a:t>
            </a:r>
          </a:p>
          <a:p>
            <a:pPr lvl="1"/>
            <a:r>
              <a:rPr lang="en-US" dirty="0" smtClean="0"/>
              <a:t>Coil Vase</a:t>
            </a:r>
          </a:p>
          <a:p>
            <a:pPr lvl="1"/>
            <a:r>
              <a:rPr lang="en-US" dirty="0" smtClean="0"/>
              <a:t>Slab Mug</a:t>
            </a:r>
          </a:p>
          <a:p>
            <a:pPr lvl="1"/>
            <a:r>
              <a:rPr lang="en-US" dirty="0" smtClean="0"/>
              <a:t>Slab Vase</a:t>
            </a:r>
          </a:p>
          <a:p>
            <a:pPr lvl="1"/>
            <a:r>
              <a:rPr lang="en-US" dirty="0" smtClean="0"/>
              <a:t>Teapots</a:t>
            </a:r>
          </a:p>
          <a:p>
            <a:pPr lvl="1"/>
            <a:r>
              <a:rPr lang="en-US" dirty="0" smtClean="0"/>
              <a:t>Wheel thrown cups, mugs, bowls</a:t>
            </a:r>
          </a:p>
          <a:p>
            <a:pPr lvl="1"/>
            <a:r>
              <a:rPr lang="en-US" dirty="0" smtClean="0"/>
              <a:t>Hamada Bottle</a:t>
            </a:r>
          </a:p>
          <a:p>
            <a:pPr lvl="1"/>
            <a:r>
              <a:rPr lang="en-US" dirty="0" smtClean="0"/>
              <a:t>Tiles</a:t>
            </a:r>
          </a:p>
          <a:p>
            <a:pPr lvl="1"/>
            <a:r>
              <a:rPr lang="en-US" dirty="0" err="1" smtClean="0"/>
              <a:t>Raku</a:t>
            </a:r>
            <a:r>
              <a:rPr lang="en-US" dirty="0" smtClean="0"/>
              <a:t> and Alternative Firing</a:t>
            </a:r>
            <a:endParaRPr lang="en-US" dirty="0"/>
          </a:p>
        </p:txBody>
      </p:sp>
    </p:spTree>
  </p:cSld>
  <p:clrMapOvr>
    <a:masterClrMapping/>
  </p:clrMapOvr>
  <p:transition xmlns:p14="http://schemas.microsoft.com/office/powerpoint/2010/main" advTm="6178"/>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r.jpg"/>
          <p:cNvPicPr>
            <a:picLocks noChangeAspect="1"/>
          </p:cNvPicPr>
          <p:nvPr/>
        </p:nvPicPr>
        <p:blipFill>
          <a:blip r:embed="rId2"/>
          <a:stretch>
            <a:fillRect/>
          </a:stretch>
        </p:blipFill>
        <p:spPr>
          <a:xfrm>
            <a:off x="-381001" y="-205213"/>
            <a:ext cx="9626319" cy="7063213"/>
          </a:xfrm>
          <a:prstGeom prst="rect">
            <a:avLst/>
          </a:prstGeom>
        </p:spPr>
      </p:pic>
    </p:spTree>
  </p:cSld>
  <p:clrMapOvr>
    <a:masterClrMapping/>
  </p:clrMapOvr>
  <p:transition xmlns:p14="http://schemas.microsoft.com/office/powerpoint/2010/main" advTm="3108"/>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P5179.jpg"/>
          <p:cNvPicPr>
            <a:picLocks noChangeAspect="1"/>
          </p:cNvPicPr>
          <p:nvPr/>
        </p:nvPicPr>
        <p:blipFill>
          <a:blip r:embed="rId2"/>
          <a:stretch>
            <a:fillRect/>
          </a:stretch>
        </p:blipFill>
        <p:spPr>
          <a:xfrm>
            <a:off x="-76200" y="-66878"/>
            <a:ext cx="10415017" cy="6924878"/>
          </a:xfrm>
          <a:prstGeom prst="rect">
            <a:avLst/>
          </a:prstGeom>
        </p:spPr>
      </p:pic>
      <p:sp>
        <p:nvSpPr>
          <p:cNvPr id="2" name="Title 1"/>
          <p:cNvSpPr>
            <a:spLocks noGrp="1"/>
          </p:cNvSpPr>
          <p:nvPr>
            <p:ph type="ctrTitle"/>
          </p:nvPr>
        </p:nvSpPr>
        <p:spPr>
          <a:xfrm>
            <a:off x="-1447800" y="4168775"/>
            <a:ext cx="7772400" cy="1470025"/>
          </a:xfrm>
        </p:spPr>
        <p:txBody>
          <a:bodyPr/>
          <a:lstStyle/>
          <a:p>
            <a:r>
              <a:rPr lang="en-US" dirty="0" smtClean="0">
                <a:solidFill>
                  <a:srgbClr val="FF6600"/>
                </a:solidFill>
              </a:rPr>
              <a:t>Sculpture</a:t>
            </a:r>
            <a:endParaRPr lang="en-US" dirty="0">
              <a:solidFill>
                <a:srgbClr val="FF6600"/>
              </a:solidFill>
            </a:endParaRPr>
          </a:p>
        </p:txBody>
      </p:sp>
    </p:spTree>
  </p:cSld>
  <p:clrMapOvr>
    <a:masterClrMapping/>
  </p:clrMapOvr>
  <p:transition xmlns:p14="http://schemas.microsoft.com/office/powerpoint/2010/main" advTm="3789"/>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Sculpture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Major Projects</a:t>
            </a:r>
          </a:p>
          <a:p>
            <a:pPr lvl="1"/>
            <a:r>
              <a:rPr lang="en-US" dirty="0" smtClean="0"/>
              <a:t>Human Head in Clay</a:t>
            </a:r>
          </a:p>
          <a:p>
            <a:pPr lvl="1"/>
            <a:r>
              <a:rPr lang="en-US" dirty="0" smtClean="0"/>
              <a:t>Narrative Clay Sculpture</a:t>
            </a:r>
          </a:p>
          <a:p>
            <a:pPr lvl="1"/>
            <a:r>
              <a:rPr lang="en-US" dirty="0" smtClean="0"/>
              <a:t>Paper Mache Food</a:t>
            </a:r>
          </a:p>
          <a:p>
            <a:pPr lvl="1"/>
            <a:r>
              <a:rPr lang="en-US" dirty="0" smtClean="0"/>
              <a:t>Cardboard Sculpture</a:t>
            </a:r>
          </a:p>
          <a:p>
            <a:pPr lvl="1"/>
            <a:r>
              <a:rPr lang="en-US" dirty="0" smtClean="0"/>
              <a:t>Wire Animal</a:t>
            </a:r>
          </a:p>
          <a:p>
            <a:pPr lvl="1"/>
            <a:r>
              <a:rPr lang="en-US" dirty="0" smtClean="0"/>
              <a:t>Found Wood Animal</a:t>
            </a:r>
          </a:p>
          <a:p>
            <a:pPr lvl="1"/>
            <a:r>
              <a:rPr lang="en-US" dirty="0" smtClean="0"/>
              <a:t>Public Art</a:t>
            </a:r>
          </a:p>
          <a:p>
            <a:pPr lvl="1"/>
            <a:r>
              <a:rPr lang="en-US" dirty="0" smtClean="0"/>
              <a:t>Stone Carving</a:t>
            </a:r>
          </a:p>
          <a:p>
            <a:pPr lvl="1"/>
            <a:r>
              <a:rPr lang="en-US" dirty="0" smtClean="0"/>
              <a:t>Metal Sculpture</a:t>
            </a:r>
            <a:endParaRPr lang="en-US" dirty="0"/>
          </a:p>
        </p:txBody>
      </p:sp>
    </p:spTree>
  </p:cSld>
  <p:clrMapOvr>
    <a:masterClrMapping/>
  </p:clrMapOvr>
  <p:transition xmlns:p14="http://schemas.microsoft.com/office/powerpoint/2010/main" advTm="7095"/>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1933.JPG"/>
          <p:cNvPicPr>
            <a:picLocks noChangeAspect="1"/>
          </p:cNvPicPr>
          <p:nvPr/>
        </p:nvPicPr>
        <p:blipFill>
          <a:blip r:embed="rId2"/>
          <a:stretch>
            <a:fillRect/>
          </a:stretch>
        </p:blipFill>
        <p:spPr>
          <a:xfrm>
            <a:off x="0" y="0"/>
            <a:ext cx="3369353" cy="6858000"/>
          </a:xfrm>
          <a:prstGeom prst="rect">
            <a:avLst/>
          </a:prstGeom>
        </p:spPr>
      </p:pic>
      <p:pic>
        <p:nvPicPr>
          <p:cNvPr id="3" name="Picture 2" descr="cardboard - hands.jpg"/>
          <p:cNvPicPr>
            <a:picLocks noChangeAspect="1"/>
          </p:cNvPicPr>
          <p:nvPr/>
        </p:nvPicPr>
        <p:blipFill>
          <a:blip r:embed="rId3"/>
          <a:stretch>
            <a:fillRect/>
          </a:stretch>
        </p:blipFill>
        <p:spPr>
          <a:xfrm>
            <a:off x="4114800" y="0"/>
            <a:ext cx="4207226" cy="4191000"/>
          </a:xfrm>
          <a:prstGeom prst="rect">
            <a:avLst/>
          </a:prstGeom>
        </p:spPr>
      </p:pic>
      <p:pic>
        <p:nvPicPr>
          <p:cNvPr id="4" name="Picture 3" descr="Cardboard - purse.jpg"/>
          <p:cNvPicPr>
            <a:picLocks noChangeAspect="1"/>
          </p:cNvPicPr>
          <p:nvPr/>
        </p:nvPicPr>
        <p:blipFill>
          <a:blip r:embed="rId4"/>
          <a:stretch>
            <a:fillRect/>
          </a:stretch>
        </p:blipFill>
        <p:spPr>
          <a:xfrm>
            <a:off x="3124200" y="3813234"/>
            <a:ext cx="3313782" cy="3044766"/>
          </a:xfrm>
          <a:prstGeom prst="rect">
            <a:avLst/>
          </a:prstGeom>
        </p:spPr>
      </p:pic>
      <p:sp>
        <p:nvSpPr>
          <p:cNvPr id="5" name="TextBox 4"/>
          <p:cNvSpPr txBox="1"/>
          <p:nvPr/>
        </p:nvSpPr>
        <p:spPr>
          <a:xfrm>
            <a:off x="6705600" y="4495800"/>
            <a:ext cx="1794932" cy="1200328"/>
          </a:xfrm>
          <a:prstGeom prst="rect">
            <a:avLst/>
          </a:prstGeom>
          <a:noFill/>
        </p:spPr>
        <p:txBody>
          <a:bodyPr wrap="none" rtlCol="0">
            <a:spAutoFit/>
          </a:bodyPr>
          <a:lstStyle/>
          <a:p>
            <a:r>
              <a:rPr lang="en-US" sz="2400" dirty="0" smtClean="0"/>
              <a:t>Cardboard </a:t>
            </a:r>
          </a:p>
          <a:p>
            <a:r>
              <a:rPr lang="en-US" sz="2400" dirty="0" smtClean="0"/>
              <a:t>Sculpture </a:t>
            </a:r>
          </a:p>
          <a:p>
            <a:r>
              <a:rPr lang="en-US" sz="2400" dirty="0" smtClean="0"/>
              <a:t>Project</a:t>
            </a:r>
            <a:endParaRPr lang="en-US" sz="2400" dirty="0"/>
          </a:p>
        </p:txBody>
      </p:sp>
    </p:spTree>
  </p:cSld>
  <p:clrMapOvr>
    <a:masterClrMapping/>
  </p:clrMapOvr>
  <p:transition xmlns:p14="http://schemas.microsoft.com/office/powerpoint/2010/main" advTm="3497"/>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P5175.jpg"/>
          <p:cNvPicPr>
            <a:picLocks noChangeAspect="1"/>
          </p:cNvPicPr>
          <p:nvPr/>
        </p:nvPicPr>
        <p:blipFill>
          <a:blip r:embed="rId2"/>
          <a:stretch>
            <a:fillRect/>
          </a:stretch>
        </p:blipFill>
        <p:spPr>
          <a:xfrm>
            <a:off x="304800" y="304800"/>
            <a:ext cx="4340968" cy="5334000"/>
          </a:xfrm>
          <a:prstGeom prst="rect">
            <a:avLst/>
          </a:prstGeom>
        </p:spPr>
      </p:pic>
      <p:sp>
        <p:nvSpPr>
          <p:cNvPr id="6" name="TextBox 5"/>
          <p:cNvSpPr txBox="1"/>
          <p:nvPr/>
        </p:nvSpPr>
        <p:spPr>
          <a:xfrm>
            <a:off x="498778" y="5715000"/>
            <a:ext cx="3844622" cy="461665"/>
          </a:xfrm>
          <a:prstGeom prst="rect">
            <a:avLst/>
          </a:prstGeom>
          <a:noFill/>
        </p:spPr>
        <p:txBody>
          <a:bodyPr wrap="none" rtlCol="0">
            <a:spAutoFit/>
          </a:bodyPr>
          <a:lstStyle/>
          <a:p>
            <a:r>
              <a:rPr lang="en-US" sz="2400" dirty="0" smtClean="0"/>
              <a:t>Ceramic Head Sculpture</a:t>
            </a:r>
            <a:endParaRPr lang="en-US" sz="2400" dirty="0"/>
          </a:p>
        </p:txBody>
      </p:sp>
      <p:pic>
        <p:nvPicPr>
          <p:cNvPr id="7" name="Picture 6" descr="IMG_1342.jpg"/>
          <p:cNvPicPr>
            <a:picLocks noChangeAspect="1"/>
          </p:cNvPicPr>
          <p:nvPr/>
        </p:nvPicPr>
        <p:blipFill>
          <a:blip r:embed="rId3"/>
          <a:stretch>
            <a:fillRect/>
          </a:stretch>
        </p:blipFill>
        <p:spPr>
          <a:xfrm>
            <a:off x="4953000" y="279400"/>
            <a:ext cx="4019550" cy="5359400"/>
          </a:xfrm>
          <a:prstGeom prst="rect">
            <a:avLst/>
          </a:prstGeom>
        </p:spPr>
      </p:pic>
    </p:spTree>
  </p:cSld>
  <p:clrMapOvr>
    <a:masterClrMapping/>
  </p:clrMapOvr>
  <p:transition xmlns:p14="http://schemas.microsoft.com/office/powerpoint/2010/main" advTm="3809"/>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67200" y="4876800"/>
            <a:ext cx="1639391" cy="1200328"/>
          </a:xfrm>
          <a:prstGeom prst="rect">
            <a:avLst/>
          </a:prstGeom>
          <a:noFill/>
        </p:spPr>
        <p:txBody>
          <a:bodyPr wrap="none" rtlCol="0">
            <a:spAutoFit/>
          </a:bodyPr>
          <a:lstStyle/>
          <a:p>
            <a:r>
              <a:rPr lang="en-US" sz="2400" dirty="0" smtClean="0"/>
              <a:t>Wire </a:t>
            </a:r>
          </a:p>
          <a:p>
            <a:r>
              <a:rPr lang="en-US" sz="2400" dirty="0" smtClean="0"/>
              <a:t>Sculpture</a:t>
            </a:r>
          </a:p>
          <a:p>
            <a:endParaRPr lang="en-US" sz="2400" dirty="0"/>
          </a:p>
        </p:txBody>
      </p:sp>
      <p:pic>
        <p:nvPicPr>
          <p:cNvPr id="6" name="Picture 5" descr="_MG_7357.jpg"/>
          <p:cNvPicPr>
            <a:picLocks noChangeAspect="1"/>
          </p:cNvPicPr>
          <p:nvPr/>
        </p:nvPicPr>
        <p:blipFill>
          <a:blip r:embed="rId2"/>
          <a:stretch>
            <a:fillRect/>
          </a:stretch>
        </p:blipFill>
        <p:spPr>
          <a:xfrm>
            <a:off x="2057400" y="0"/>
            <a:ext cx="7086600" cy="4716311"/>
          </a:xfrm>
          <a:prstGeom prst="rect">
            <a:avLst/>
          </a:prstGeom>
        </p:spPr>
      </p:pic>
      <p:pic>
        <p:nvPicPr>
          <p:cNvPr id="7" name="Picture 6" descr="DSCN2961.jpg"/>
          <p:cNvPicPr>
            <a:picLocks noChangeAspect="1"/>
          </p:cNvPicPr>
          <p:nvPr/>
        </p:nvPicPr>
        <p:blipFill>
          <a:blip r:embed="rId3"/>
          <a:stretch>
            <a:fillRect/>
          </a:stretch>
        </p:blipFill>
        <p:spPr>
          <a:xfrm>
            <a:off x="88392" y="3733800"/>
            <a:ext cx="3950208" cy="2962656"/>
          </a:xfrm>
          <a:prstGeom prst="rect">
            <a:avLst/>
          </a:prstGeom>
        </p:spPr>
      </p:pic>
    </p:spTree>
  </p:cSld>
  <p:clrMapOvr>
    <a:masterClrMapping/>
  </p:clrMapOvr>
  <p:transition xmlns:p14="http://schemas.microsoft.com/office/powerpoint/2010/main" advTm="3708"/>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1492.jpg"/>
          <p:cNvPicPr>
            <a:picLocks noChangeAspect="1"/>
          </p:cNvPicPr>
          <p:nvPr/>
        </p:nvPicPr>
        <p:blipFill>
          <a:blip r:embed="rId2"/>
          <a:stretch>
            <a:fillRect/>
          </a:stretch>
        </p:blipFill>
        <p:spPr>
          <a:xfrm>
            <a:off x="0" y="2971800"/>
            <a:ext cx="5181600" cy="3886200"/>
          </a:xfrm>
          <a:prstGeom prst="rect">
            <a:avLst/>
          </a:prstGeom>
        </p:spPr>
      </p:pic>
      <p:pic>
        <p:nvPicPr>
          <p:cNvPr id="2" name="Picture 1" descr="IMG_1430.jpg"/>
          <p:cNvPicPr>
            <a:picLocks noChangeAspect="1"/>
          </p:cNvPicPr>
          <p:nvPr/>
        </p:nvPicPr>
        <p:blipFill>
          <a:blip r:embed="rId3"/>
          <a:stretch>
            <a:fillRect/>
          </a:stretch>
        </p:blipFill>
        <p:spPr>
          <a:xfrm>
            <a:off x="3860800" y="0"/>
            <a:ext cx="5283200" cy="3962400"/>
          </a:xfrm>
          <a:prstGeom prst="rect">
            <a:avLst/>
          </a:prstGeom>
        </p:spPr>
      </p:pic>
      <p:pic>
        <p:nvPicPr>
          <p:cNvPr id="4" name="Picture 3" descr="IMG_0751.jpg"/>
          <p:cNvPicPr>
            <a:picLocks noChangeAspect="1"/>
          </p:cNvPicPr>
          <p:nvPr/>
        </p:nvPicPr>
        <p:blipFill>
          <a:blip r:embed="rId4"/>
          <a:stretch>
            <a:fillRect/>
          </a:stretch>
        </p:blipFill>
        <p:spPr>
          <a:xfrm>
            <a:off x="76200" y="76200"/>
            <a:ext cx="3657600" cy="2743200"/>
          </a:xfrm>
          <a:prstGeom prst="rect">
            <a:avLst/>
          </a:prstGeom>
        </p:spPr>
      </p:pic>
      <p:sp>
        <p:nvSpPr>
          <p:cNvPr id="5" name="TextBox 4"/>
          <p:cNvSpPr txBox="1"/>
          <p:nvPr/>
        </p:nvSpPr>
        <p:spPr>
          <a:xfrm>
            <a:off x="5334000" y="4692134"/>
            <a:ext cx="3401893" cy="369332"/>
          </a:xfrm>
          <a:prstGeom prst="rect">
            <a:avLst/>
          </a:prstGeom>
          <a:noFill/>
        </p:spPr>
        <p:txBody>
          <a:bodyPr wrap="none" rtlCol="0">
            <a:spAutoFit/>
          </a:bodyPr>
          <a:lstStyle/>
          <a:p>
            <a:r>
              <a:rPr lang="en-US" dirty="0" smtClean="0"/>
              <a:t>Paper Mache Food Sculpture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343.jpg"/>
          <p:cNvPicPr>
            <a:picLocks noChangeAspect="1"/>
          </p:cNvPicPr>
          <p:nvPr/>
        </p:nvPicPr>
        <p:blipFill>
          <a:blip r:embed="rId2"/>
          <a:stretch>
            <a:fillRect/>
          </a:stretch>
        </p:blipFill>
        <p:spPr>
          <a:xfrm>
            <a:off x="0" y="0"/>
            <a:ext cx="5143500" cy="6858000"/>
          </a:xfrm>
          <a:prstGeom prst="rect">
            <a:avLst/>
          </a:prstGeom>
        </p:spPr>
      </p:pic>
      <p:pic>
        <p:nvPicPr>
          <p:cNvPr id="3" name="Picture 2" descr="IMG_2364.jpg"/>
          <p:cNvPicPr>
            <a:picLocks noChangeAspect="1"/>
          </p:cNvPicPr>
          <p:nvPr/>
        </p:nvPicPr>
        <p:blipFill>
          <a:blip r:embed="rId3"/>
          <a:stretch>
            <a:fillRect/>
          </a:stretch>
        </p:blipFill>
        <p:spPr>
          <a:xfrm>
            <a:off x="5257800" y="0"/>
            <a:ext cx="3771900" cy="5029200"/>
          </a:xfrm>
          <a:prstGeom prst="rect">
            <a:avLst/>
          </a:prstGeom>
        </p:spPr>
      </p:pic>
      <p:sp>
        <p:nvSpPr>
          <p:cNvPr id="4" name="TextBox 3"/>
          <p:cNvSpPr txBox="1"/>
          <p:nvPr/>
        </p:nvSpPr>
        <p:spPr>
          <a:xfrm>
            <a:off x="5791200" y="5377934"/>
            <a:ext cx="2399102" cy="369332"/>
          </a:xfrm>
          <a:prstGeom prst="rect">
            <a:avLst/>
          </a:prstGeom>
          <a:noFill/>
        </p:spPr>
        <p:txBody>
          <a:bodyPr wrap="none" rtlCol="0">
            <a:spAutoFit/>
          </a:bodyPr>
          <a:lstStyle/>
          <a:p>
            <a:r>
              <a:rPr lang="en-US" dirty="0" smtClean="0"/>
              <a:t>Found Wood Animal</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7610.jpg"/>
          <p:cNvPicPr>
            <a:picLocks noChangeAspect="1"/>
          </p:cNvPicPr>
          <p:nvPr/>
        </p:nvPicPr>
        <p:blipFill>
          <a:blip r:embed="rId2"/>
          <a:stretch>
            <a:fillRect/>
          </a:stretch>
        </p:blipFill>
        <p:spPr>
          <a:xfrm>
            <a:off x="5029200" y="152400"/>
            <a:ext cx="3950208" cy="2962656"/>
          </a:xfrm>
          <a:prstGeom prst="rect">
            <a:avLst/>
          </a:prstGeom>
        </p:spPr>
      </p:pic>
      <p:pic>
        <p:nvPicPr>
          <p:cNvPr id="3" name="Picture 2" descr="DSCN7596.jpg"/>
          <p:cNvPicPr>
            <a:picLocks noChangeAspect="1"/>
          </p:cNvPicPr>
          <p:nvPr/>
        </p:nvPicPr>
        <p:blipFill>
          <a:blip r:embed="rId3"/>
          <a:stretch>
            <a:fillRect/>
          </a:stretch>
        </p:blipFill>
        <p:spPr>
          <a:xfrm>
            <a:off x="5029200" y="3276600"/>
            <a:ext cx="3950208" cy="2962656"/>
          </a:xfrm>
          <a:prstGeom prst="rect">
            <a:avLst/>
          </a:prstGeom>
        </p:spPr>
      </p:pic>
      <p:pic>
        <p:nvPicPr>
          <p:cNvPr id="4" name="Picture 3" descr="IMG_0318.jpg"/>
          <p:cNvPicPr>
            <a:picLocks noChangeAspect="1"/>
          </p:cNvPicPr>
          <p:nvPr/>
        </p:nvPicPr>
        <p:blipFill>
          <a:blip r:embed="rId4"/>
          <a:stretch>
            <a:fillRect/>
          </a:stretch>
        </p:blipFill>
        <p:spPr>
          <a:xfrm>
            <a:off x="-187071" y="0"/>
            <a:ext cx="5140071"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1-05 at 2.06.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67" y="228600"/>
            <a:ext cx="9110850" cy="5181600"/>
          </a:xfrm>
          <a:prstGeom prst="rect">
            <a:avLst/>
          </a:prstGeom>
        </p:spPr>
      </p:pic>
      <p:sp>
        <p:nvSpPr>
          <p:cNvPr id="3" name="Rectangle 2"/>
          <p:cNvSpPr/>
          <p:nvPr/>
        </p:nvSpPr>
        <p:spPr>
          <a:xfrm>
            <a:off x="4800600" y="5334000"/>
            <a:ext cx="4044697" cy="1107996"/>
          </a:xfrm>
          <a:prstGeom prst="rect">
            <a:avLst/>
          </a:prstGeom>
        </p:spPr>
        <p:txBody>
          <a:bodyPr wrap="none">
            <a:spAutoFit/>
          </a:bodyPr>
          <a:lstStyle/>
          <a:p>
            <a:r>
              <a:rPr lang="en-US" sz="6600" dirty="0" smtClean="0">
                <a:solidFill>
                  <a:srgbClr val="FF6600"/>
                </a:solidFill>
              </a:rPr>
              <a:t>Video Art</a:t>
            </a:r>
            <a:endParaRPr lang="en-US" sz="6600" dirty="0"/>
          </a:p>
        </p:txBody>
      </p:sp>
    </p:spTree>
    <p:extLst>
      <p:ext uri="{BB962C8B-B14F-4D97-AF65-F5344CB8AC3E}">
        <p14:creationId xmlns:p14="http://schemas.microsoft.com/office/powerpoint/2010/main" val="419496557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P5182.jpg"/>
          <p:cNvPicPr>
            <a:picLocks noChangeAspect="1"/>
          </p:cNvPicPr>
          <p:nvPr/>
        </p:nvPicPr>
        <p:blipFill>
          <a:blip r:embed="rId2"/>
          <a:stretch>
            <a:fillRect/>
          </a:stretch>
        </p:blipFill>
        <p:spPr>
          <a:xfrm>
            <a:off x="5396439" y="0"/>
            <a:ext cx="3747561" cy="6858000"/>
          </a:xfrm>
          <a:prstGeom prst="rect">
            <a:avLst/>
          </a:prstGeom>
        </p:spPr>
      </p:pic>
      <p:pic>
        <p:nvPicPr>
          <p:cNvPr id="5" name="Picture 4" descr="IMGP5186.jpg"/>
          <p:cNvPicPr>
            <a:picLocks noChangeAspect="1"/>
          </p:cNvPicPr>
          <p:nvPr/>
        </p:nvPicPr>
        <p:blipFill>
          <a:blip r:embed="rId3"/>
          <a:stretch>
            <a:fillRect/>
          </a:stretch>
        </p:blipFill>
        <p:spPr>
          <a:xfrm>
            <a:off x="1085850" y="3995231"/>
            <a:ext cx="4191000" cy="2786569"/>
          </a:xfrm>
          <a:prstGeom prst="rect">
            <a:avLst/>
          </a:prstGeom>
        </p:spPr>
      </p:pic>
      <p:sp>
        <p:nvSpPr>
          <p:cNvPr id="6" name="TextBox 5"/>
          <p:cNvSpPr txBox="1"/>
          <p:nvPr/>
        </p:nvSpPr>
        <p:spPr>
          <a:xfrm>
            <a:off x="762000" y="2514600"/>
            <a:ext cx="1447800" cy="1200328"/>
          </a:xfrm>
          <a:prstGeom prst="rect">
            <a:avLst/>
          </a:prstGeom>
          <a:noFill/>
        </p:spPr>
        <p:txBody>
          <a:bodyPr wrap="square" rtlCol="0">
            <a:spAutoFit/>
          </a:bodyPr>
          <a:lstStyle/>
          <a:p>
            <a:r>
              <a:rPr lang="en-US" sz="2400" dirty="0" smtClean="0"/>
              <a:t>Final Coil </a:t>
            </a:r>
          </a:p>
          <a:p>
            <a:r>
              <a:rPr lang="en-US" sz="2400" dirty="0" smtClean="0"/>
              <a:t>Project</a:t>
            </a:r>
            <a:endParaRPr lang="en-US" sz="2400" dirty="0"/>
          </a:p>
        </p:txBody>
      </p:sp>
      <p:pic>
        <p:nvPicPr>
          <p:cNvPr id="7" name="Picture 6" descr="IMG_2904.jpg"/>
          <p:cNvPicPr>
            <a:picLocks noChangeAspect="1"/>
          </p:cNvPicPr>
          <p:nvPr/>
        </p:nvPicPr>
        <p:blipFill>
          <a:blip r:embed="rId4"/>
          <a:stretch>
            <a:fillRect/>
          </a:stretch>
        </p:blipFill>
        <p:spPr>
          <a:xfrm>
            <a:off x="2362200" y="152400"/>
            <a:ext cx="2743200" cy="3657600"/>
          </a:xfrm>
          <a:prstGeom prst="rect">
            <a:avLst/>
          </a:prstGeom>
        </p:spPr>
      </p:pic>
    </p:spTree>
  </p:cSld>
  <p:clrMapOvr>
    <a:masterClrMapping/>
  </p:clrMapOvr>
  <p:transition xmlns:p14="http://schemas.microsoft.com/office/powerpoint/2010/main" advTm="3531"/>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Video Art</a:t>
            </a:r>
            <a:endParaRPr lang="en-US" dirty="0"/>
          </a:p>
        </p:txBody>
      </p:sp>
      <p:sp>
        <p:nvSpPr>
          <p:cNvPr id="5" name="Content Placeholder 4"/>
          <p:cNvSpPr>
            <a:spLocks noGrp="1"/>
          </p:cNvSpPr>
          <p:nvPr>
            <p:ph sz="half" idx="1"/>
          </p:nvPr>
        </p:nvSpPr>
        <p:spPr>
          <a:xfrm>
            <a:off x="434758" y="1295400"/>
            <a:ext cx="8229600" cy="4525963"/>
          </a:xfrm>
        </p:spPr>
        <p:txBody>
          <a:bodyPr>
            <a:normAutofit lnSpcReduction="10000"/>
          </a:bodyPr>
          <a:lstStyle/>
          <a:p>
            <a:r>
              <a:rPr lang="en-US" dirty="0" smtClean="0"/>
              <a:t>Major Projects</a:t>
            </a:r>
          </a:p>
          <a:p>
            <a:pPr lvl="1"/>
            <a:r>
              <a:rPr lang="en-US" dirty="0" smtClean="0"/>
              <a:t>Flipbook</a:t>
            </a:r>
          </a:p>
          <a:p>
            <a:pPr lvl="1"/>
            <a:r>
              <a:rPr lang="en-US" dirty="0" smtClean="0"/>
              <a:t>Animated Flipbook</a:t>
            </a:r>
          </a:p>
          <a:p>
            <a:pPr lvl="1"/>
            <a:r>
              <a:rPr lang="en-US" dirty="0" smtClean="0"/>
              <a:t>5x5 Video</a:t>
            </a:r>
          </a:p>
          <a:p>
            <a:pPr lvl="1"/>
            <a:r>
              <a:rPr lang="en-US" dirty="0" smtClean="0"/>
              <a:t>Vine Visual Pun</a:t>
            </a:r>
          </a:p>
          <a:p>
            <a:pPr lvl="1"/>
            <a:r>
              <a:rPr lang="en-US" dirty="0" smtClean="0"/>
              <a:t>Scripts</a:t>
            </a:r>
          </a:p>
          <a:p>
            <a:pPr lvl="1"/>
            <a:r>
              <a:rPr lang="en-US" dirty="0" smtClean="0"/>
              <a:t>Narrative Sound Project</a:t>
            </a:r>
          </a:p>
          <a:p>
            <a:pPr lvl="1"/>
            <a:r>
              <a:rPr lang="en-US" dirty="0" smtClean="0"/>
              <a:t>Experimental Video</a:t>
            </a:r>
          </a:p>
          <a:p>
            <a:pPr lvl="1"/>
            <a:r>
              <a:rPr lang="en-US" dirty="0" smtClean="0"/>
              <a:t>Narrative Film</a:t>
            </a:r>
          </a:p>
          <a:p>
            <a:pPr lvl="1"/>
            <a:r>
              <a:rPr lang="en-US" dirty="0" err="1" smtClean="0"/>
              <a:t>Photomotion</a:t>
            </a:r>
            <a:endParaRPr lang="en-US" dirty="0" smtClean="0"/>
          </a:p>
          <a:p>
            <a:pPr lvl="1"/>
            <a:r>
              <a:rPr lang="en-US" dirty="0" smtClean="0"/>
              <a:t>Production Book </a:t>
            </a:r>
          </a:p>
          <a:p>
            <a:pPr marL="457200" lvl="1" indent="0">
              <a:buNone/>
            </a:pPr>
            <a:endParaRPr lang="en-US" dirty="0"/>
          </a:p>
        </p:txBody>
      </p:sp>
    </p:spTree>
    <p:extLst>
      <p:ext uri="{BB962C8B-B14F-4D97-AF65-F5344CB8AC3E}">
        <p14:creationId xmlns:p14="http://schemas.microsoft.com/office/powerpoint/2010/main" val="386031205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05 at 2.11.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00" y="685800"/>
            <a:ext cx="9211022" cy="5219579"/>
          </a:xfrm>
          <a:prstGeom prst="rect">
            <a:avLst/>
          </a:prstGeom>
        </p:spPr>
      </p:pic>
    </p:spTree>
    <p:extLst>
      <p:ext uri="{BB962C8B-B14F-4D97-AF65-F5344CB8AC3E}">
        <p14:creationId xmlns:p14="http://schemas.microsoft.com/office/powerpoint/2010/main" val="423837042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05 at 2.06.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74" y="0"/>
            <a:ext cx="8619264" cy="6477000"/>
          </a:xfrm>
          <a:prstGeom prst="rect">
            <a:avLst/>
          </a:prstGeom>
        </p:spPr>
      </p:pic>
    </p:spTree>
    <p:extLst>
      <p:ext uri="{BB962C8B-B14F-4D97-AF65-F5344CB8AC3E}">
        <p14:creationId xmlns:p14="http://schemas.microsoft.com/office/powerpoint/2010/main" val="264746061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1-05 at 2.09.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658" y="203965"/>
            <a:ext cx="7434747" cy="5587235"/>
          </a:xfrm>
          <a:prstGeom prst="rect">
            <a:avLst/>
          </a:prstGeom>
        </p:spPr>
      </p:pic>
      <p:sp>
        <p:nvSpPr>
          <p:cNvPr id="3" name="TextBox 2"/>
          <p:cNvSpPr txBox="1"/>
          <p:nvPr/>
        </p:nvSpPr>
        <p:spPr>
          <a:xfrm>
            <a:off x="6390407" y="5715000"/>
            <a:ext cx="2438213" cy="646331"/>
          </a:xfrm>
          <a:prstGeom prst="rect">
            <a:avLst/>
          </a:prstGeom>
          <a:noFill/>
        </p:spPr>
        <p:txBody>
          <a:bodyPr wrap="none" rtlCol="0">
            <a:spAutoFit/>
          </a:bodyPr>
          <a:lstStyle/>
          <a:p>
            <a:r>
              <a:rPr lang="en-US" sz="3600" dirty="0" smtClean="0"/>
              <a:t>Animation</a:t>
            </a:r>
            <a:endParaRPr lang="en-US" sz="3600" dirty="0"/>
          </a:p>
        </p:txBody>
      </p:sp>
    </p:spTree>
    <p:extLst>
      <p:ext uri="{BB962C8B-B14F-4D97-AF65-F5344CB8AC3E}">
        <p14:creationId xmlns:p14="http://schemas.microsoft.com/office/powerpoint/2010/main" val="175019748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ovie Poster"/>
          <p:cNvPicPr>
            <a:picLocks noChangeAspect="1" noChangeArrowheads="1"/>
          </p:cNvPicPr>
          <p:nvPr/>
        </p:nvPicPr>
        <p:blipFill>
          <a:blip r:embed="rId2"/>
          <a:srcRect/>
          <a:stretch>
            <a:fillRect/>
          </a:stretch>
        </p:blipFill>
        <p:spPr bwMode="auto">
          <a:xfrm>
            <a:off x="609600" y="228600"/>
            <a:ext cx="4440973" cy="5746111"/>
          </a:xfrm>
          <a:prstGeom prst="rect">
            <a:avLst/>
          </a:prstGeom>
          <a:noFill/>
          <a:ln w="9525">
            <a:noFill/>
            <a:miter lim="800000"/>
            <a:headEnd/>
            <a:tailEnd/>
          </a:ln>
        </p:spPr>
      </p:pic>
      <p:pic>
        <p:nvPicPr>
          <p:cNvPr id="3" name="Picture 2" descr="movie_poster"/>
          <p:cNvPicPr>
            <a:picLocks noChangeAspect="1" noChangeArrowheads="1"/>
          </p:cNvPicPr>
          <p:nvPr/>
        </p:nvPicPr>
        <p:blipFill>
          <a:blip r:embed="rId3"/>
          <a:srcRect/>
          <a:stretch>
            <a:fillRect/>
          </a:stretch>
        </p:blipFill>
        <p:spPr bwMode="auto">
          <a:xfrm>
            <a:off x="5562600" y="228600"/>
            <a:ext cx="2846771" cy="5626178"/>
          </a:xfrm>
          <a:prstGeom prst="rect">
            <a:avLst/>
          </a:prstGeom>
          <a:noFill/>
          <a:ln w="9525">
            <a:noFill/>
            <a:miter lim="800000"/>
            <a:headEnd/>
            <a:tailEnd/>
          </a:ln>
        </p:spPr>
      </p:pic>
    </p:spTree>
  </p:cSld>
  <p:clrMapOvr>
    <a:masterClrMapping/>
  </p:clrMapOvr>
  <p:transition xmlns:p14="http://schemas.microsoft.com/office/powerpoint/2010/main" advTm="3966"/>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ianna1.jpg"/>
          <p:cNvPicPr>
            <a:picLocks noChangeAspect="1"/>
          </p:cNvPicPr>
          <p:nvPr/>
        </p:nvPicPr>
        <p:blipFill>
          <a:blip r:embed="rId2"/>
          <a:stretch>
            <a:fillRect/>
          </a:stretch>
        </p:blipFill>
        <p:spPr>
          <a:xfrm>
            <a:off x="21011" y="0"/>
            <a:ext cx="9101978" cy="6858000"/>
          </a:xfrm>
          <a:prstGeom prst="rect">
            <a:avLst/>
          </a:prstGeom>
        </p:spPr>
      </p:pic>
      <p:sp>
        <p:nvSpPr>
          <p:cNvPr id="2" name="Title 1"/>
          <p:cNvSpPr>
            <a:spLocks noGrp="1"/>
          </p:cNvSpPr>
          <p:nvPr>
            <p:ph type="ctrTitle"/>
          </p:nvPr>
        </p:nvSpPr>
        <p:spPr>
          <a:xfrm>
            <a:off x="685800" y="609600"/>
            <a:ext cx="7772400" cy="1470025"/>
          </a:xfrm>
        </p:spPr>
        <p:txBody>
          <a:bodyPr>
            <a:normAutofit/>
          </a:bodyPr>
          <a:lstStyle/>
          <a:p>
            <a:r>
              <a:rPr lang="en-US" sz="6600" dirty="0" smtClean="0">
                <a:solidFill>
                  <a:srgbClr val="FF6600"/>
                </a:solidFill>
              </a:rPr>
              <a:t>AP Studio Art</a:t>
            </a:r>
            <a:endParaRPr lang="en-US" sz="6600" dirty="0">
              <a:solidFill>
                <a:srgbClr val="FF6600"/>
              </a:solidFill>
            </a:endParaRPr>
          </a:p>
        </p:txBody>
      </p:sp>
      <p:sp>
        <p:nvSpPr>
          <p:cNvPr id="3" name="Subtitle 2"/>
          <p:cNvSpPr>
            <a:spLocks noGrp="1"/>
          </p:cNvSpPr>
          <p:nvPr>
            <p:ph type="subTitle" idx="1"/>
          </p:nvPr>
        </p:nvSpPr>
        <p:spPr/>
        <p:txBody>
          <a:bodyPr/>
          <a:lstStyle/>
          <a:p>
            <a:r>
              <a:rPr lang="en-US" dirty="0" smtClean="0">
                <a:solidFill>
                  <a:srgbClr val="FF6600"/>
                </a:solidFill>
              </a:rPr>
              <a:t>2D Design, 3D and Drawing Portfolio</a:t>
            </a:r>
            <a:endParaRPr lang="en-US" dirty="0">
              <a:solidFill>
                <a:srgbClr val="FF6600"/>
              </a:solidFill>
            </a:endParaRPr>
          </a:p>
        </p:txBody>
      </p:sp>
    </p:spTree>
  </p:cSld>
  <p:clrMapOvr>
    <a:masterClrMapping/>
  </p:clrMapOvr>
  <p:transition xmlns:p14="http://schemas.microsoft.com/office/powerpoint/2010/main" advTm="3206"/>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 Studio Art</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This course offers the same content as an introductory college course in studio art.  You are required to develop a theme based portfolio of 15 pieces of artwork.  You are required to choose either 2-D design, 3-D design or drawing.  Your learning experience will include art history, criticism, aesthetic and art production.  An artist statement will be included.  Contact the advanced placement teacher regarding the formal presentation of the portfolio and the submission deadline.</a:t>
            </a:r>
            <a:endParaRPr lang="en-US" dirty="0"/>
          </a:p>
        </p:txBody>
      </p:sp>
    </p:spTree>
  </p:cSld>
  <p:clrMapOvr>
    <a:masterClrMapping/>
  </p:clrMapOvr>
  <p:transition xmlns:p14="http://schemas.microsoft.com/office/powerpoint/2010/main" advTm="10444"/>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ricat2.jpg"/>
          <p:cNvPicPr>
            <a:picLocks noChangeAspect="1"/>
          </p:cNvPicPr>
          <p:nvPr/>
        </p:nvPicPr>
        <p:blipFill>
          <a:blip r:embed="rId2"/>
          <a:stretch>
            <a:fillRect/>
          </a:stretch>
        </p:blipFill>
        <p:spPr>
          <a:xfrm>
            <a:off x="4495800" y="0"/>
            <a:ext cx="4960736" cy="6858000"/>
          </a:xfrm>
          <a:prstGeom prst="rect">
            <a:avLst/>
          </a:prstGeom>
        </p:spPr>
      </p:pic>
      <p:pic>
        <p:nvPicPr>
          <p:cNvPr id="2" name="Picture 1" descr="bri6.jpg"/>
          <p:cNvPicPr>
            <a:picLocks noChangeAspect="1"/>
          </p:cNvPicPr>
          <p:nvPr/>
        </p:nvPicPr>
        <p:blipFill>
          <a:blip r:embed="rId3"/>
          <a:stretch>
            <a:fillRect/>
          </a:stretch>
        </p:blipFill>
        <p:spPr>
          <a:xfrm>
            <a:off x="-152400" y="152400"/>
            <a:ext cx="4817364" cy="6460496"/>
          </a:xfrm>
          <a:prstGeom prst="rect">
            <a:avLst/>
          </a:prstGeom>
        </p:spPr>
      </p:pic>
    </p:spTree>
  </p:cSld>
  <p:clrMapOvr>
    <a:masterClrMapping/>
  </p:clrMapOvr>
  <p:transition xmlns:p14="http://schemas.microsoft.com/office/powerpoint/2010/main" advTm="3032"/>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lson_Jaclyn2.jpg"/>
          <p:cNvPicPr>
            <a:picLocks noChangeAspect="1"/>
          </p:cNvPicPr>
          <p:nvPr/>
        </p:nvPicPr>
        <p:blipFill>
          <a:blip r:embed="rId2"/>
          <a:stretch>
            <a:fillRect/>
          </a:stretch>
        </p:blipFill>
        <p:spPr>
          <a:xfrm>
            <a:off x="185036" y="981363"/>
            <a:ext cx="4310764" cy="5114637"/>
          </a:xfrm>
          <a:prstGeom prst="rect">
            <a:avLst/>
          </a:prstGeom>
        </p:spPr>
      </p:pic>
      <p:pic>
        <p:nvPicPr>
          <p:cNvPr id="3" name="Picture 2" descr="DSCN9210.jpg"/>
          <p:cNvPicPr>
            <a:picLocks noChangeAspect="1"/>
          </p:cNvPicPr>
          <p:nvPr/>
        </p:nvPicPr>
        <p:blipFill>
          <a:blip r:embed="rId3"/>
          <a:stretch>
            <a:fillRect/>
          </a:stretch>
        </p:blipFill>
        <p:spPr>
          <a:xfrm>
            <a:off x="4724400" y="914400"/>
            <a:ext cx="4248912" cy="5141218"/>
          </a:xfrm>
          <a:prstGeom prst="rect">
            <a:avLst/>
          </a:prstGeom>
        </p:spPr>
      </p:pic>
    </p:spTree>
  </p:cSld>
  <p:clrMapOvr>
    <a:masterClrMapping/>
  </p:clrMapOvr>
  <p:transition xmlns:p14="http://schemas.microsoft.com/office/powerpoint/2010/main" advTm="3866"/>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Information</a:t>
            </a:r>
            <a:endParaRPr lang="en-US" dirty="0"/>
          </a:p>
        </p:txBody>
      </p:sp>
      <p:sp>
        <p:nvSpPr>
          <p:cNvPr id="3" name="Content Placeholder 2"/>
          <p:cNvSpPr>
            <a:spLocks noGrp="1"/>
          </p:cNvSpPr>
          <p:nvPr>
            <p:ph idx="1"/>
          </p:nvPr>
        </p:nvSpPr>
        <p:spPr>
          <a:xfrm>
            <a:off x="0" y="1600200"/>
            <a:ext cx="4953000" cy="4525963"/>
          </a:xfrm>
        </p:spPr>
        <p:txBody>
          <a:bodyPr/>
          <a:lstStyle/>
          <a:p>
            <a:r>
              <a:rPr lang="en-US" dirty="0" smtClean="0"/>
              <a:t>More information can be found on the Blaine High School Website located under the Academic pages &gt; Classroom pages.</a:t>
            </a:r>
          </a:p>
          <a:p>
            <a:r>
              <a:rPr lang="en-US" dirty="0" smtClean="0"/>
              <a:t>Click the link titled </a:t>
            </a:r>
            <a:r>
              <a:rPr lang="en-US" dirty="0" smtClean="0">
                <a:solidFill>
                  <a:srgbClr val="FF6600"/>
                </a:solidFill>
              </a:rPr>
              <a:t>Art Classes Offered.</a:t>
            </a:r>
          </a:p>
          <a:p>
            <a:pPr marL="0" indent="0">
              <a:buNone/>
            </a:pPr>
            <a:endParaRPr lang="en-US" dirty="0"/>
          </a:p>
        </p:txBody>
      </p:sp>
      <p:pic>
        <p:nvPicPr>
          <p:cNvPr id="4" name="Picture 3" descr="Screen Shot 2015-01-05 at 8.32.2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3058877"/>
            <a:ext cx="3987327" cy="3265723"/>
          </a:xfrm>
          <a:prstGeom prst="rect">
            <a:avLst/>
          </a:prstGeom>
        </p:spPr>
      </p:pic>
      <p:sp>
        <p:nvSpPr>
          <p:cNvPr id="5" name="Right Arrow 4"/>
          <p:cNvSpPr/>
          <p:nvPr/>
        </p:nvSpPr>
        <p:spPr>
          <a:xfrm>
            <a:off x="4114800" y="5268677"/>
            <a:ext cx="3048000" cy="304800"/>
          </a:xfrm>
          <a:prstGeom prst="rightArrow">
            <a:avLst/>
          </a:prstGeom>
          <a:solidFill>
            <a:srgbClr val="FF66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601969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582.jpg"/>
          <p:cNvPicPr>
            <a:picLocks noChangeAspect="1"/>
          </p:cNvPicPr>
          <p:nvPr/>
        </p:nvPicPr>
        <p:blipFill>
          <a:blip r:embed="rId2"/>
          <a:stretch>
            <a:fillRect/>
          </a:stretch>
        </p:blipFill>
        <p:spPr>
          <a:xfrm>
            <a:off x="2743200" y="0"/>
            <a:ext cx="6400800" cy="4800600"/>
          </a:xfrm>
          <a:prstGeom prst="rect">
            <a:avLst/>
          </a:prstGeom>
        </p:spPr>
      </p:pic>
      <p:pic>
        <p:nvPicPr>
          <p:cNvPr id="3" name="Picture 2" descr="IMG_0579.jpg"/>
          <p:cNvPicPr>
            <a:picLocks noChangeAspect="1"/>
          </p:cNvPicPr>
          <p:nvPr/>
        </p:nvPicPr>
        <p:blipFill>
          <a:blip r:embed="rId3"/>
          <a:srcRect l="28333" r="25000"/>
          <a:stretch>
            <a:fillRect/>
          </a:stretch>
        </p:blipFill>
        <p:spPr>
          <a:xfrm>
            <a:off x="228600" y="0"/>
            <a:ext cx="4267200" cy="6858000"/>
          </a:xfrm>
          <a:prstGeom prst="rect">
            <a:avLst/>
          </a:prstGeom>
        </p:spPr>
      </p:pic>
      <p:sp>
        <p:nvSpPr>
          <p:cNvPr id="4" name="TextBox 3"/>
          <p:cNvSpPr txBox="1"/>
          <p:nvPr/>
        </p:nvSpPr>
        <p:spPr>
          <a:xfrm>
            <a:off x="5334000" y="5410200"/>
            <a:ext cx="1846366" cy="369332"/>
          </a:xfrm>
          <a:prstGeom prst="rect">
            <a:avLst/>
          </a:prstGeom>
          <a:noFill/>
        </p:spPr>
        <p:txBody>
          <a:bodyPr wrap="none" rtlCol="0">
            <a:spAutoFit/>
          </a:bodyPr>
          <a:lstStyle/>
          <a:p>
            <a:r>
              <a:rPr lang="en-US" dirty="0" smtClean="0"/>
              <a:t>Hamada Bottle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BHS Art on Twitter</a:t>
            </a:r>
            <a:endParaRPr lang="en-US" dirty="0"/>
          </a:p>
        </p:txBody>
      </p:sp>
      <p:sp>
        <p:nvSpPr>
          <p:cNvPr id="3" name="Content Placeholder 2"/>
          <p:cNvSpPr>
            <a:spLocks noGrp="1"/>
          </p:cNvSpPr>
          <p:nvPr>
            <p:ph idx="1"/>
          </p:nvPr>
        </p:nvSpPr>
        <p:spPr/>
        <p:txBody>
          <a:bodyPr>
            <a:normAutofit lnSpcReduction="10000"/>
          </a:bodyPr>
          <a:lstStyle/>
          <a:p>
            <a:r>
              <a:rPr lang="en-US" dirty="0" smtClean="0"/>
              <a:t>Follow us on Twitter</a:t>
            </a:r>
          </a:p>
          <a:p>
            <a:pPr marL="0" indent="0">
              <a:buNone/>
            </a:pPr>
            <a:r>
              <a:rPr lang="en-US" dirty="0" smtClean="0"/>
              <a:t>For all the cool things</a:t>
            </a:r>
          </a:p>
          <a:p>
            <a:pPr marL="0" indent="0">
              <a:buNone/>
            </a:pPr>
            <a:r>
              <a:rPr lang="en-US" dirty="0" smtClean="0"/>
              <a:t>Happening in ART</a:t>
            </a:r>
          </a:p>
          <a:p>
            <a:pPr marL="0" indent="0">
              <a:buNone/>
            </a:pPr>
            <a:endParaRPr lang="en-US" dirty="0"/>
          </a:p>
          <a:p>
            <a:pPr marL="0" indent="0">
              <a:buNone/>
            </a:pPr>
            <a:r>
              <a:rPr lang="en-US" sz="4400" dirty="0" smtClean="0">
                <a:solidFill>
                  <a:srgbClr val="FF6600"/>
                </a:solidFill>
              </a:rPr>
              <a:t>@</a:t>
            </a:r>
            <a:r>
              <a:rPr lang="en-US" sz="4400" dirty="0" err="1" smtClean="0">
                <a:solidFill>
                  <a:srgbClr val="FF6600"/>
                </a:solidFill>
              </a:rPr>
              <a:t>blaineHSArt</a:t>
            </a:r>
            <a:endParaRPr lang="en-US" sz="4400" dirty="0" smtClean="0">
              <a:solidFill>
                <a:srgbClr val="FF6600"/>
              </a:solidFill>
            </a:endParaRPr>
          </a:p>
          <a:p>
            <a:pPr marL="0" indent="0">
              <a:buNone/>
            </a:pPr>
            <a:endParaRPr lang="en-US" sz="4400" dirty="0">
              <a:solidFill>
                <a:srgbClr val="FF6600"/>
              </a:solidFill>
            </a:endParaRPr>
          </a:p>
          <a:p>
            <a:pPr marL="0" indent="0">
              <a:buNone/>
            </a:pPr>
            <a:r>
              <a:rPr lang="en-US" sz="4400" dirty="0" smtClean="0">
                <a:solidFill>
                  <a:srgbClr val="FFFF00"/>
                </a:solidFill>
              </a:rPr>
              <a:t>See YOU in ART!!!</a:t>
            </a:r>
            <a:endParaRPr lang="en-US" sz="4400" dirty="0" smtClean="0">
              <a:solidFill>
                <a:srgbClr val="FFFF00"/>
              </a:solidFill>
            </a:endParaRPr>
          </a:p>
        </p:txBody>
      </p:sp>
      <p:pic>
        <p:nvPicPr>
          <p:cNvPr id="4" name="Picture 3" descr="unnam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1981200"/>
            <a:ext cx="3810000" cy="3810000"/>
          </a:xfrm>
          <a:prstGeom prst="rect">
            <a:avLst/>
          </a:prstGeom>
        </p:spPr>
      </p:pic>
    </p:spTree>
    <p:extLst>
      <p:ext uri="{BB962C8B-B14F-4D97-AF65-F5344CB8AC3E}">
        <p14:creationId xmlns:p14="http://schemas.microsoft.com/office/powerpoint/2010/main" val="78371173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 the Art Department</a:t>
            </a:r>
            <a:endParaRPr lang="en-US" dirty="0"/>
          </a:p>
        </p:txBody>
      </p:sp>
      <p:sp>
        <p:nvSpPr>
          <p:cNvPr id="3" name="Content Placeholder 2"/>
          <p:cNvSpPr>
            <a:spLocks noGrp="1"/>
          </p:cNvSpPr>
          <p:nvPr>
            <p:ph idx="1"/>
          </p:nvPr>
        </p:nvSpPr>
        <p:spPr/>
        <p:txBody>
          <a:bodyPr/>
          <a:lstStyle/>
          <a:p>
            <a:r>
              <a:rPr lang="en-US" dirty="0">
                <a:hlinkClick r:id="rId2"/>
              </a:rPr>
              <a:t>https://www.youtube.com/watch?v=uPXi6gJp5Ck&amp;feature=youtu.be&amp;safety_mode=true&amp;persist_safety_mode=</a:t>
            </a:r>
            <a:r>
              <a:rPr lang="en-US" dirty="0" smtClean="0">
                <a:hlinkClick r:id="rId2"/>
              </a:rPr>
              <a:t>1</a:t>
            </a:r>
            <a:endParaRPr lang="en-US" dirty="0" smtClean="0"/>
          </a:p>
          <a:p>
            <a:endParaRPr lang="en-US" dirty="0"/>
          </a:p>
          <a:p>
            <a:r>
              <a:rPr lang="en-US" dirty="0" smtClean="0"/>
              <a:t>Thanks for Watching.</a:t>
            </a:r>
          </a:p>
          <a:p>
            <a:r>
              <a:rPr lang="en-US" dirty="0" smtClean="0"/>
              <a:t>Mrs. Blevins, Mr. Mesick, Mrs. Schenk, and Mrs. </a:t>
            </a:r>
            <a:r>
              <a:rPr lang="en-US" dirty="0" err="1" smtClean="0"/>
              <a:t>Undis</a:t>
            </a:r>
            <a:r>
              <a:rPr lang="en-US" smtClean="0"/>
              <a:t>.</a:t>
            </a:r>
            <a:endParaRPr lang="en-US"/>
          </a:p>
        </p:txBody>
      </p:sp>
    </p:spTree>
    <p:extLst>
      <p:ext uri="{BB962C8B-B14F-4D97-AF65-F5344CB8AC3E}">
        <p14:creationId xmlns:p14="http://schemas.microsoft.com/office/powerpoint/2010/main" val="108575245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2912.jpg"/>
          <p:cNvPicPr>
            <a:picLocks noChangeAspect="1"/>
          </p:cNvPicPr>
          <p:nvPr/>
        </p:nvPicPr>
        <p:blipFill>
          <a:blip r:embed="rId2"/>
          <a:stretch>
            <a:fillRect/>
          </a:stretch>
        </p:blipFill>
        <p:spPr>
          <a:xfrm>
            <a:off x="4495800" y="3505200"/>
            <a:ext cx="4648200" cy="3486150"/>
          </a:xfrm>
          <a:prstGeom prst="rect">
            <a:avLst/>
          </a:prstGeom>
        </p:spPr>
      </p:pic>
      <p:pic>
        <p:nvPicPr>
          <p:cNvPr id="2" name="Picture 1" descr="IMG_0585.jpg"/>
          <p:cNvPicPr>
            <a:picLocks noChangeAspect="1"/>
          </p:cNvPicPr>
          <p:nvPr/>
        </p:nvPicPr>
        <p:blipFill>
          <a:blip r:embed="rId3"/>
          <a:stretch>
            <a:fillRect/>
          </a:stretch>
        </p:blipFill>
        <p:spPr>
          <a:xfrm>
            <a:off x="-304800" y="685800"/>
            <a:ext cx="5181600" cy="3886200"/>
          </a:xfrm>
          <a:prstGeom prst="rect">
            <a:avLst/>
          </a:prstGeom>
        </p:spPr>
      </p:pic>
      <p:pic>
        <p:nvPicPr>
          <p:cNvPr id="3" name="Picture 2" descr="IMG_0609.jpg"/>
          <p:cNvPicPr>
            <a:picLocks noChangeAspect="1"/>
          </p:cNvPicPr>
          <p:nvPr/>
        </p:nvPicPr>
        <p:blipFill>
          <a:blip r:embed="rId4"/>
          <a:stretch>
            <a:fillRect/>
          </a:stretch>
        </p:blipFill>
        <p:spPr>
          <a:xfrm>
            <a:off x="3962400" y="0"/>
            <a:ext cx="5181600" cy="3886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P5201.jpg"/>
          <p:cNvPicPr>
            <a:picLocks noChangeAspect="1"/>
          </p:cNvPicPr>
          <p:nvPr/>
        </p:nvPicPr>
        <p:blipFill>
          <a:blip r:embed="rId3"/>
          <a:stretch>
            <a:fillRect/>
          </a:stretch>
        </p:blipFill>
        <p:spPr>
          <a:xfrm>
            <a:off x="3069945" y="1346200"/>
            <a:ext cx="6074055" cy="4038600"/>
          </a:xfrm>
          <a:prstGeom prst="rect">
            <a:avLst/>
          </a:prstGeom>
        </p:spPr>
      </p:pic>
      <p:sp>
        <p:nvSpPr>
          <p:cNvPr id="4" name="TextBox 3"/>
          <p:cNvSpPr txBox="1"/>
          <p:nvPr/>
        </p:nvSpPr>
        <p:spPr>
          <a:xfrm>
            <a:off x="6477000" y="6096000"/>
            <a:ext cx="2155608" cy="461665"/>
          </a:xfrm>
          <a:prstGeom prst="rect">
            <a:avLst/>
          </a:prstGeom>
          <a:noFill/>
        </p:spPr>
        <p:txBody>
          <a:bodyPr wrap="none" rtlCol="0">
            <a:spAutoFit/>
          </a:bodyPr>
          <a:lstStyle/>
          <a:p>
            <a:r>
              <a:rPr lang="en-US" sz="2400" dirty="0" smtClean="0"/>
              <a:t>Ceramic Mug</a:t>
            </a:r>
            <a:endParaRPr lang="en-US" sz="2400" dirty="0"/>
          </a:p>
        </p:txBody>
      </p:sp>
      <p:pic>
        <p:nvPicPr>
          <p:cNvPr id="6" name="Picture 5" descr="IMG_2916.jpg"/>
          <p:cNvPicPr>
            <a:picLocks noChangeAspect="1"/>
          </p:cNvPicPr>
          <p:nvPr/>
        </p:nvPicPr>
        <p:blipFill>
          <a:blip r:embed="rId4"/>
          <a:stretch>
            <a:fillRect/>
          </a:stretch>
        </p:blipFill>
        <p:spPr>
          <a:xfrm>
            <a:off x="76200" y="1524000"/>
            <a:ext cx="2895600" cy="3860800"/>
          </a:xfrm>
          <a:prstGeom prst="rect">
            <a:avLst/>
          </a:prstGeom>
        </p:spPr>
      </p:pic>
    </p:spTree>
  </p:cSld>
  <p:clrMapOvr>
    <a:masterClrMapping/>
  </p:clrMapOvr>
  <p:transition xmlns:p14="http://schemas.microsoft.com/office/powerpoint/2010/main" advTm="3959"/>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P5213.jpg"/>
          <p:cNvPicPr>
            <a:picLocks noChangeAspect="1"/>
          </p:cNvPicPr>
          <p:nvPr/>
        </p:nvPicPr>
        <p:blipFill>
          <a:blip r:embed="rId2"/>
          <a:stretch>
            <a:fillRect/>
          </a:stretch>
        </p:blipFill>
        <p:spPr>
          <a:xfrm>
            <a:off x="0" y="0"/>
            <a:ext cx="9144000" cy="6079787"/>
          </a:xfrm>
          <a:prstGeom prst="rect">
            <a:avLst/>
          </a:prstGeom>
        </p:spPr>
      </p:pic>
      <p:sp>
        <p:nvSpPr>
          <p:cNvPr id="3" name="TextBox 2"/>
          <p:cNvSpPr txBox="1"/>
          <p:nvPr/>
        </p:nvSpPr>
        <p:spPr>
          <a:xfrm>
            <a:off x="533400" y="6172200"/>
            <a:ext cx="3211135" cy="461665"/>
          </a:xfrm>
          <a:prstGeom prst="rect">
            <a:avLst/>
          </a:prstGeom>
          <a:noFill/>
        </p:spPr>
        <p:txBody>
          <a:bodyPr wrap="none" rtlCol="0">
            <a:spAutoFit/>
          </a:bodyPr>
          <a:lstStyle/>
          <a:p>
            <a:r>
              <a:rPr lang="en-US" sz="2400" dirty="0" smtClean="0"/>
              <a:t>Ceramic Tile Project</a:t>
            </a:r>
            <a:endParaRPr lang="en-US" sz="2400" dirty="0"/>
          </a:p>
        </p:txBody>
      </p:sp>
    </p:spTree>
  </p:cSld>
  <p:clrMapOvr>
    <a:masterClrMapping/>
  </p:clrMapOvr>
  <p:transition xmlns:p14="http://schemas.microsoft.com/office/powerpoint/2010/main" advTm="3551"/>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antasy landscape.psd"/>
          <p:cNvPicPr>
            <a:picLocks noChangeAspect="1"/>
          </p:cNvPicPr>
          <p:nvPr/>
        </p:nvPicPr>
        <p:blipFill>
          <a:blip r:embed="rId2"/>
          <a:stretch>
            <a:fillRect/>
          </a:stretch>
        </p:blipFill>
        <p:spPr>
          <a:xfrm>
            <a:off x="-2438400" y="-304800"/>
            <a:ext cx="11826240" cy="7391400"/>
          </a:xfrm>
          <a:prstGeom prst="rect">
            <a:avLst/>
          </a:prstGeom>
        </p:spPr>
      </p:pic>
      <p:sp>
        <p:nvSpPr>
          <p:cNvPr id="2" name="Title 1"/>
          <p:cNvSpPr>
            <a:spLocks noGrp="1"/>
          </p:cNvSpPr>
          <p:nvPr>
            <p:ph type="ctrTitle"/>
          </p:nvPr>
        </p:nvSpPr>
        <p:spPr>
          <a:xfrm>
            <a:off x="762000" y="3940175"/>
            <a:ext cx="7772400" cy="1470025"/>
          </a:xfrm>
        </p:spPr>
        <p:txBody>
          <a:bodyPr>
            <a:noAutofit/>
          </a:bodyPr>
          <a:lstStyle/>
          <a:p>
            <a:r>
              <a:rPr lang="en-US" sz="6500" dirty="0" smtClean="0">
                <a:solidFill>
                  <a:srgbClr val="FF6600"/>
                </a:solidFill>
              </a:rPr>
              <a:t>Computer Art</a:t>
            </a:r>
            <a:endParaRPr lang="en-US" sz="6500" dirty="0">
              <a:solidFill>
                <a:srgbClr val="FF6600"/>
              </a:solidFill>
            </a:endParaRPr>
          </a:p>
        </p:txBody>
      </p:sp>
    </p:spTree>
  </p:cSld>
  <p:clrMapOvr>
    <a:masterClrMapping/>
  </p:clrMapOvr>
  <p:transition xmlns:p14="http://schemas.microsoft.com/office/powerpoint/2010/main" advTm="3161"/>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Sky">
      <a:majorFont>
        <a:latin typeface="Arial Rounded MT Bold"/>
        <a:ea typeface=""/>
        <a:cs typeface=""/>
        <a:font script="Jpan" typeface="ＭＳ Ｐゴシック"/>
      </a:majorFont>
      <a:minorFont>
        <a:latin typeface="Arial Rounded MT Bold"/>
        <a:ea typeface=""/>
        <a:cs typeface=""/>
        <a:font script="Jpan"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762</TotalTime>
  <Words>426</Words>
  <Application>Microsoft Macintosh PowerPoint</Application>
  <PresentationFormat>On-screen Show (4:3)</PresentationFormat>
  <Paragraphs>126</Paragraphs>
  <Slides>51</Slides>
  <Notes>1</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Art Department</vt:lpstr>
      <vt:lpstr>Ceramics</vt:lpstr>
      <vt:lpstr>Ceramics</vt:lpstr>
      <vt:lpstr>PowerPoint Presentation</vt:lpstr>
      <vt:lpstr>PowerPoint Presentation</vt:lpstr>
      <vt:lpstr>PowerPoint Presentation</vt:lpstr>
      <vt:lpstr>PowerPoint Presentation</vt:lpstr>
      <vt:lpstr>PowerPoint Presentation</vt:lpstr>
      <vt:lpstr>Computer Art</vt:lpstr>
      <vt:lpstr>Computer Art</vt:lpstr>
      <vt:lpstr>PowerPoint Presentation</vt:lpstr>
      <vt:lpstr>PowerPoint Presentation</vt:lpstr>
      <vt:lpstr>PowerPoint Presentation</vt:lpstr>
      <vt:lpstr>PowerPoint Presentation</vt:lpstr>
      <vt:lpstr>Drawing</vt:lpstr>
      <vt:lpstr>Drawing </vt:lpstr>
      <vt:lpstr>PowerPoint Presentation</vt:lpstr>
      <vt:lpstr>PowerPoint Presentation</vt:lpstr>
      <vt:lpstr>PowerPoint Presentation</vt:lpstr>
      <vt:lpstr>Jewelry and Craft Design</vt:lpstr>
      <vt:lpstr>Jewelry and Craft Design</vt:lpstr>
      <vt:lpstr>PowerPoint Presentation</vt:lpstr>
      <vt:lpstr>PowerPoint Presentation</vt:lpstr>
      <vt:lpstr>Painting</vt:lpstr>
      <vt:lpstr>Painting </vt:lpstr>
      <vt:lpstr>PowerPoint Presentation</vt:lpstr>
      <vt:lpstr>PowerPoint Presentation</vt:lpstr>
      <vt:lpstr>PowerPoint Presentation</vt:lpstr>
      <vt:lpstr>PowerPoint Presentation</vt:lpstr>
      <vt:lpstr>PowerPoint Presentation</vt:lpstr>
      <vt:lpstr>Sculpture</vt:lpstr>
      <vt:lpstr>Sculpture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Video Art</vt:lpstr>
      <vt:lpstr>PowerPoint Presentation</vt:lpstr>
      <vt:lpstr>PowerPoint Presentation</vt:lpstr>
      <vt:lpstr>PowerPoint Presentation</vt:lpstr>
      <vt:lpstr>PowerPoint Presentation</vt:lpstr>
      <vt:lpstr>AP Studio Art</vt:lpstr>
      <vt:lpstr>AP Studio Art</vt:lpstr>
      <vt:lpstr>PowerPoint Presentation</vt:lpstr>
      <vt:lpstr>PowerPoint Presentation</vt:lpstr>
      <vt:lpstr>More Information</vt:lpstr>
      <vt:lpstr>BHS Art on Twitter</vt:lpstr>
      <vt:lpstr>Meet the Art Department</vt:lpstr>
    </vt:vector>
  </TitlesOfParts>
  <Company>Anoka-Hennipen Technology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 Department</dc:title>
  <dc:creator>Support</dc:creator>
  <cp:lastModifiedBy>Anoka-Hennepin</cp:lastModifiedBy>
  <cp:revision>59</cp:revision>
  <dcterms:created xsi:type="dcterms:W3CDTF">2015-01-05T14:54:49Z</dcterms:created>
  <dcterms:modified xsi:type="dcterms:W3CDTF">2015-01-05T20:29:36Z</dcterms:modified>
</cp:coreProperties>
</file>