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2" r:id="rId3"/>
    <p:sldId id="273" r:id="rId4"/>
    <p:sldId id="257" r:id="rId5"/>
    <p:sldId id="258" r:id="rId6"/>
    <p:sldId id="259" r:id="rId7"/>
    <p:sldId id="260" r:id="rId8"/>
    <p:sldId id="264" r:id="rId9"/>
    <p:sldId id="265" r:id="rId10"/>
    <p:sldId id="266" r:id="rId11"/>
    <p:sldId id="267" r:id="rId12"/>
    <p:sldId id="268" r:id="rId13"/>
    <p:sldId id="269" r:id="rId14"/>
    <p:sldId id="270" r:id="rId15"/>
    <p:sldId id="271" r:id="rId16"/>
    <p:sldId id="262" r:id="rId17"/>
    <p:sldId id="263" r:id="rId18"/>
    <p:sldId id="286" r:id="rId19"/>
    <p:sldId id="296" r:id="rId20"/>
    <p:sldId id="297" r:id="rId21"/>
    <p:sldId id="298" r:id="rId22"/>
    <p:sldId id="299" r:id="rId23"/>
    <p:sldId id="300" r:id="rId24"/>
    <p:sldId id="301" r:id="rId25"/>
    <p:sldId id="302" r:id="rId26"/>
    <p:sldId id="303" r:id="rId27"/>
    <p:sldId id="304" r:id="rId28"/>
    <p:sldId id="305" r:id="rId29"/>
    <p:sldId id="306" r:id="rId30"/>
    <p:sldId id="307"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492" autoAdjust="0"/>
  </p:normalViewPr>
  <p:slideViewPr>
    <p:cSldViewPr snapToGrid="0" snapToObjects="1">
      <p:cViewPr varScale="1">
        <p:scale>
          <a:sx n="122" d="100"/>
          <a:sy n="122" d="100"/>
        </p:scale>
        <p:origin x="-71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4E1F73-A952-FF43-B15C-D680834E4D54}" type="datetimeFigureOut">
              <a:rPr lang="en-US" smtClean="0"/>
              <a:pPr/>
              <a:t>10/29/14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3B2EB2-4A36-E440-9FE6-1F509F10879B}" type="slidenum">
              <a:rPr lang="en-US" smtClean="0"/>
              <a:pPr/>
              <a:t>‹#›</a:t>
            </a:fld>
            <a:endParaRPr lang="en-US"/>
          </a:p>
        </p:txBody>
      </p:sp>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4E1F73-A952-FF43-B15C-D680834E4D54}" type="datetimeFigureOut">
              <a:rPr lang="en-US" smtClean="0"/>
              <a:pPr/>
              <a:t>10/29/14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3B2EB2-4A36-E440-9FE6-1F509F10879B}" type="slidenum">
              <a:rPr lang="en-US" smtClean="0"/>
              <a:pPr/>
              <a:t>‹#›</a:t>
            </a:fld>
            <a:endParaRPr lang="en-US"/>
          </a:p>
        </p:txBody>
      </p:sp>
    </p:spTree>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4E1F73-A952-FF43-B15C-D680834E4D54}" type="datetimeFigureOut">
              <a:rPr lang="en-US" smtClean="0"/>
              <a:pPr/>
              <a:t>10/29/14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3B2EB2-4A36-E440-9FE6-1F509F10879B}" type="slidenum">
              <a:rPr lang="en-US" smtClean="0"/>
              <a:pPr/>
              <a:t>‹#›</a:t>
            </a:fld>
            <a:endParaRPr lang="en-US"/>
          </a:p>
        </p:txBody>
      </p:sp>
    </p:spTree>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4E1F73-A952-FF43-B15C-D680834E4D54}" type="datetimeFigureOut">
              <a:rPr lang="en-US" smtClean="0"/>
              <a:pPr/>
              <a:t>10/29/14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3B2EB2-4A36-E440-9FE6-1F509F10879B}" type="slidenum">
              <a:rPr lang="en-US" smtClean="0"/>
              <a:pPr/>
              <a:t>‹#›</a:t>
            </a:fld>
            <a:endParaRPr lang="en-US"/>
          </a:p>
        </p:txBody>
      </p:sp>
    </p:spTree>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4E1F73-A952-FF43-B15C-D680834E4D54}" type="datetimeFigureOut">
              <a:rPr lang="en-US" smtClean="0"/>
              <a:pPr/>
              <a:t>10/29/14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3B2EB2-4A36-E440-9FE6-1F509F10879B}" type="slidenum">
              <a:rPr lang="en-US" smtClean="0"/>
              <a:pPr/>
              <a:t>‹#›</a:t>
            </a:fld>
            <a:endParaRPr lang="en-US"/>
          </a:p>
        </p:txBody>
      </p:sp>
    </p:spTree>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4E1F73-A952-FF43-B15C-D680834E4D54}" type="datetimeFigureOut">
              <a:rPr lang="en-US" smtClean="0"/>
              <a:pPr/>
              <a:t>10/29/14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3B2EB2-4A36-E440-9FE6-1F509F10879B}" type="slidenum">
              <a:rPr lang="en-US" smtClean="0"/>
              <a:pPr/>
              <a:t>‹#›</a:t>
            </a:fld>
            <a:endParaRPr lang="en-US"/>
          </a:p>
        </p:txBody>
      </p:sp>
    </p:spTree>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4E1F73-A952-FF43-B15C-D680834E4D54}" type="datetimeFigureOut">
              <a:rPr lang="en-US" smtClean="0"/>
              <a:pPr/>
              <a:t>10/29/14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3B2EB2-4A36-E440-9FE6-1F509F10879B}" type="slidenum">
              <a:rPr lang="en-US" smtClean="0"/>
              <a:pPr/>
              <a:t>‹#›</a:t>
            </a:fld>
            <a:endParaRPr lang="en-US"/>
          </a:p>
        </p:txBody>
      </p:sp>
    </p:spTree>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4E1F73-A952-FF43-B15C-D680834E4D54}" type="datetimeFigureOut">
              <a:rPr lang="en-US" smtClean="0"/>
              <a:pPr/>
              <a:t>10/29/14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3B2EB2-4A36-E440-9FE6-1F509F10879B}" type="slidenum">
              <a:rPr lang="en-US" smtClean="0"/>
              <a:pPr/>
              <a:t>‹#›</a:t>
            </a:fld>
            <a:endParaRPr lang="en-US"/>
          </a:p>
        </p:txBody>
      </p:sp>
    </p:spTree>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4E1F73-A952-FF43-B15C-D680834E4D54}" type="datetimeFigureOut">
              <a:rPr lang="en-US" smtClean="0"/>
              <a:pPr/>
              <a:t>10/29/14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3B2EB2-4A36-E440-9FE6-1F509F10879B}" type="slidenum">
              <a:rPr lang="en-US" smtClean="0"/>
              <a:pPr/>
              <a:t>‹#›</a:t>
            </a:fld>
            <a:endParaRPr lang="en-US"/>
          </a:p>
        </p:txBody>
      </p:sp>
    </p:spTree>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4E1F73-A952-FF43-B15C-D680834E4D54}" type="datetimeFigureOut">
              <a:rPr lang="en-US" smtClean="0"/>
              <a:pPr/>
              <a:t>10/29/14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3B2EB2-4A36-E440-9FE6-1F509F10879B}" type="slidenum">
              <a:rPr lang="en-US" smtClean="0"/>
              <a:pPr/>
              <a:t>‹#›</a:t>
            </a:fld>
            <a:endParaRPr lang="en-US"/>
          </a:p>
        </p:txBody>
      </p:sp>
    </p:spTree>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4E1F73-A952-FF43-B15C-D680834E4D54}" type="datetimeFigureOut">
              <a:rPr lang="en-US" smtClean="0"/>
              <a:pPr/>
              <a:t>10/29/14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3B2EB2-4A36-E440-9FE6-1F509F10879B}" type="slidenum">
              <a:rPr lang="en-US" smtClean="0"/>
              <a:pPr/>
              <a:t>‹#›</a:t>
            </a:fld>
            <a:endParaRPr lang="en-US"/>
          </a:p>
        </p:txBody>
      </p:sp>
    </p:spTree>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4E1F73-A952-FF43-B15C-D680834E4D54}" type="datetimeFigureOut">
              <a:rPr lang="en-US" smtClean="0"/>
              <a:pPr/>
              <a:t>10/29/14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3B2EB2-4A36-E440-9FE6-1F509F10879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1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 Id="rId3"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 Id="rId3"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 Id="rId3" Type="http://schemas.openxmlformats.org/officeDocument/2006/relationships/image" Target="../media/image2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 Id="rId3" Type="http://schemas.openxmlformats.org/officeDocument/2006/relationships/image" Target="../media/image2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 Id="rId3" Type="http://schemas.openxmlformats.org/officeDocument/2006/relationships/image" Target="../media/image3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 Id="rId3" Type="http://schemas.openxmlformats.org/officeDocument/2006/relationships/image" Target="../media/image3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 Id="rId3" Type="http://schemas.openxmlformats.org/officeDocument/2006/relationships/image" Target="../media/image3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 Id="rId3"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 Id="rId3"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599440" y="1"/>
            <a:ext cx="7772400" cy="2001520"/>
          </a:xfrm>
        </p:spPr>
        <p:txBody>
          <a:bodyPr>
            <a:normAutofit/>
          </a:bodyPr>
          <a:lstStyle/>
          <a:p>
            <a:r>
              <a:rPr lang="en-US" sz="6600" dirty="0" smtClean="0">
                <a:latin typeface="Bertram LET"/>
                <a:cs typeface="Bertram LET"/>
              </a:rPr>
              <a:t>African Masks</a:t>
            </a:r>
            <a:endParaRPr lang="en-US" sz="6600" dirty="0">
              <a:latin typeface="Bertram LET"/>
              <a:cs typeface="Bertram LET"/>
            </a:endParaRPr>
          </a:p>
        </p:txBody>
      </p:sp>
      <p:pic>
        <p:nvPicPr>
          <p:cNvPr id="4" name="Picture 3" descr="biombo.jpg"/>
          <p:cNvPicPr>
            <a:picLocks noChangeAspect="1"/>
          </p:cNvPicPr>
          <p:nvPr/>
        </p:nvPicPr>
        <p:blipFill>
          <a:blip r:embed="rId2"/>
          <a:stretch>
            <a:fillRect/>
          </a:stretch>
        </p:blipFill>
        <p:spPr>
          <a:xfrm>
            <a:off x="1091369" y="2212859"/>
            <a:ext cx="3073400" cy="4064000"/>
          </a:xfrm>
          <a:prstGeom prst="rect">
            <a:avLst/>
          </a:prstGeom>
        </p:spPr>
      </p:pic>
      <p:pic>
        <p:nvPicPr>
          <p:cNvPr id="5" name="Picture 4" descr="lulua.jpg"/>
          <p:cNvPicPr>
            <a:picLocks noChangeAspect="1"/>
          </p:cNvPicPr>
          <p:nvPr/>
        </p:nvPicPr>
        <p:blipFill>
          <a:blip r:embed="rId3"/>
          <a:stretch>
            <a:fillRect/>
          </a:stretch>
        </p:blipFill>
        <p:spPr>
          <a:xfrm>
            <a:off x="5005388" y="2212859"/>
            <a:ext cx="3073400" cy="4064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3520" y="274638"/>
            <a:ext cx="8229600" cy="1143000"/>
          </a:xfrm>
        </p:spPr>
        <p:txBody>
          <a:bodyPr>
            <a:normAutofit fontScale="90000"/>
          </a:bodyPr>
          <a:lstStyle/>
          <a:p>
            <a:r>
              <a:rPr lang="en-US" sz="3600" dirty="0" smtClean="0"/>
              <a:t>Masks were embellished with a variety of materials including shells, beads, cloth, feathers, and animal fur.</a:t>
            </a:r>
            <a:endParaRPr lang="en-US" sz="3600" dirty="0"/>
          </a:p>
        </p:txBody>
      </p:sp>
      <p:pic>
        <p:nvPicPr>
          <p:cNvPr id="5" name="Picture 4" descr="Kuba_Ngady_amw_maska.JPG"/>
          <p:cNvPicPr>
            <a:picLocks noChangeAspect="1"/>
          </p:cNvPicPr>
          <p:nvPr/>
        </p:nvPicPr>
        <p:blipFill>
          <a:blip r:embed="rId2"/>
          <a:stretch>
            <a:fillRect/>
          </a:stretch>
        </p:blipFill>
        <p:spPr>
          <a:xfrm>
            <a:off x="2394180" y="2098357"/>
            <a:ext cx="3569085" cy="4525963"/>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Some masks are used as icons of power to</a:t>
            </a:r>
            <a:br>
              <a:rPr lang="en-US" sz="3200" dirty="0" smtClean="0"/>
            </a:br>
            <a:r>
              <a:rPr lang="en-US" sz="3200" dirty="0" smtClean="0"/>
              <a:t>ward off evil spirits.</a:t>
            </a:r>
            <a:endParaRPr lang="en-US" sz="3200" dirty="0"/>
          </a:p>
        </p:txBody>
      </p:sp>
      <p:pic>
        <p:nvPicPr>
          <p:cNvPr id="4" name="Content Placeholder 3" descr="Nuna_buffalo_Mask.JPG"/>
          <p:cNvPicPr>
            <a:picLocks noGrp="1" noChangeAspect="1"/>
          </p:cNvPicPr>
          <p:nvPr>
            <p:ph idx="1"/>
          </p:nvPr>
        </p:nvPicPr>
        <p:blipFill>
          <a:blip r:embed="rId2"/>
          <a:srcRect l="-105559" r="-105559"/>
          <a:stretch>
            <a:fillRect/>
          </a:stretch>
        </p:blipFill>
        <p:spPr>
          <a:xfrm>
            <a:off x="-1952615" y="1417638"/>
            <a:ext cx="8229600" cy="4525963"/>
          </a:xfrm>
        </p:spPr>
      </p:pic>
      <p:pic>
        <p:nvPicPr>
          <p:cNvPr id="5" name="Picture 4" descr="Baule_goli_kplekple.JPG"/>
          <p:cNvPicPr>
            <a:picLocks noChangeAspect="1"/>
          </p:cNvPicPr>
          <p:nvPr/>
        </p:nvPicPr>
        <p:blipFill>
          <a:blip r:embed="rId3"/>
          <a:stretch>
            <a:fillRect/>
          </a:stretch>
        </p:blipFill>
        <p:spPr>
          <a:xfrm>
            <a:off x="4959092" y="1417638"/>
            <a:ext cx="2718025" cy="4709306"/>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Bold, contrasting colors and geometrical patterns are common in African Masks</a:t>
            </a:r>
            <a:endParaRPr lang="en-US" dirty="0"/>
          </a:p>
        </p:txBody>
      </p:sp>
      <p:pic>
        <p:nvPicPr>
          <p:cNvPr id="4" name="Content Placeholder 3" descr="Nunuma_hawk_mask_b.JPG"/>
          <p:cNvPicPr>
            <a:picLocks noGrp="1" noChangeAspect="1"/>
          </p:cNvPicPr>
          <p:nvPr>
            <p:ph idx="1"/>
          </p:nvPr>
        </p:nvPicPr>
        <p:blipFill>
          <a:blip r:embed="rId2"/>
          <a:srcRect t="-15213" b="-15213"/>
          <a:stretch>
            <a:fillRect/>
          </a:stretch>
        </p:blip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Masks are also used to celebrate and thank the ancestors during crop harvesting.</a:t>
            </a:r>
            <a:endParaRPr lang="en-US" sz="3200" dirty="0"/>
          </a:p>
        </p:txBody>
      </p:sp>
      <p:pic>
        <p:nvPicPr>
          <p:cNvPr id="4" name="Content Placeholder 3" descr="Chokwe_fem_pwo_mask_a.JPG"/>
          <p:cNvPicPr>
            <a:picLocks noGrp="1" noChangeAspect="1"/>
          </p:cNvPicPr>
          <p:nvPr>
            <p:ph idx="1"/>
          </p:nvPr>
        </p:nvPicPr>
        <p:blipFill>
          <a:blip r:embed="rId2"/>
          <a:srcRect l="-75497" r="-75497"/>
          <a:stretch>
            <a:fillRect/>
          </a:stretch>
        </p:blip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Masks were made to represent both men and women.</a:t>
            </a:r>
            <a:endParaRPr lang="en-US" sz="3200" dirty="0"/>
          </a:p>
        </p:txBody>
      </p:sp>
      <p:pic>
        <p:nvPicPr>
          <p:cNvPr id="4" name="Content Placeholder 3" descr="Punu_female_okuyi_a.JPG"/>
          <p:cNvPicPr>
            <a:picLocks noGrp="1" noChangeAspect="1"/>
          </p:cNvPicPr>
          <p:nvPr>
            <p:ph idx="1"/>
          </p:nvPr>
        </p:nvPicPr>
        <p:blipFill>
          <a:blip r:embed="rId2"/>
          <a:srcRect l="-95078" r="-95078"/>
          <a:stretch>
            <a:fillRect/>
          </a:stretch>
        </p:blipFill>
        <p:spPr>
          <a:xfrm>
            <a:off x="3160060" y="1417638"/>
            <a:ext cx="8229600" cy="4525963"/>
          </a:xfrm>
        </p:spPr>
      </p:pic>
      <p:pic>
        <p:nvPicPr>
          <p:cNvPr id="5" name="Picture 4" descr="Yoruba_Mask_2.jpg"/>
          <p:cNvPicPr>
            <a:picLocks noChangeAspect="1"/>
          </p:cNvPicPr>
          <p:nvPr/>
        </p:nvPicPr>
        <p:blipFill>
          <a:blip r:embed="rId3"/>
          <a:stretch>
            <a:fillRect/>
          </a:stretch>
        </p:blipFill>
        <p:spPr>
          <a:xfrm>
            <a:off x="1371968" y="1417638"/>
            <a:ext cx="2421594" cy="4962282"/>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Masks made for battle may have scary eyes and big teeth.</a:t>
            </a:r>
            <a:endParaRPr lang="en-US" sz="3200" dirty="0"/>
          </a:p>
        </p:txBody>
      </p:sp>
      <p:pic>
        <p:nvPicPr>
          <p:cNvPr id="4" name="Content Placeholder 3" descr="Pende_kipako_mask_b.JPG"/>
          <p:cNvPicPr>
            <a:picLocks noGrp="1" noChangeAspect="1"/>
          </p:cNvPicPr>
          <p:nvPr>
            <p:ph idx="1"/>
          </p:nvPr>
        </p:nvPicPr>
        <p:blipFill>
          <a:blip r:embed="rId2"/>
          <a:srcRect l="-60275" r="-60275"/>
          <a:stretch>
            <a:fillRect/>
          </a:stretch>
        </p:blip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67360" y="68685"/>
            <a:ext cx="8229600" cy="4910138"/>
          </a:xfrm>
        </p:spPr>
        <p:txBody>
          <a:bodyPr/>
          <a:lstStyle/>
          <a:p>
            <a:pPr>
              <a:buNone/>
            </a:pPr>
            <a:r>
              <a:rPr lang="en-US" dirty="0" smtClean="0"/>
              <a:t>  In America today, African masks are sold to hang on the wall as decorative artworks.</a:t>
            </a:r>
            <a:endParaRPr lang="en-US" dirty="0"/>
          </a:p>
        </p:txBody>
      </p:sp>
      <p:pic>
        <p:nvPicPr>
          <p:cNvPr id="7" name="Picture 6" descr="Bamileke_elephant_b.JPG"/>
          <p:cNvPicPr>
            <a:picLocks noChangeAspect="1"/>
          </p:cNvPicPr>
          <p:nvPr/>
        </p:nvPicPr>
        <p:blipFill>
          <a:blip r:embed="rId2"/>
          <a:stretch>
            <a:fillRect/>
          </a:stretch>
        </p:blipFill>
        <p:spPr>
          <a:xfrm>
            <a:off x="2917476" y="1649994"/>
            <a:ext cx="2663145" cy="4188636"/>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274638"/>
            <a:ext cx="8229600" cy="5573712"/>
          </a:xfrm>
        </p:spPr>
        <p:txBody>
          <a:bodyPr/>
          <a:lstStyle/>
          <a:p>
            <a:r>
              <a:rPr lang="en-US" dirty="0" smtClean="0"/>
              <a:t>Museums all around the world exhibit masks from all provinces of Africa.</a:t>
            </a:r>
          </a:p>
          <a:p>
            <a:endParaRPr lang="en-US" dirty="0"/>
          </a:p>
        </p:txBody>
      </p:sp>
      <p:pic>
        <p:nvPicPr>
          <p:cNvPr id="6" name="Picture 5" descr="African_Masks_Baule_Mask_41_Front.jpg"/>
          <p:cNvPicPr>
            <a:picLocks noChangeAspect="1"/>
          </p:cNvPicPr>
          <p:nvPr/>
        </p:nvPicPr>
        <p:blipFill>
          <a:blip r:embed="rId2"/>
          <a:stretch>
            <a:fillRect/>
          </a:stretch>
        </p:blipFill>
        <p:spPr>
          <a:xfrm>
            <a:off x="860531" y="1417638"/>
            <a:ext cx="3106835" cy="5178058"/>
          </a:xfrm>
          <a:prstGeom prst="rect">
            <a:avLst/>
          </a:prstGeom>
        </p:spPr>
      </p:pic>
      <p:pic>
        <p:nvPicPr>
          <p:cNvPr id="7" name="Picture 6" descr="Prosperity_Mask_2_Front.jpg"/>
          <p:cNvPicPr>
            <a:picLocks noChangeAspect="1"/>
          </p:cNvPicPr>
          <p:nvPr/>
        </p:nvPicPr>
        <p:blipFill>
          <a:blip r:embed="rId3"/>
          <a:stretch>
            <a:fillRect/>
          </a:stretch>
        </p:blipFill>
        <p:spPr>
          <a:xfrm>
            <a:off x="5172661" y="1417637"/>
            <a:ext cx="3002774" cy="5205451"/>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35760" y="1402080"/>
            <a:ext cx="6045200" cy="3565842"/>
          </a:xfrm>
        </p:spPr>
        <p:txBody>
          <a:bodyPr>
            <a:normAutofit/>
          </a:bodyPr>
          <a:lstStyle/>
          <a:p>
            <a:r>
              <a:rPr lang="en-US" dirty="0" smtClean="0">
                <a:latin typeface="Bertram LET"/>
                <a:cs typeface="Bertram LET"/>
              </a:rPr>
              <a:t>Student examples made with Tin, Raffia</a:t>
            </a:r>
            <a:r>
              <a:rPr lang="en-US" smtClean="0">
                <a:latin typeface="Bertram LET"/>
                <a:cs typeface="Bertram LET"/>
              </a:rPr>
              <a:t>, Feathers &amp; Beads</a:t>
            </a:r>
            <a:endParaRPr lang="en-US" dirty="0">
              <a:latin typeface="Bertram LET"/>
              <a:cs typeface="Bertram LE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0718.JPG"/>
          <p:cNvPicPr>
            <a:picLocks noChangeAspect="1"/>
          </p:cNvPicPr>
          <p:nvPr/>
        </p:nvPicPr>
        <p:blipFill>
          <a:blip r:embed="rId2"/>
          <a:stretch>
            <a:fillRect/>
          </a:stretch>
        </p:blipFill>
        <p:spPr>
          <a:xfrm rot="5400000">
            <a:off x="-622092" y="774491"/>
            <a:ext cx="5586333" cy="4189750"/>
          </a:xfrm>
          <a:prstGeom prst="rect">
            <a:avLst/>
          </a:prstGeom>
        </p:spPr>
      </p:pic>
      <p:pic>
        <p:nvPicPr>
          <p:cNvPr id="3" name="Picture 2" descr="DSCN0719.JPG"/>
          <p:cNvPicPr>
            <a:picLocks noChangeAspect="1"/>
          </p:cNvPicPr>
          <p:nvPr/>
        </p:nvPicPr>
        <p:blipFill>
          <a:blip r:embed="rId3"/>
          <a:stretch>
            <a:fillRect/>
          </a:stretch>
        </p:blipFill>
        <p:spPr>
          <a:xfrm rot="5400000">
            <a:off x="3658135" y="1447265"/>
            <a:ext cx="6091717" cy="4568788"/>
          </a:xfrm>
          <a:prstGeom prst="rect">
            <a:avLst/>
          </a:prstGeom>
        </p:spPr>
      </p:pic>
    </p:spTree>
  </p:cSld>
  <p:clrMapOvr>
    <a:masterClrMapping/>
  </p:clrMapOvr>
  <p:transition xmlns:p14="http://schemas.microsoft.com/office/powerpoint/2010/mai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274638"/>
            <a:ext cx="8229600" cy="5851525"/>
          </a:xfrm>
        </p:spPr>
        <p:txBody>
          <a:bodyPr/>
          <a:lstStyle/>
          <a:p>
            <a:pPr>
              <a:buNone/>
            </a:pPr>
            <a:r>
              <a:rPr lang="en-US" dirty="0" smtClean="0"/>
              <a:t>   In Africa, masks can be traced back to well past Paleolithic times.  These art objects were and still are made of various </a:t>
            </a:r>
          </a:p>
          <a:p>
            <a:pPr>
              <a:buNone/>
            </a:pPr>
            <a:r>
              <a:rPr lang="en-US" dirty="0" smtClean="0"/>
              <a:t>    materials, including leather, </a:t>
            </a:r>
          </a:p>
          <a:p>
            <a:pPr>
              <a:buNone/>
            </a:pPr>
            <a:r>
              <a:rPr lang="en-US" dirty="0" smtClean="0"/>
              <a:t>    metal, fabric, and wood.</a:t>
            </a:r>
            <a:endParaRPr lang="en-US" dirty="0"/>
          </a:p>
        </p:txBody>
      </p:sp>
      <p:pic>
        <p:nvPicPr>
          <p:cNvPr id="4" name="Picture 3" descr="African_Masks_Guro_Mask_51_Front.jpg"/>
          <p:cNvPicPr>
            <a:picLocks noChangeAspect="1"/>
          </p:cNvPicPr>
          <p:nvPr/>
        </p:nvPicPr>
        <p:blipFill>
          <a:blip r:embed="rId2"/>
          <a:stretch>
            <a:fillRect/>
          </a:stretch>
        </p:blipFill>
        <p:spPr>
          <a:xfrm>
            <a:off x="5353307" y="1778076"/>
            <a:ext cx="2876293" cy="4528274"/>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0720.JPG"/>
          <p:cNvPicPr>
            <a:picLocks noChangeAspect="1"/>
          </p:cNvPicPr>
          <p:nvPr/>
        </p:nvPicPr>
        <p:blipFill>
          <a:blip r:embed="rId2"/>
          <a:srcRect l="3060" r="7619"/>
          <a:stretch>
            <a:fillRect/>
          </a:stretch>
        </p:blipFill>
        <p:spPr>
          <a:xfrm rot="5400000">
            <a:off x="1211749" y="617051"/>
            <a:ext cx="6746752" cy="5665050"/>
          </a:xfrm>
          <a:prstGeom prst="rect">
            <a:avLst/>
          </a:prstGeom>
        </p:spPr>
      </p:pic>
    </p:spTree>
  </p:cSld>
  <p:clrMapOvr>
    <a:masterClrMapping/>
  </p:clrMapOvr>
  <p:transition xmlns:p14="http://schemas.microsoft.com/office/powerpoint/2010/mai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0721.JPG"/>
          <p:cNvPicPr>
            <a:picLocks noChangeAspect="1"/>
          </p:cNvPicPr>
          <p:nvPr/>
        </p:nvPicPr>
        <p:blipFill>
          <a:blip r:embed="rId2"/>
          <a:srcRect t="4376" b="10467"/>
          <a:stretch>
            <a:fillRect/>
          </a:stretch>
        </p:blipFill>
        <p:spPr>
          <a:xfrm rot="5400000">
            <a:off x="-669840" y="1495409"/>
            <a:ext cx="6173513" cy="3942891"/>
          </a:xfrm>
          <a:prstGeom prst="rect">
            <a:avLst/>
          </a:prstGeom>
        </p:spPr>
      </p:pic>
      <p:pic>
        <p:nvPicPr>
          <p:cNvPr id="3" name="Picture 2" descr="DSCN0722.JPG"/>
          <p:cNvPicPr>
            <a:picLocks noChangeAspect="1"/>
          </p:cNvPicPr>
          <p:nvPr/>
        </p:nvPicPr>
        <p:blipFill>
          <a:blip r:embed="rId3"/>
          <a:srcRect r="5329" b="5902"/>
          <a:stretch>
            <a:fillRect/>
          </a:stretch>
        </p:blipFill>
        <p:spPr>
          <a:xfrm rot="5400000">
            <a:off x="3934758" y="1533931"/>
            <a:ext cx="5751705" cy="4287655"/>
          </a:xfrm>
          <a:prstGeom prst="rect">
            <a:avLst/>
          </a:prstGeom>
        </p:spPr>
      </p:pic>
    </p:spTree>
  </p:cSld>
  <p:clrMapOvr>
    <a:masterClrMapping/>
  </p:clrMapOvr>
  <p:transition xmlns:p14="http://schemas.microsoft.com/office/powerpoint/2010/mai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0723.JPG"/>
          <p:cNvPicPr>
            <a:picLocks noChangeAspect="1"/>
          </p:cNvPicPr>
          <p:nvPr/>
        </p:nvPicPr>
        <p:blipFill>
          <a:blip r:embed="rId2"/>
          <a:srcRect t="6863"/>
          <a:stretch>
            <a:fillRect/>
          </a:stretch>
        </p:blipFill>
        <p:spPr>
          <a:xfrm rot="5400000">
            <a:off x="-1254844" y="1027366"/>
            <a:ext cx="6752711" cy="4716930"/>
          </a:xfrm>
          <a:prstGeom prst="rect">
            <a:avLst/>
          </a:prstGeom>
        </p:spPr>
      </p:pic>
      <p:pic>
        <p:nvPicPr>
          <p:cNvPr id="3" name="Picture 2" descr="DSCN0724.JPG"/>
          <p:cNvPicPr>
            <a:picLocks noChangeAspect="1"/>
          </p:cNvPicPr>
          <p:nvPr/>
        </p:nvPicPr>
        <p:blipFill>
          <a:blip r:embed="rId3"/>
          <a:stretch>
            <a:fillRect/>
          </a:stretch>
        </p:blipFill>
        <p:spPr>
          <a:xfrm rot="5400000">
            <a:off x="3199747" y="913748"/>
            <a:ext cx="6793431" cy="5095074"/>
          </a:xfrm>
          <a:prstGeom prst="rect">
            <a:avLst/>
          </a:prstGeom>
        </p:spPr>
      </p:pic>
    </p:spTree>
  </p:cSld>
  <p:clrMapOvr>
    <a:masterClrMapping/>
  </p:clrMapOvr>
  <p:transition xmlns:p14="http://schemas.microsoft.com/office/powerpoint/2010/mai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0725.JPG"/>
          <p:cNvPicPr>
            <a:picLocks noChangeAspect="1"/>
          </p:cNvPicPr>
          <p:nvPr/>
        </p:nvPicPr>
        <p:blipFill>
          <a:blip r:embed="rId2"/>
          <a:stretch>
            <a:fillRect/>
          </a:stretch>
        </p:blipFill>
        <p:spPr>
          <a:xfrm rot="5400000">
            <a:off x="911878" y="683086"/>
            <a:ext cx="7314979" cy="5486234"/>
          </a:xfrm>
          <a:prstGeom prst="rect">
            <a:avLst/>
          </a:prstGeom>
        </p:spPr>
      </p:pic>
    </p:spTree>
  </p:cSld>
  <p:clrMapOvr>
    <a:masterClrMapping/>
  </p:clrMapOvr>
  <p:transition xmlns:p14="http://schemas.microsoft.com/office/powerpoint/2010/mai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0726.JPG"/>
          <p:cNvPicPr>
            <a:picLocks noChangeAspect="1"/>
          </p:cNvPicPr>
          <p:nvPr/>
        </p:nvPicPr>
        <p:blipFill>
          <a:blip r:embed="rId2"/>
          <a:stretch>
            <a:fillRect/>
          </a:stretch>
        </p:blipFill>
        <p:spPr>
          <a:xfrm rot="5400000">
            <a:off x="3397044" y="1235799"/>
            <a:ext cx="6425372" cy="4819030"/>
          </a:xfrm>
          <a:prstGeom prst="rect">
            <a:avLst/>
          </a:prstGeom>
        </p:spPr>
      </p:pic>
      <p:pic>
        <p:nvPicPr>
          <p:cNvPr id="3" name="Picture 2" descr="DSCN0727.JPG"/>
          <p:cNvPicPr>
            <a:picLocks noChangeAspect="1"/>
          </p:cNvPicPr>
          <p:nvPr/>
        </p:nvPicPr>
        <p:blipFill>
          <a:blip r:embed="rId3"/>
          <a:srcRect l="8471" t="4037" r="7360"/>
          <a:stretch>
            <a:fillRect/>
          </a:stretch>
        </p:blipFill>
        <p:spPr>
          <a:xfrm>
            <a:off x="0" y="148332"/>
            <a:ext cx="4329234" cy="6581143"/>
          </a:xfrm>
          <a:prstGeom prst="rect">
            <a:avLst/>
          </a:prstGeom>
        </p:spPr>
      </p:pic>
    </p:spTree>
  </p:cSld>
  <p:clrMapOvr>
    <a:masterClrMapping/>
  </p:clrMapOvr>
  <p:transition xmlns:p14="http://schemas.microsoft.com/office/powerpoint/2010/mai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0728.JPG"/>
          <p:cNvPicPr>
            <a:picLocks noChangeAspect="1"/>
          </p:cNvPicPr>
          <p:nvPr/>
        </p:nvPicPr>
        <p:blipFill>
          <a:blip r:embed="rId2"/>
          <a:srcRect l="6879" r="6660"/>
          <a:stretch>
            <a:fillRect/>
          </a:stretch>
        </p:blipFill>
        <p:spPr>
          <a:xfrm rot="5400000">
            <a:off x="1403673" y="640863"/>
            <a:ext cx="6383934" cy="5537693"/>
          </a:xfrm>
          <a:prstGeom prst="rect">
            <a:avLst/>
          </a:prstGeom>
        </p:spPr>
      </p:pic>
    </p:spTree>
  </p:cSld>
  <p:clrMapOvr>
    <a:masterClrMapping/>
  </p:clrMapOvr>
  <p:transition xmlns:p14="http://schemas.microsoft.com/office/powerpoint/2010/mai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0729.JPG"/>
          <p:cNvPicPr>
            <a:picLocks noChangeAspect="1"/>
          </p:cNvPicPr>
          <p:nvPr/>
        </p:nvPicPr>
        <p:blipFill>
          <a:blip r:embed="rId2"/>
          <a:srcRect l="10761" r="6306"/>
          <a:stretch>
            <a:fillRect/>
          </a:stretch>
        </p:blipFill>
        <p:spPr>
          <a:xfrm rot="5400000">
            <a:off x="1076461" y="328685"/>
            <a:ext cx="6871909" cy="6214542"/>
          </a:xfrm>
          <a:prstGeom prst="rect">
            <a:avLst/>
          </a:prstGeom>
        </p:spPr>
      </p:pic>
    </p:spTree>
  </p:cSld>
  <p:clrMapOvr>
    <a:masterClrMapping/>
  </p:clrMapOvr>
  <p:transition xmlns:p14="http://schemas.microsoft.com/office/powerpoint/2010/mai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0730.JPG"/>
          <p:cNvPicPr>
            <a:picLocks noChangeAspect="1"/>
          </p:cNvPicPr>
          <p:nvPr/>
        </p:nvPicPr>
        <p:blipFill>
          <a:blip r:embed="rId2"/>
          <a:srcRect l="13790" t="6973" r="3294"/>
          <a:stretch>
            <a:fillRect/>
          </a:stretch>
        </p:blipFill>
        <p:spPr>
          <a:xfrm rot="5400000">
            <a:off x="1002508" y="353850"/>
            <a:ext cx="7064131" cy="5944168"/>
          </a:xfrm>
          <a:prstGeom prst="rect">
            <a:avLst/>
          </a:prstGeom>
        </p:spPr>
      </p:pic>
    </p:spTree>
  </p:cSld>
  <p:clrMapOvr>
    <a:masterClrMapping/>
  </p:clrMapOvr>
  <p:transition xmlns:p14="http://schemas.microsoft.com/office/powerpoint/2010/mai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0731.JPG"/>
          <p:cNvPicPr>
            <a:picLocks noChangeAspect="1"/>
          </p:cNvPicPr>
          <p:nvPr/>
        </p:nvPicPr>
        <p:blipFill>
          <a:blip r:embed="rId2"/>
          <a:stretch>
            <a:fillRect/>
          </a:stretch>
        </p:blipFill>
        <p:spPr>
          <a:xfrm>
            <a:off x="-364908" y="0"/>
            <a:ext cx="5143500" cy="6858000"/>
          </a:xfrm>
          <a:prstGeom prst="rect">
            <a:avLst/>
          </a:prstGeom>
        </p:spPr>
      </p:pic>
      <p:pic>
        <p:nvPicPr>
          <p:cNvPr id="4" name="Picture 3" descr="DSCN0732.JPG"/>
          <p:cNvPicPr>
            <a:picLocks noChangeAspect="1"/>
          </p:cNvPicPr>
          <p:nvPr/>
        </p:nvPicPr>
        <p:blipFill>
          <a:blip r:embed="rId3"/>
          <a:srcRect l="6530" t="6521" r="3101"/>
          <a:stretch>
            <a:fillRect/>
          </a:stretch>
        </p:blipFill>
        <p:spPr>
          <a:xfrm rot="5400000">
            <a:off x="3983248" y="1049591"/>
            <a:ext cx="5812295" cy="4509208"/>
          </a:xfrm>
          <a:prstGeom prst="rect">
            <a:avLst/>
          </a:prstGeom>
        </p:spPr>
      </p:pic>
    </p:spTree>
  </p:cSld>
  <p:clrMapOvr>
    <a:masterClrMapping/>
  </p:clrMapOvr>
  <p:transition xmlns:p14="http://schemas.microsoft.com/office/powerpoint/2010/mai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0733.JPG"/>
          <p:cNvPicPr>
            <a:picLocks noChangeAspect="1"/>
          </p:cNvPicPr>
          <p:nvPr/>
        </p:nvPicPr>
        <p:blipFill>
          <a:blip r:embed="rId2"/>
          <a:srcRect t="7939" b="11536"/>
          <a:stretch>
            <a:fillRect/>
          </a:stretch>
        </p:blipFill>
        <p:spPr>
          <a:xfrm rot="5400000">
            <a:off x="-1109089" y="1467071"/>
            <a:ext cx="6500690" cy="3925992"/>
          </a:xfrm>
          <a:prstGeom prst="rect">
            <a:avLst/>
          </a:prstGeom>
        </p:spPr>
      </p:pic>
      <p:pic>
        <p:nvPicPr>
          <p:cNvPr id="3" name="Picture 2" descr="DSCN0734.JPG"/>
          <p:cNvPicPr>
            <a:picLocks noChangeAspect="1"/>
          </p:cNvPicPr>
          <p:nvPr/>
        </p:nvPicPr>
        <p:blipFill>
          <a:blip r:embed="rId3"/>
          <a:srcRect t="7609"/>
          <a:stretch>
            <a:fillRect/>
          </a:stretch>
        </p:blipFill>
        <p:spPr>
          <a:xfrm rot="5400000">
            <a:off x="3222601" y="1175112"/>
            <a:ext cx="6483165" cy="4492386"/>
          </a:xfrm>
          <a:prstGeom prst="rect">
            <a:avLst/>
          </a:prstGeom>
        </p:spPr>
      </p:pic>
    </p:spTree>
  </p:cSld>
  <p:clrMapOvr>
    <a:masterClrMapping/>
  </p:clrMapOvr>
  <p:transition xmlns:p14="http://schemas.microsoft.com/office/powerpoint/2010/mai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96240" y="274638"/>
            <a:ext cx="8229600" cy="5668962"/>
          </a:xfrm>
        </p:spPr>
        <p:txBody>
          <a:bodyPr/>
          <a:lstStyle/>
          <a:p>
            <a:pPr>
              <a:buNone/>
            </a:pPr>
            <a:r>
              <a:rPr lang="en-US" dirty="0" smtClean="0"/>
              <a:t>African masks are considered amongst the finest creations in the art world and are highly sought after by art collectors.  </a:t>
            </a:r>
            <a:endParaRPr lang="en-US" dirty="0"/>
          </a:p>
        </p:txBody>
      </p:sp>
      <p:pic>
        <p:nvPicPr>
          <p:cNvPr id="5" name="Picture 4" descr="Bwa_Nwantantay_Mask.JPG"/>
          <p:cNvPicPr>
            <a:picLocks noChangeAspect="1"/>
          </p:cNvPicPr>
          <p:nvPr/>
        </p:nvPicPr>
        <p:blipFill>
          <a:blip r:embed="rId2"/>
          <a:stretch>
            <a:fillRect/>
          </a:stretch>
        </p:blipFill>
        <p:spPr>
          <a:xfrm>
            <a:off x="5898124" y="1417638"/>
            <a:ext cx="1588301" cy="5141981"/>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xmlns:p14="http://schemas.microsoft.com/office/powerpoint/2010/mai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0" y="142875"/>
            <a:ext cx="8229600" cy="5983288"/>
          </a:xfrm>
        </p:spPr>
        <p:txBody>
          <a:bodyPr/>
          <a:lstStyle/>
          <a:p>
            <a:pPr>
              <a:buNone/>
            </a:pPr>
            <a:r>
              <a:rPr lang="en-US" dirty="0" smtClean="0"/>
              <a:t> Masks had many different uses. In ancient times they were used in celebrations, crop harvesting, tribal initiations, war preparations, and dances in honor of ancestors. </a:t>
            </a:r>
          </a:p>
          <a:p>
            <a:pPr>
              <a:buNone/>
            </a:pPr>
            <a:r>
              <a:rPr lang="en-US" dirty="0" smtClean="0"/>
              <a:t>	African masks often represent a spirit and it</a:t>
            </a:r>
          </a:p>
          <a:p>
            <a:pPr>
              <a:buNone/>
            </a:pPr>
            <a:r>
              <a:rPr lang="en-US" dirty="0" smtClean="0"/>
              <a:t>	is believed that the spirit of the</a:t>
            </a:r>
          </a:p>
          <a:p>
            <a:pPr>
              <a:buNone/>
            </a:pPr>
            <a:r>
              <a:rPr lang="en-US" dirty="0" smtClean="0"/>
              <a:t>	ancestors possesses the wearer.</a:t>
            </a:r>
          </a:p>
          <a:p>
            <a:pPr>
              <a:buNone/>
            </a:pPr>
            <a:endParaRPr lang="en-US" dirty="0" smtClean="0"/>
          </a:p>
          <a:p>
            <a:pPr>
              <a:buNone/>
            </a:pPr>
            <a:r>
              <a:rPr lang="en-US" dirty="0" smtClean="0"/>
              <a:t>                                                                                                                                                      </a:t>
            </a:r>
            <a:endParaRPr lang="en-US" dirty="0"/>
          </a:p>
        </p:txBody>
      </p:sp>
      <p:pic>
        <p:nvPicPr>
          <p:cNvPr id="8" name="Picture 7" descr="African_Masks_Fang_Mask_40_Front.jpg"/>
          <p:cNvPicPr>
            <a:picLocks noChangeAspect="1"/>
          </p:cNvPicPr>
          <p:nvPr/>
        </p:nvPicPr>
        <p:blipFill>
          <a:blip r:embed="rId2"/>
          <a:stretch>
            <a:fillRect/>
          </a:stretch>
        </p:blipFill>
        <p:spPr>
          <a:xfrm>
            <a:off x="5905095" y="2946855"/>
            <a:ext cx="2610938" cy="3548302"/>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16560" y="233680"/>
            <a:ext cx="8229600" cy="5327650"/>
          </a:xfrm>
        </p:spPr>
        <p:txBody>
          <a:bodyPr/>
          <a:lstStyle/>
          <a:p>
            <a:pPr>
              <a:buNone/>
            </a:pPr>
            <a:r>
              <a:rPr lang="en-US" dirty="0" smtClean="0"/>
              <a:t>Masks were, and still are, worn by people in Nigeria, Liberia, and other regions of Africa.</a:t>
            </a:r>
          </a:p>
          <a:p>
            <a:pPr>
              <a:buNone/>
            </a:pPr>
            <a:endParaRPr lang="en-US" dirty="0"/>
          </a:p>
        </p:txBody>
      </p:sp>
      <p:pic>
        <p:nvPicPr>
          <p:cNvPr id="6" name="Picture 5" descr="African_Masks_Baule_Mask_41_Front.jpg"/>
          <p:cNvPicPr>
            <a:picLocks noChangeAspect="1"/>
          </p:cNvPicPr>
          <p:nvPr/>
        </p:nvPicPr>
        <p:blipFill>
          <a:blip r:embed="rId2"/>
          <a:stretch>
            <a:fillRect/>
          </a:stretch>
        </p:blipFill>
        <p:spPr>
          <a:xfrm>
            <a:off x="2857960" y="1290320"/>
            <a:ext cx="3278679" cy="5464464"/>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274638"/>
            <a:ext cx="8229600" cy="5851525"/>
          </a:xfrm>
        </p:spPr>
        <p:txBody>
          <a:bodyPr/>
          <a:lstStyle/>
          <a:p>
            <a:pPr>
              <a:buNone/>
            </a:pPr>
            <a:r>
              <a:rPr lang="en-US" smtClean="0"/>
              <a:t>   Mask </a:t>
            </a:r>
            <a:r>
              <a:rPr lang="en-US" dirty="0" smtClean="0"/>
              <a:t>were made to be worn in three different ways:  to cover the face, the entire head, or </a:t>
            </a:r>
            <a:r>
              <a:rPr lang="en-US" smtClean="0"/>
              <a:t>to be placed </a:t>
            </a:r>
            <a:r>
              <a:rPr lang="en-US" dirty="0" smtClean="0"/>
              <a:t>on top of the head.</a:t>
            </a:r>
            <a:endParaRPr lang="en-US" dirty="0"/>
          </a:p>
        </p:txBody>
      </p:sp>
      <p:pic>
        <p:nvPicPr>
          <p:cNvPr id="6" name="Picture 5" descr="Guro_Mask_42_Front.jpg"/>
          <p:cNvPicPr>
            <a:picLocks noChangeAspect="1"/>
          </p:cNvPicPr>
          <p:nvPr/>
        </p:nvPicPr>
        <p:blipFill>
          <a:blip r:embed="rId2"/>
          <a:stretch>
            <a:fillRect/>
          </a:stretch>
        </p:blipFill>
        <p:spPr>
          <a:xfrm>
            <a:off x="5447568" y="2071237"/>
            <a:ext cx="2542388" cy="4421544"/>
          </a:xfrm>
          <a:prstGeom prst="rect">
            <a:avLst/>
          </a:prstGeom>
        </p:spPr>
      </p:pic>
      <p:pic>
        <p:nvPicPr>
          <p:cNvPr id="7" name="Picture 6" descr="African_Masks_Teke_Mask_22_Front.jpg"/>
          <p:cNvPicPr>
            <a:picLocks noChangeAspect="1"/>
          </p:cNvPicPr>
          <p:nvPr/>
        </p:nvPicPr>
        <p:blipFill>
          <a:blip r:embed="rId3"/>
          <a:stretch>
            <a:fillRect/>
          </a:stretch>
        </p:blipFill>
        <p:spPr>
          <a:xfrm>
            <a:off x="1382930" y="2243829"/>
            <a:ext cx="2767071" cy="3609222"/>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738188"/>
            <a:ext cx="8229600" cy="5387975"/>
          </a:xfrm>
        </p:spPr>
        <p:txBody>
          <a:bodyPr/>
          <a:lstStyle/>
          <a:p>
            <a:pPr lvl="1"/>
            <a:r>
              <a:rPr lang="en-US" dirty="0" smtClean="0"/>
              <a:t>Long and square, short and round, the faces of African masks are as varied as the faces of people.</a:t>
            </a:r>
            <a:endParaRPr lang="en-US" dirty="0"/>
          </a:p>
        </p:txBody>
      </p:sp>
      <p:pic>
        <p:nvPicPr>
          <p:cNvPr id="7" name="Picture 6" descr="Bakota_Statuette_2_Front.jpg"/>
          <p:cNvPicPr>
            <a:picLocks noChangeAspect="1"/>
          </p:cNvPicPr>
          <p:nvPr/>
        </p:nvPicPr>
        <p:blipFill>
          <a:blip r:embed="rId2"/>
          <a:stretch>
            <a:fillRect/>
          </a:stretch>
        </p:blipFill>
        <p:spPr>
          <a:xfrm>
            <a:off x="810500" y="1690033"/>
            <a:ext cx="1823508" cy="4917326"/>
          </a:xfrm>
          <a:prstGeom prst="rect">
            <a:avLst/>
          </a:prstGeom>
        </p:spPr>
      </p:pic>
      <p:pic>
        <p:nvPicPr>
          <p:cNvPr id="8" name="Picture 7" descr="African-Masks-Teke-Mask-23-Front.jpg"/>
          <p:cNvPicPr>
            <a:picLocks noChangeAspect="1"/>
          </p:cNvPicPr>
          <p:nvPr/>
        </p:nvPicPr>
        <p:blipFill>
          <a:blip r:embed="rId3"/>
          <a:stretch>
            <a:fillRect/>
          </a:stretch>
        </p:blipFill>
        <p:spPr>
          <a:xfrm>
            <a:off x="5094137" y="1859513"/>
            <a:ext cx="3418045" cy="4537786"/>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274638"/>
            <a:ext cx="8229600" cy="5851525"/>
          </a:xfrm>
        </p:spPr>
        <p:txBody>
          <a:bodyPr/>
          <a:lstStyle/>
          <a:p>
            <a:r>
              <a:rPr lang="en-US" dirty="0" smtClean="0"/>
              <a:t>Mask carvers often used soft wood from young trees to make masks.  Strips of animal skin, rough leaves, or pieces of bone were rubbed over the surface of the finished masks to make them smooth.</a:t>
            </a:r>
            <a:endParaRPr lang="en-US" dirty="0"/>
          </a:p>
        </p:txBody>
      </p:sp>
      <p:pic>
        <p:nvPicPr>
          <p:cNvPr id="6" name="Picture 5" descr="Kuba_moshambwooy_a.JPG"/>
          <p:cNvPicPr>
            <a:picLocks noChangeAspect="1"/>
          </p:cNvPicPr>
          <p:nvPr/>
        </p:nvPicPr>
        <p:blipFill>
          <a:blip r:embed="rId2"/>
          <a:stretch>
            <a:fillRect/>
          </a:stretch>
        </p:blipFill>
        <p:spPr>
          <a:xfrm>
            <a:off x="5084763" y="2475975"/>
            <a:ext cx="3146150" cy="4160623"/>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68960" y="71120"/>
            <a:ext cx="8229600" cy="6126163"/>
          </a:xfrm>
        </p:spPr>
        <p:txBody>
          <a:bodyPr/>
          <a:lstStyle/>
          <a:p>
            <a:pPr>
              <a:buNone/>
            </a:pPr>
            <a:r>
              <a:rPr lang="en-US" dirty="0" smtClean="0"/>
              <a:t>Most masks were carved from wood, however </a:t>
            </a:r>
          </a:p>
          <a:p>
            <a:pPr>
              <a:buNone/>
            </a:pPr>
            <a:r>
              <a:rPr lang="en-US" dirty="0" smtClean="0"/>
              <a:t>some contained brass, metal, mirrors, and </a:t>
            </a:r>
          </a:p>
          <a:p>
            <a:pPr>
              <a:buNone/>
            </a:pPr>
            <a:r>
              <a:rPr lang="en-US" dirty="0" smtClean="0"/>
              <a:t>copper. </a:t>
            </a:r>
            <a:endParaRPr lang="en-US" dirty="0"/>
          </a:p>
        </p:txBody>
      </p:sp>
      <p:pic>
        <p:nvPicPr>
          <p:cNvPr id="5" name="Picture 4" descr="Bakota_Guardian_3.jpg"/>
          <p:cNvPicPr>
            <a:picLocks noChangeAspect="1"/>
          </p:cNvPicPr>
          <p:nvPr/>
        </p:nvPicPr>
        <p:blipFill>
          <a:blip r:embed="rId2"/>
          <a:stretch>
            <a:fillRect/>
          </a:stretch>
        </p:blipFill>
        <p:spPr>
          <a:xfrm>
            <a:off x="4512139" y="1496838"/>
            <a:ext cx="2803061" cy="5037115"/>
          </a:xfrm>
          <a:prstGeom prst="rect">
            <a:avLst/>
          </a:prstGeom>
        </p:spPr>
      </p:pic>
      <p:pic>
        <p:nvPicPr>
          <p:cNvPr id="7" name="Picture 6" descr="Bakota_Statuette_2_Front.jpg"/>
          <p:cNvPicPr>
            <a:picLocks noChangeAspect="1"/>
          </p:cNvPicPr>
          <p:nvPr/>
        </p:nvPicPr>
        <p:blipFill>
          <a:blip r:embed="rId3"/>
          <a:stretch>
            <a:fillRect/>
          </a:stretch>
        </p:blipFill>
        <p:spPr>
          <a:xfrm>
            <a:off x="2179650" y="1466358"/>
            <a:ext cx="1912744" cy="5157962"/>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910</TotalTime>
  <Words>346</Words>
  <Application>Microsoft Macintosh PowerPoint</Application>
  <PresentationFormat>On-screen Show (4:3)</PresentationFormat>
  <Paragraphs>27</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African Masks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Masks were embellished with a variety of materials including shells, beads, cloth, feathers, and animal fur.</vt:lpstr>
      <vt:lpstr>Some masks are used as icons of power to ward off evil spirits.</vt:lpstr>
      <vt:lpstr>Bold, contrasting colors and geometrical patterns are common in African Masks</vt:lpstr>
      <vt:lpstr>Masks are also used to celebrate and thank the ancestors during crop harvesting.</vt:lpstr>
      <vt:lpstr>Masks were made to represent both men and women.</vt:lpstr>
      <vt:lpstr>Masks made for battle may have scary eyes and big teeth.</vt:lpstr>
      <vt:lpstr>PowerPoint Presentation</vt:lpstr>
      <vt:lpstr>PowerPoint Presentation</vt:lpstr>
      <vt:lpstr>Student examples made with Tin, Raffia, Feathers &amp; Beads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Anoka-Hennipen Technology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African Masks</dc:title>
  <dc:creator>Lisa Moat</dc:creator>
  <cp:lastModifiedBy>Lisa Moat</cp:lastModifiedBy>
  <cp:revision>31</cp:revision>
  <cp:lastPrinted>2010-12-06T17:54:42Z</cp:lastPrinted>
  <dcterms:created xsi:type="dcterms:W3CDTF">2012-10-15T13:21:33Z</dcterms:created>
  <dcterms:modified xsi:type="dcterms:W3CDTF">2014-10-29T17:59:05Z</dcterms:modified>
</cp:coreProperties>
</file>