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68" r:id="rId5"/>
    <p:sldId id="258" r:id="rId6"/>
    <p:sldId id="266" r:id="rId7"/>
    <p:sldId id="259" r:id="rId8"/>
    <p:sldId id="260" r:id="rId9"/>
    <p:sldId id="270" r:id="rId10"/>
    <p:sldId id="261" r:id="rId11"/>
    <p:sldId id="262" r:id="rId12"/>
    <p:sldId id="271" r:id="rId13"/>
    <p:sldId id="272" r:id="rId14"/>
    <p:sldId id="273" r:id="rId15"/>
    <p:sldId id="274" r:id="rId16"/>
    <p:sldId id="263" r:id="rId17"/>
    <p:sldId id="264" r:id="rId18"/>
    <p:sldId id="2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17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8DA41-5376-084C-B9B0-5F15402FEE6C}"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249942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8DA41-5376-084C-B9B0-5F15402FEE6C}"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132282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8DA41-5376-084C-B9B0-5F15402FEE6C}"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244730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8DA41-5376-084C-B9B0-5F15402FEE6C}"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173688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8DA41-5376-084C-B9B0-5F15402FEE6C}"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289427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8DA41-5376-084C-B9B0-5F15402FEE6C}"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92091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48DA41-5376-084C-B9B0-5F15402FEE6C}" type="datetimeFigureOut">
              <a:rPr lang="en-US" smtClean="0"/>
              <a:t>10/15/14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326166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8DA41-5376-084C-B9B0-5F15402FEE6C}" type="datetimeFigureOut">
              <a:rPr lang="en-US" smtClean="0"/>
              <a:t>10/15/14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59283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8DA41-5376-084C-B9B0-5F15402FEE6C}" type="datetimeFigureOut">
              <a:rPr lang="en-US" smtClean="0"/>
              <a:t>10/15/14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14829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8DA41-5376-084C-B9B0-5F15402FEE6C}"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62346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8DA41-5376-084C-B9B0-5F15402FEE6C}"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EF475-E7CA-EA4B-AA15-93998E2C9F1D}" type="slidenum">
              <a:rPr lang="en-US" smtClean="0"/>
              <a:t>‹#›</a:t>
            </a:fld>
            <a:endParaRPr lang="en-US"/>
          </a:p>
        </p:txBody>
      </p:sp>
    </p:spTree>
    <p:extLst>
      <p:ext uri="{BB962C8B-B14F-4D97-AF65-F5344CB8AC3E}">
        <p14:creationId xmlns:p14="http://schemas.microsoft.com/office/powerpoint/2010/main" val="1547075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8DA41-5376-084C-B9B0-5F15402FEE6C}" type="datetimeFigureOut">
              <a:rPr lang="en-US" smtClean="0"/>
              <a:t>10/15/14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EF475-E7CA-EA4B-AA15-93998E2C9F1D}" type="slidenum">
              <a:rPr lang="en-US" smtClean="0"/>
              <a:t>‹#›</a:t>
            </a:fld>
            <a:endParaRPr lang="en-US"/>
          </a:p>
        </p:txBody>
      </p:sp>
    </p:spTree>
    <p:extLst>
      <p:ext uri="{BB962C8B-B14F-4D97-AF65-F5344CB8AC3E}">
        <p14:creationId xmlns:p14="http://schemas.microsoft.com/office/powerpoint/2010/main" val="2382860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0030"/>
            <a:ext cx="7772400" cy="1390385"/>
          </a:xfrm>
        </p:spPr>
        <p:txBody>
          <a:bodyPr>
            <a:normAutofit fontScale="90000"/>
          </a:bodyPr>
          <a:lstStyle/>
          <a:p>
            <a:r>
              <a:rPr lang="en-US" dirty="0" smtClean="0"/>
              <a:t>Art of Asia:</a:t>
            </a:r>
            <a:br>
              <a:rPr lang="en-US" dirty="0" smtClean="0"/>
            </a:br>
            <a:r>
              <a:rPr lang="en-US" dirty="0" smtClean="0"/>
              <a:t>Koi Fish Paintings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n57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80415"/>
            <a:ext cx="7858369" cy="4842275"/>
          </a:xfrm>
          <a:prstGeom prst="rect">
            <a:avLst/>
          </a:prstGeom>
        </p:spPr>
      </p:pic>
    </p:spTree>
    <p:extLst>
      <p:ext uri="{BB962C8B-B14F-4D97-AF65-F5344CB8AC3E}">
        <p14:creationId xmlns:p14="http://schemas.microsoft.com/office/powerpoint/2010/main" val="18525172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Another quality that the Japanese Koi symbolize is strength, for overcoming life’s difficulties. By persevering in life’s endeavors, one can better him or herself.</a:t>
            </a:r>
            <a:endParaRPr lang="en-US" sz="3200" dirty="0"/>
          </a:p>
        </p:txBody>
      </p:sp>
      <p:pic>
        <p:nvPicPr>
          <p:cNvPr id="5" name="Content Placeholder 4" descr="images.jpeg"/>
          <p:cNvPicPr>
            <a:picLocks noGrp="1" noChangeAspect="1"/>
          </p:cNvPicPr>
          <p:nvPr>
            <p:ph idx="1"/>
          </p:nvPr>
        </p:nvPicPr>
        <p:blipFill>
          <a:blip r:embed="rId2">
            <a:extLst>
              <a:ext uri="{28A0092B-C50C-407E-A947-70E740481C1C}">
                <a14:useLocalDpi xmlns:a14="http://schemas.microsoft.com/office/drawing/2010/main" val="0"/>
              </a:ext>
            </a:extLst>
          </a:blip>
          <a:srcRect l="-76803" r="-76803"/>
          <a:stretch>
            <a:fillRect/>
          </a:stretch>
        </p:blipFill>
        <p:spPr>
          <a:xfrm>
            <a:off x="457200" y="1856239"/>
            <a:ext cx="8229600" cy="4525963"/>
          </a:xfrm>
        </p:spPr>
      </p:pic>
    </p:spTree>
    <p:extLst>
      <p:ext uri="{BB962C8B-B14F-4D97-AF65-F5344CB8AC3E}">
        <p14:creationId xmlns:p14="http://schemas.microsoft.com/office/powerpoint/2010/main" val="25105177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073"/>
            <a:ext cx="8229600" cy="2470733"/>
          </a:xfrm>
        </p:spPr>
        <p:txBody>
          <a:bodyPr>
            <a:normAutofit fontScale="90000"/>
          </a:bodyPr>
          <a:lstStyle/>
          <a:p>
            <a:r>
              <a:rPr lang="en-US" sz="3200" dirty="0" smtClean="0"/>
              <a:t>Koi fish are costly and breeding the fish would entail expenses. Affluent people in eastern cultures have large gardens with Koi ponds. For this reason, Koi fish meaning is also associated with prosperity and good luck.</a:t>
            </a:r>
            <a:endParaRPr lang="en-US" sz="3200" dirty="0"/>
          </a:p>
        </p:txBody>
      </p:sp>
      <p:pic>
        <p:nvPicPr>
          <p:cNvPr id="5" name="Content Placeholder 4" descr="koi-fish-pond.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457200" y="2245418"/>
            <a:ext cx="8229600" cy="4525963"/>
          </a:xfrm>
        </p:spPr>
      </p:pic>
    </p:spTree>
    <p:extLst>
      <p:ext uri="{BB962C8B-B14F-4D97-AF65-F5344CB8AC3E}">
        <p14:creationId xmlns:p14="http://schemas.microsoft.com/office/powerpoint/2010/main" val="12468096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Many contemporary Artists use Koi as their subject matter.  Can you find Line, Pattern, Shape, and Movement in this painting?</a:t>
            </a:r>
            <a:endParaRPr lang="en-US" sz="2800" dirty="0"/>
          </a:p>
        </p:txBody>
      </p:sp>
      <p:pic>
        <p:nvPicPr>
          <p:cNvPr id="4" name="Content Placeholder 3" descr="20120608-170314.jpg"/>
          <p:cNvPicPr>
            <a:picLocks noGrp="1" noChangeAspect="1"/>
          </p:cNvPicPr>
          <p:nvPr>
            <p:ph idx="1"/>
          </p:nvPr>
        </p:nvPicPr>
        <p:blipFill>
          <a:blip r:embed="rId2">
            <a:extLst>
              <a:ext uri="{28A0092B-C50C-407E-A947-70E740481C1C}">
                <a14:useLocalDpi xmlns:a14="http://schemas.microsoft.com/office/drawing/2010/main" val="0"/>
              </a:ext>
            </a:extLst>
          </a:blip>
          <a:srcRect l="-18230" r="-18230"/>
          <a:stretch>
            <a:fillRect/>
          </a:stretch>
        </p:blipFill>
        <p:spPr/>
      </p:pic>
    </p:spTree>
    <p:extLst>
      <p:ext uri="{BB962C8B-B14F-4D97-AF65-F5344CB8AC3E}">
        <p14:creationId xmlns:p14="http://schemas.microsoft.com/office/powerpoint/2010/main" val="448725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1.jpeg"/>
          <p:cNvPicPr>
            <a:picLocks noGrp="1" noChangeAspect="1"/>
          </p:cNvPicPr>
          <p:nvPr>
            <p:ph idx="1"/>
          </p:nvPr>
        </p:nvPicPr>
        <p:blipFill>
          <a:blip r:embed="rId2">
            <a:extLst>
              <a:ext uri="{28A0092B-C50C-407E-A947-70E740481C1C}">
                <a14:useLocalDpi xmlns:a14="http://schemas.microsoft.com/office/drawing/2010/main" val="0"/>
              </a:ext>
            </a:extLst>
          </a:blip>
          <a:srcRect l="-23460" r="-23460"/>
          <a:stretch>
            <a:fillRect/>
          </a:stretch>
        </p:blipFill>
        <p:spPr/>
      </p:pic>
    </p:spTree>
    <p:extLst>
      <p:ext uri="{BB962C8B-B14F-4D97-AF65-F5344CB8AC3E}">
        <p14:creationId xmlns:p14="http://schemas.microsoft.com/office/powerpoint/2010/main" val="291598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l="-25393" r="-25393"/>
          <a:stretch>
            <a:fillRect/>
          </a:stretch>
        </p:blipFill>
        <p:spPr/>
      </p:pic>
    </p:spTree>
    <p:extLst>
      <p:ext uri="{BB962C8B-B14F-4D97-AF65-F5344CB8AC3E}">
        <p14:creationId xmlns:p14="http://schemas.microsoft.com/office/powerpoint/2010/main" val="234811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Feng-shui-koi-fish-painting-2.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52524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Art Work inspired by </a:t>
            </a:r>
            <a:br>
              <a:rPr lang="en-US" dirty="0" smtClean="0"/>
            </a:br>
            <a:r>
              <a:rPr lang="en-US" dirty="0" smtClean="0"/>
              <a:t>Asian Koi Fish Paintings</a:t>
            </a:r>
            <a:endParaRPr lang="en-US" dirty="0"/>
          </a:p>
        </p:txBody>
      </p:sp>
      <p:pic>
        <p:nvPicPr>
          <p:cNvPr id="4" name="Content Placeholder 3" descr="IMG_3469.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1247912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120" y="274638"/>
            <a:ext cx="4256679" cy="5025748"/>
          </a:xfrm>
        </p:spPr>
        <p:txBody>
          <a:bodyPr>
            <a:normAutofit/>
          </a:bodyPr>
          <a:lstStyle/>
          <a:p>
            <a:r>
              <a:rPr lang="en-US" dirty="0" smtClean="0"/>
              <a:t>Student used watercolor paint and black marker</a:t>
            </a:r>
            <a:endParaRPr lang="en-US" dirty="0"/>
          </a:p>
        </p:txBody>
      </p:sp>
      <p:pic>
        <p:nvPicPr>
          <p:cNvPr id="5" name="Content Placeholder 4" descr="IMG_3470.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rot="16200000">
            <a:off x="-1484412" y="1129234"/>
            <a:ext cx="7392140" cy="4065392"/>
          </a:xfrm>
        </p:spPr>
      </p:pic>
    </p:spTree>
    <p:extLst>
      <p:ext uri="{BB962C8B-B14F-4D97-AF65-F5344CB8AC3E}">
        <p14:creationId xmlns:p14="http://schemas.microsoft.com/office/powerpoint/2010/main" val="36626575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dirty="0"/>
              <a:t> </a:t>
            </a:r>
            <a:r>
              <a:rPr lang="en-US" dirty="0" smtClean="0"/>
              <a:t>   Learning Targets:</a:t>
            </a:r>
          </a:p>
          <a:p>
            <a:pPr marL="0" indent="0">
              <a:buNone/>
            </a:pPr>
            <a:r>
              <a:rPr lang="en-US" dirty="0" smtClean="0"/>
              <a:t>*Line</a:t>
            </a:r>
          </a:p>
          <a:p>
            <a:pPr marL="0" indent="0">
              <a:buNone/>
            </a:pPr>
            <a:r>
              <a:rPr lang="en-US" dirty="0" smtClean="0"/>
              <a:t>*Pattern</a:t>
            </a:r>
          </a:p>
          <a:p>
            <a:pPr marL="0" indent="0">
              <a:buNone/>
            </a:pPr>
            <a:r>
              <a:rPr lang="en-US" dirty="0" smtClean="0"/>
              <a:t>*Movement</a:t>
            </a:r>
          </a:p>
          <a:p>
            <a:pPr marL="0" indent="0">
              <a:buNone/>
            </a:pPr>
            <a:r>
              <a:rPr lang="en-US" dirty="0" smtClean="0"/>
              <a:t>*Shape</a:t>
            </a:r>
          </a:p>
          <a:p>
            <a:pPr marL="0" indent="0">
              <a:buNone/>
            </a:pPr>
            <a:r>
              <a:rPr lang="en-US" dirty="0" smtClean="0"/>
              <a:t>     </a:t>
            </a:r>
          </a:p>
        </p:txBody>
      </p:sp>
      <p:pic>
        <p:nvPicPr>
          <p:cNvPr id="6" name="Picture 5" descr="IMG_34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000" y="0"/>
            <a:ext cx="5143500" cy="6858000"/>
          </a:xfrm>
          <a:prstGeom prst="rect">
            <a:avLst/>
          </a:prstGeom>
        </p:spPr>
      </p:pic>
    </p:spTree>
    <p:extLst>
      <p:ext uri="{BB962C8B-B14F-4D97-AF65-F5344CB8AC3E}">
        <p14:creationId xmlns:p14="http://schemas.microsoft.com/office/powerpoint/2010/main" val="8966264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Chinese Koi Fish Meaning:</a:t>
            </a:r>
            <a:br>
              <a:rPr lang="en-US" sz="3600" dirty="0" smtClean="0"/>
            </a:br>
            <a:r>
              <a:rPr lang="en-US" sz="3600" dirty="0" smtClean="0"/>
              <a:t>Koi Fish are kept in ponds all over the world, but they have a special meaning in Asia.</a:t>
            </a:r>
            <a:endParaRPr lang="en-US" sz="3600" dirty="0"/>
          </a:p>
        </p:txBody>
      </p:sp>
      <p:pic>
        <p:nvPicPr>
          <p:cNvPr id="4" name="Content Placeholder 3" descr="6169.jpg"/>
          <p:cNvPicPr>
            <a:picLocks noGrp="1" noChangeAspect="1"/>
          </p:cNvPicPr>
          <p:nvPr>
            <p:ph idx="1"/>
          </p:nvPr>
        </p:nvPicPr>
        <p:blipFill>
          <a:blip r:embed="rId2">
            <a:extLst>
              <a:ext uri="{28A0092B-C50C-407E-A947-70E740481C1C}">
                <a14:useLocalDpi xmlns:a14="http://schemas.microsoft.com/office/drawing/2010/main" val="0"/>
              </a:ext>
            </a:extLst>
          </a:blip>
          <a:srcRect t="30586" b="30586"/>
          <a:stretch>
            <a:fillRect/>
          </a:stretch>
        </p:blipFill>
        <p:spPr>
          <a:xfrm>
            <a:off x="1017215" y="2230247"/>
            <a:ext cx="7073586" cy="3890200"/>
          </a:xfrm>
        </p:spPr>
      </p:pic>
    </p:spTree>
    <p:extLst>
      <p:ext uri="{BB962C8B-B14F-4D97-AF65-F5344CB8AC3E}">
        <p14:creationId xmlns:p14="http://schemas.microsoft.com/office/powerpoint/2010/main" val="31857885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710339"/>
          </a:xfrm>
        </p:spPr>
        <p:txBody>
          <a:bodyPr>
            <a:normAutofit fontScale="90000"/>
          </a:bodyPr>
          <a:lstStyle/>
          <a:p>
            <a:r>
              <a:rPr lang="en-US" dirty="0" smtClean="0"/>
              <a:t>Because of their special meaning in the Asian culture, they are a popular subject for many paintings</a:t>
            </a:r>
            <a:endParaRPr lang="en-US" dirty="0"/>
          </a:p>
        </p:txBody>
      </p:sp>
      <p:pic>
        <p:nvPicPr>
          <p:cNvPr id="6" name="Content Placeholder 5" descr="Unknown.jpeg"/>
          <p:cNvPicPr>
            <a:picLocks noGrp="1" noChangeAspect="1"/>
          </p:cNvPicPr>
          <p:nvPr>
            <p:ph idx="1"/>
          </p:nvPr>
        </p:nvPicPr>
        <p:blipFill>
          <a:blip r:embed="rId2">
            <a:extLst>
              <a:ext uri="{28A0092B-C50C-407E-A947-70E740481C1C}">
                <a14:useLocalDpi xmlns:a14="http://schemas.microsoft.com/office/drawing/2010/main" val="0"/>
              </a:ext>
            </a:extLst>
          </a:blip>
          <a:srcRect l="-42139" r="-42139"/>
          <a:stretch>
            <a:fillRect/>
          </a:stretch>
        </p:blipFill>
        <p:spPr>
          <a:xfrm>
            <a:off x="457200" y="1980227"/>
            <a:ext cx="8229600" cy="4525963"/>
          </a:xfrm>
        </p:spPr>
      </p:pic>
    </p:spTree>
    <p:extLst>
      <p:ext uri="{BB962C8B-B14F-4D97-AF65-F5344CB8AC3E}">
        <p14:creationId xmlns:p14="http://schemas.microsoft.com/office/powerpoint/2010/main" val="25524200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Koi paintings vary from black pen and ink, to vivid watercolors done on scroll paper.</a:t>
            </a:r>
            <a:endParaRPr lang="en-US" sz="3200" dirty="0"/>
          </a:p>
        </p:txBody>
      </p:sp>
      <p:pic>
        <p:nvPicPr>
          <p:cNvPr id="4" name="Content Placeholder 3" descr="n2865.jpg"/>
          <p:cNvPicPr>
            <a:picLocks noGrp="1" noChangeAspect="1"/>
          </p:cNvPicPr>
          <p:nvPr>
            <p:ph idx="1"/>
          </p:nvPr>
        </p:nvPicPr>
        <p:blipFill>
          <a:blip r:embed="rId2">
            <a:extLst>
              <a:ext uri="{28A0092B-C50C-407E-A947-70E740481C1C}">
                <a14:useLocalDpi xmlns:a14="http://schemas.microsoft.com/office/drawing/2010/main" val="0"/>
              </a:ext>
            </a:extLst>
          </a:blip>
          <a:srcRect l="-109501" r="-109501"/>
          <a:stretch>
            <a:fillRect/>
          </a:stretch>
        </p:blipFill>
        <p:spPr>
          <a:xfrm>
            <a:off x="1515891" y="1733340"/>
            <a:ext cx="9850982" cy="4525963"/>
          </a:xfrm>
        </p:spPr>
      </p:pic>
      <p:pic>
        <p:nvPicPr>
          <p:cNvPr id="5" name="Picture 4"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089" y="1623232"/>
            <a:ext cx="3333857" cy="4809479"/>
          </a:xfrm>
          <a:prstGeom prst="rect">
            <a:avLst/>
          </a:prstGeom>
        </p:spPr>
      </p:pic>
    </p:spTree>
    <p:extLst>
      <p:ext uri="{BB962C8B-B14F-4D97-AF65-F5344CB8AC3E}">
        <p14:creationId xmlns:p14="http://schemas.microsoft.com/office/powerpoint/2010/main" val="21931154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5026"/>
          </a:xfrm>
        </p:spPr>
        <p:txBody>
          <a:bodyPr>
            <a:normAutofit/>
          </a:bodyPr>
          <a:lstStyle/>
          <a:p>
            <a:r>
              <a:rPr lang="en-US" sz="3200" dirty="0" smtClean="0"/>
              <a:t>A couple thousand years ago, a legend in China was formed that told how the carp (koi) that swam up a waterfall and through the dragon gate were magically transformed into dragons.</a:t>
            </a:r>
            <a:endParaRPr lang="en-US" sz="3200" dirty="0"/>
          </a:p>
        </p:txBody>
      </p:sp>
      <p:pic>
        <p:nvPicPr>
          <p:cNvPr id="10" name="Content Placeholder 9" descr="n5857.jpg"/>
          <p:cNvPicPr>
            <a:picLocks noGrp="1" noChangeAspect="1"/>
          </p:cNvPicPr>
          <p:nvPr>
            <p:ph idx="1"/>
          </p:nvPr>
        </p:nvPicPr>
        <p:blipFill>
          <a:blip r:embed="rId2">
            <a:extLst>
              <a:ext uri="{28A0092B-C50C-407E-A947-70E740481C1C}">
                <a14:useLocalDpi xmlns:a14="http://schemas.microsoft.com/office/drawing/2010/main" val="0"/>
              </a:ext>
            </a:extLst>
          </a:blip>
          <a:srcRect l="5508" r="5508"/>
          <a:stretch>
            <a:fillRect/>
          </a:stretch>
        </p:blipFill>
        <p:spPr>
          <a:xfrm>
            <a:off x="1143448" y="2712689"/>
            <a:ext cx="7202255" cy="3960963"/>
          </a:xfrm>
        </p:spPr>
      </p:pic>
    </p:spTree>
    <p:extLst>
      <p:ext uri="{BB962C8B-B14F-4D97-AF65-F5344CB8AC3E}">
        <p14:creationId xmlns:p14="http://schemas.microsoft.com/office/powerpoint/2010/main" val="3405827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Dragon_Koi.jpg"/>
          <p:cNvPicPr>
            <a:picLocks noGrp="1" noChangeAspect="1"/>
          </p:cNvPicPr>
          <p:nvPr>
            <p:ph idx="1"/>
          </p:nvPr>
        </p:nvPicPr>
        <p:blipFill>
          <a:blip r:embed="rId2">
            <a:extLst>
              <a:ext uri="{28A0092B-C50C-407E-A947-70E740481C1C}">
                <a14:useLocalDpi xmlns:a14="http://schemas.microsoft.com/office/drawing/2010/main" val="0"/>
              </a:ext>
            </a:extLst>
          </a:blip>
          <a:srcRect l="-15563" r="-15563"/>
          <a:stretch>
            <a:fillRect/>
          </a:stretch>
        </p:blipFill>
        <p:spPr>
          <a:xfrm>
            <a:off x="4144535" y="694542"/>
            <a:ext cx="6475385" cy="4938312"/>
          </a:xfrm>
        </p:spPr>
      </p:pic>
      <p:pic>
        <p:nvPicPr>
          <p:cNvPr id="7" name="Picture 6"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94542"/>
            <a:ext cx="2975996" cy="5432295"/>
          </a:xfrm>
          <a:prstGeom prst="rect">
            <a:avLst/>
          </a:prstGeom>
        </p:spPr>
      </p:pic>
      <p:pic>
        <p:nvPicPr>
          <p:cNvPr id="3" name="Picture 2" descr="Unknown-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439" y="1417638"/>
            <a:ext cx="2349500" cy="3467100"/>
          </a:xfrm>
          <a:prstGeom prst="rect">
            <a:avLst/>
          </a:prstGeom>
        </p:spPr>
      </p:pic>
    </p:spTree>
    <p:extLst>
      <p:ext uri="{BB962C8B-B14F-4D97-AF65-F5344CB8AC3E}">
        <p14:creationId xmlns:p14="http://schemas.microsoft.com/office/powerpoint/2010/main" val="27007607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39"/>
            <a:ext cx="8229600" cy="2606688"/>
          </a:xfrm>
        </p:spPr>
        <p:txBody>
          <a:bodyPr>
            <a:normAutofit fontScale="90000"/>
          </a:bodyPr>
          <a:lstStyle/>
          <a:p>
            <a:r>
              <a:rPr lang="en-US" sz="3200" dirty="0" smtClean="0"/>
              <a:t>Through perseverance and endurance, the carp were able to become mythical beings. Two thousand years later, the Koi fish still symbolize perseverance and endurance. The Koi fish meaning is always linked with worldly ambition and achievement.</a:t>
            </a:r>
            <a:endParaRPr lang="en-US" sz="3200" dirty="0"/>
          </a:p>
        </p:txBody>
      </p:sp>
      <p:pic>
        <p:nvPicPr>
          <p:cNvPr id="14" name="Content Placeholder 13" descr="images-1.jpeg"/>
          <p:cNvPicPr>
            <a:picLocks noGrp="1" noChangeAspect="1"/>
          </p:cNvPicPr>
          <p:nvPr>
            <p:ph idx="1"/>
          </p:nvPr>
        </p:nvPicPr>
        <p:blipFill>
          <a:blip r:embed="rId2">
            <a:extLst>
              <a:ext uri="{28A0092B-C50C-407E-A947-70E740481C1C}">
                <a14:useLocalDpi xmlns:a14="http://schemas.microsoft.com/office/drawing/2010/main" val="0"/>
              </a:ext>
            </a:extLst>
          </a:blip>
          <a:srcRect t="8231" b="8231"/>
          <a:stretch>
            <a:fillRect/>
          </a:stretch>
        </p:blipFill>
        <p:spPr>
          <a:xfrm>
            <a:off x="1614603" y="2562905"/>
            <a:ext cx="5880072" cy="3233813"/>
          </a:xfrm>
        </p:spPr>
      </p:pic>
    </p:spTree>
    <p:extLst>
      <p:ext uri="{BB962C8B-B14F-4D97-AF65-F5344CB8AC3E}">
        <p14:creationId xmlns:p14="http://schemas.microsoft.com/office/powerpoint/2010/main" val="7965164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91692"/>
          </a:xfrm>
        </p:spPr>
        <p:txBody>
          <a:bodyPr>
            <a:normAutofit/>
          </a:bodyPr>
          <a:lstStyle/>
          <a:p>
            <a:r>
              <a:rPr lang="en-US" sz="2400" dirty="0" smtClean="0"/>
              <a:t>In Japan, Koi are known for their masculine and positive qualities. They are the official symbol for the Children’s Day (May 5) festival in Japan. On Children’s day, families hang a Koi windsock for every member of their family. </a:t>
            </a:r>
            <a:endParaRPr lang="en-US" sz="2400" dirty="0"/>
          </a:p>
        </p:txBody>
      </p:sp>
      <p:pic>
        <p:nvPicPr>
          <p:cNvPr id="7" name="Content Placeholder 6" descr="6451935-japanese-koi-nobori-wind-socks-blowing-in-the-wind-above-a-rice-field.jpg"/>
          <p:cNvPicPr>
            <a:picLocks noGrp="1" noChangeAspect="1"/>
          </p:cNvPicPr>
          <p:nvPr>
            <p:ph idx="1"/>
          </p:nvPr>
        </p:nvPicPr>
        <p:blipFill>
          <a:blip r:embed="rId2">
            <a:extLst>
              <a:ext uri="{28A0092B-C50C-407E-A947-70E740481C1C}">
                <a14:useLocalDpi xmlns:a14="http://schemas.microsoft.com/office/drawing/2010/main" val="0"/>
              </a:ext>
            </a:extLst>
          </a:blip>
          <a:srcRect t="8804" b="8804"/>
          <a:stretch>
            <a:fillRect/>
          </a:stretch>
        </p:blipFill>
        <p:spPr>
          <a:xfrm>
            <a:off x="928355" y="2081554"/>
            <a:ext cx="7183632" cy="3950721"/>
          </a:xfrm>
        </p:spPr>
      </p:pic>
    </p:spTree>
    <p:extLst>
      <p:ext uri="{BB962C8B-B14F-4D97-AF65-F5344CB8AC3E}">
        <p14:creationId xmlns:p14="http://schemas.microsoft.com/office/powerpoint/2010/main" val="23615664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_03.jpg"/>
          <p:cNvPicPr>
            <a:picLocks noGrp="1" noChangeAspect="1"/>
          </p:cNvPicPr>
          <p:nvPr>
            <p:ph idx="1"/>
          </p:nvPr>
        </p:nvPicPr>
        <p:blipFill>
          <a:blip r:embed="rId2">
            <a:extLst>
              <a:ext uri="{28A0092B-C50C-407E-A947-70E740481C1C}">
                <a14:useLocalDpi xmlns:a14="http://schemas.microsoft.com/office/drawing/2010/main" val="0"/>
              </a:ext>
            </a:extLst>
          </a:blip>
          <a:srcRect t="26430" b="26430"/>
          <a:stretch>
            <a:fillRect/>
          </a:stretch>
        </p:blipFill>
        <p:spPr>
          <a:xfrm>
            <a:off x="641566" y="1692374"/>
            <a:ext cx="7705058" cy="4237485"/>
          </a:xfrm>
        </p:spPr>
      </p:pic>
    </p:spTree>
    <p:extLst>
      <p:ext uri="{BB962C8B-B14F-4D97-AF65-F5344CB8AC3E}">
        <p14:creationId xmlns:p14="http://schemas.microsoft.com/office/powerpoint/2010/main" val="30915590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TotalTime>
  <Words>286</Words>
  <Application>Microsoft Macintosh PowerPoint</Application>
  <PresentationFormat>On-screen Show (4:3)</PresentationFormat>
  <Paragraphs>18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Art of Asia: Koi Fish Paintings</vt:lpstr>
      <vt:lpstr>Chinese Koi Fish Meaning: Koi Fish are kept in ponds all over the world, but they have a special meaning in Asia.</vt:lpstr>
      <vt:lpstr>Because of their special meaning in the Asian culture, they are a popular subject for many paintings</vt:lpstr>
      <vt:lpstr>The Koi paintings vary from black pen and ink, to vivid watercolors done on scroll paper.</vt:lpstr>
      <vt:lpstr>A couple thousand years ago, a legend in China was formed that told how the carp (koi) that swam up a waterfall and through the dragon gate were magically transformed into dragons.</vt:lpstr>
      <vt:lpstr>PowerPoint Presentation</vt:lpstr>
      <vt:lpstr>Through perseverance and endurance, the carp were able to become mythical beings. Two thousand years later, the Koi fish still symbolize perseverance and endurance. The Koi fish meaning is always linked with worldly ambition and achievement.</vt:lpstr>
      <vt:lpstr>In Japan, Koi are known for their masculine and positive qualities. They are the official symbol for the Children’s Day (May 5) festival in Japan. On Children’s day, families hang a Koi windsock for every member of their family. </vt:lpstr>
      <vt:lpstr>PowerPoint Presentation</vt:lpstr>
      <vt:lpstr>Another quality that the Japanese Koi symbolize is strength, for overcoming life’s difficulties. By persevering in life’s endeavors, one can better him or herself.</vt:lpstr>
      <vt:lpstr>Koi fish are costly and breeding the fish would entail expenses. Affluent people in eastern cultures have large gardens with Koi ponds. For this reason, Koi fish meaning is also associated with prosperity and good luck.</vt:lpstr>
      <vt:lpstr>Many contemporary Artists use Koi as their subject matter.  Can you find Line, Pattern, Shape, and Movement in this painting?</vt:lpstr>
      <vt:lpstr>PowerPoint Presentation</vt:lpstr>
      <vt:lpstr>PowerPoint Presentation</vt:lpstr>
      <vt:lpstr>PowerPoint Presentation</vt:lpstr>
      <vt:lpstr>Student Art Work inspired by  Asian Koi Fish Paintings</vt:lpstr>
      <vt:lpstr>Student used watercolor paint and black marker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Asia: Koi Fish Paintings</dc:title>
  <dc:creator>Anoka-Hennepin</dc:creator>
  <cp:lastModifiedBy>Anoka-Hennepin</cp:lastModifiedBy>
  <cp:revision>36</cp:revision>
  <cp:lastPrinted>2013-10-03T14:03:41Z</cp:lastPrinted>
  <dcterms:created xsi:type="dcterms:W3CDTF">2013-09-09T14:40:23Z</dcterms:created>
  <dcterms:modified xsi:type="dcterms:W3CDTF">2014-10-15T17:59:59Z</dcterms:modified>
</cp:coreProperties>
</file>