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3" r:id="rId3"/>
    <p:sldId id="270" r:id="rId4"/>
    <p:sldId id="271" r:id="rId5"/>
    <p:sldId id="305" r:id="rId6"/>
    <p:sldId id="274" r:id="rId7"/>
    <p:sldId id="272" r:id="rId8"/>
    <p:sldId id="273" r:id="rId9"/>
    <p:sldId id="257" r:id="rId10"/>
    <p:sldId id="258" r:id="rId11"/>
    <p:sldId id="259" r:id="rId12"/>
    <p:sldId id="260" r:id="rId13"/>
    <p:sldId id="277" r:id="rId14"/>
    <p:sldId id="261" r:id="rId15"/>
    <p:sldId id="263" r:id="rId16"/>
    <p:sldId id="302" r:id="rId17"/>
    <p:sldId id="300" r:id="rId18"/>
    <p:sldId id="262" r:id="rId19"/>
    <p:sldId id="306" r:id="rId20"/>
    <p:sldId id="307" r:id="rId21"/>
    <p:sldId id="275" r:id="rId22"/>
    <p:sldId id="265" r:id="rId23"/>
    <p:sldId id="304" r:id="rId24"/>
    <p:sldId id="285" r:id="rId25"/>
    <p:sldId id="286" r:id="rId26"/>
    <p:sldId id="289" r:id="rId27"/>
    <p:sldId id="291" r:id="rId28"/>
    <p:sldId id="292" r:id="rId29"/>
    <p:sldId id="294" r:id="rId30"/>
    <p:sldId id="29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150" d="100"/>
          <a:sy n="150" d="100"/>
        </p:scale>
        <p:origin x="-80" y="-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416B05-1B1E-CC41-8C34-D61BD39B5F79}" type="datetimeFigureOut">
              <a:rPr lang="en-US" smtClean="0"/>
              <a:pPr/>
              <a:t>9/12/14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16B05-1B1E-CC41-8C34-D61BD39B5F79}" type="datetimeFigureOut">
              <a:rPr lang="en-US" smtClean="0"/>
              <a:pPr/>
              <a:t>9/12/14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16B05-1B1E-CC41-8C34-D61BD39B5F79}" type="datetimeFigureOut">
              <a:rPr lang="en-US" smtClean="0"/>
              <a:pPr/>
              <a:t>9/12/14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16B05-1B1E-CC41-8C34-D61BD39B5F79}" type="datetimeFigureOut">
              <a:rPr lang="en-US" smtClean="0"/>
              <a:pPr/>
              <a:t>9/12/14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416B05-1B1E-CC41-8C34-D61BD39B5F79}" type="datetimeFigureOut">
              <a:rPr lang="en-US" smtClean="0"/>
              <a:pPr/>
              <a:t>9/12/14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416B05-1B1E-CC41-8C34-D61BD39B5F79}" type="datetimeFigureOut">
              <a:rPr lang="en-US" smtClean="0"/>
              <a:pPr/>
              <a:t>9/12/14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416B05-1B1E-CC41-8C34-D61BD39B5F79}" type="datetimeFigureOut">
              <a:rPr lang="en-US" smtClean="0"/>
              <a:pPr/>
              <a:t>9/12/14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416B05-1B1E-CC41-8C34-D61BD39B5F79}" type="datetimeFigureOut">
              <a:rPr lang="en-US" smtClean="0"/>
              <a:pPr/>
              <a:t>9/12/14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16B05-1B1E-CC41-8C34-D61BD39B5F79}" type="datetimeFigureOut">
              <a:rPr lang="en-US" smtClean="0"/>
              <a:pPr/>
              <a:t>9/12/14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16B05-1B1E-CC41-8C34-D61BD39B5F79}" type="datetimeFigureOut">
              <a:rPr lang="en-US" smtClean="0"/>
              <a:pPr/>
              <a:t>9/12/14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16B05-1B1E-CC41-8C34-D61BD39B5F79}" type="datetimeFigureOut">
              <a:rPr lang="en-US" smtClean="0"/>
              <a:pPr/>
              <a:t>9/12/14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BB305-8798-E849-844F-809A6F88DF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16B05-1B1E-CC41-8C34-D61BD39B5F79}" type="datetimeFigureOut">
              <a:rPr lang="en-US" smtClean="0"/>
              <a:pPr/>
              <a:t>9/12/14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BB305-8798-E849-844F-809A6F88DF5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847851"/>
          </a:xfrm>
        </p:spPr>
        <p:txBody>
          <a:bodyPr>
            <a:normAutofit/>
          </a:bodyPr>
          <a:lstStyle/>
          <a:p>
            <a:r>
              <a:rPr lang="en-US" sz="5400" dirty="0" err="1" smtClean="0"/>
              <a:t>Rangoli</a:t>
            </a:r>
            <a:endParaRPr lang="en-US" sz="5400" dirty="0"/>
          </a:p>
        </p:txBody>
      </p:sp>
      <p:sp>
        <p:nvSpPr>
          <p:cNvPr id="3" name="Subtitle 2"/>
          <p:cNvSpPr>
            <a:spLocks noGrp="1"/>
          </p:cNvSpPr>
          <p:nvPr>
            <p:ph type="subTitle" idx="1"/>
          </p:nvPr>
        </p:nvSpPr>
        <p:spPr>
          <a:xfrm>
            <a:off x="1371600" y="3200400"/>
            <a:ext cx="6400800" cy="2819400"/>
          </a:xfrm>
        </p:spPr>
        <p:txBody>
          <a:bodyPr>
            <a:normAutofit fontScale="92500" lnSpcReduction="10000"/>
          </a:bodyPr>
          <a:lstStyle/>
          <a:p>
            <a:r>
              <a:rPr lang="en-US" dirty="0" err="1" smtClean="0"/>
              <a:t>Rangoli</a:t>
            </a:r>
            <a:r>
              <a:rPr lang="en-US" dirty="0" smtClean="0"/>
              <a:t> is a very popular and traditional art form in India. It is generally created on the floor in the entrance of homes to welcome guests, or outside on some festive occasions, such as weddings and religious festivals like </a:t>
            </a:r>
            <a:r>
              <a:rPr lang="en-US" dirty="0" err="1" smtClean="0"/>
              <a:t>Diwali</a:t>
            </a:r>
            <a:endParaRPr lang="en-US" dirty="0"/>
          </a:p>
        </p:txBody>
      </p:sp>
      <p:pic>
        <p:nvPicPr>
          <p:cNvPr id="4" name="Picture 3" descr="Rangoli 4.jpg"/>
          <p:cNvPicPr>
            <a:picLocks noChangeAspect="1"/>
          </p:cNvPicPr>
          <p:nvPr/>
        </p:nvPicPr>
        <p:blipFill>
          <a:blip r:embed="rId2"/>
          <a:stretch>
            <a:fillRect/>
          </a:stretch>
        </p:blipFill>
        <p:spPr>
          <a:xfrm>
            <a:off x="457200" y="685800"/>
            <a:ext cx="2895600" cy="1856184"/>
          </a:xfrm>
          <a:prstGeom prst="rect">
            <a:avLst/>
          </a:prstGeom>
        </p:spPr>
      </p:pic>
      <p:pic>
        <p:nvPicPr>
          <p:cNvPr id="5" name="Picture 4" descr="Rangoli 2.jpg"/>
          <p:cNvPicPr>
            <a:picLocks noChangeAspect="1"/>
          </p:cNvPicPr>
          <p:nvPr/>
        </p:nvPicPr>
        <p:blipFill>
          <a:blip r:embed="rId3"/>
          <a:stretch>
            <a:fillRect/>
          </a:stretch>
        </p:blipFill>
        <p:spPr>
          <a:xfrm>
            <a:off x="5791200" y="685800"/>
            <a:ext cx="2210498" cy="17716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2468562"/>
          </a:xfrm>
        </p:spPr>
        <p:txBody>
          <a:bodyPr>
            <a:normAutofit fontScale="90000"/>
          </a:bodyPr>
          <a:lstStyle/>
          <a:p>
            <a:r>
              <a:rPr lang="en-US" sz="3333" dirty="0" smtClean="0"/>
              <a:t>One important point is that the entire pattern</a:t>
            </a:r>
            <a:r>
              <a:rPr lang="en-US" dirty="0" smtClean="0"/>
              <a:t> </a:t>
            </a:r>
            <a:r>
              <a:rPr lang="en-US" sz="3333" dirty="0" smtClean="0"/>
              <a:t>must</a:t>
            </a:r>
            <a:r>
              <a:rPr lang="en-US" dirty="0" smtClean="0"/>
              <a:t> </a:t>
            </a:r>
            <a:r>
              <a:rPr lang="en-US" sz="3333" dirty="0" smtClean="0"/>
              <a:t>be an unbroken line, with no gaps. In ancient times it was believed that evil</a:t>
            </a:r>
            <a:r>
              <a:rPr lang="en-US" dirty="0" smtClean="0"/>
              <a:t> </a:t>
            </a:r>
            <a:r>
              <a:rPr lang="en-US" sz="3333" dirty="0" smtClean="0"/>
              <a:t>spirits could enter through such gaps if they find one</a:t>
            </a:r>
            <a:endParaRPr lang="en-US" sz="3333" dirty="0"/>
          </a:p>
        </p:txBody>
      </p:sp>
      <p:pic>
        <p:nvPicPr>
          <p:cNvPr id="4" name="Content Placeholder 3" descr="ptg00460891.jpg"/>
          <p:cNvPicPr>
            <a:picLocks noGrp="1" noChangeAspect="1"/>
          </p:cNvPicPr>
          <p:nvPr>
            <p:ph idx="1"/>
          </p:nvPr>
        </p:nvPicPr>
        <p:blipFill>
          <a:blip r:embed="rId2"/>
          <a:srcRect l="-86373" r="-86373"/>
          <a:stretch>
            <a:fillRect/>
          </a:stretch>
        </p:blipFill>
        <p:spPr>
          <a:xfrm>
            <a:off x="-342900" y="3276600"/>
            <a:ext cx="4953000" cy="2863454"/>
          </a:xfrm>
        </p:spPr>
      </p:pic>
      <p:pic>
        <p:nvPicPr>
          <p:cNvPr id="5" name="Picture 4" descr="kolam2.jpg"/>
          <p:cNvPicPr>
            <a:picLocks noChangeAspect="1"/>
          </p:cNvPicPr>
          <p:nvPr/>
        </p:nvPicPr>
        <p:blipFill>
          <a:blip r:embed="rId3"/>
          <a:stretch>
            <a:fillRect/>
          </a:stretch>
        </p:blipFill>
        <p:spPr>
          <a:xfrm>
            <a:off x="4343401" y="3015854"/>
            <a:ext cx="3426806" cy="312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colors are used as a symbol of bringing color into one’s life.  Black is never used.</a:t>
            </a:r>
            <a:endParaRPr lang="en-US" dirty="0"/>
          </a:p>
        </p:txBody>
      </p:sp>
      <p:sp>
        <p:nvSpPr>
          <p:cNvPr id="3" name="Content Placeholder 2"/>
          <p:cNvSpPr>
            <a:spLocks noGrp="1"/>
          </p:cNvSpPr>
          <p:nvPr>
            <p:ph idx="1"/>
          </p:nvPr>
        </p:nvSpPr>
        <p:spPr/>
        <p:txBody>
          <a:bodyPr/>
          <a:lstStyle/>
          <a:p>
            <a:endParaRPr lang="en-US"/>
          </a:p>
        </p:txBody>
      </p:sp>
      <p:pic>
        <p:nvPicPr>
          <p:cNvPr id="5" name="Content Placeholder 3" descr="diwali-rangoli.png"/>
          <p:cNvPicPr>
            <a:picLocks noGrp="1" noChangeAspect="1"/>
          </p:cNvPicPr>
          <p:nvPr/>
        </p:nvPicPr>
        <p:blipFill>
          <a:blip r:embed="rId2"/>
          <a:srcRect l="-18187" r="-18187"/>
          <a:stretch>
            <a:fillRect/>
          </a:stretch>
        </p:blipFill>
        <p:spPr>
          <a:xfrm>
            <a:off x="990600" y="1905000"/>
            <a:ext cx="7142672"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smtClean="0"/>
              <a:t>Patterns can be floral, geometrical, or have images of the sun, moon, stars, fish, dancing figures, &amp; birds.</a:t>
            </a:r>
            <a:endParaRPr lang="en-US" sz="2500" dirty="0"/>
          </a:p>
        </p:txBody>
      </p:sp>
      <p:pic>
        <p:nvPicPr>
          <p:cNvPr id="4" name="Content Placeholder 3" descr="rangoliww.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The theme and design of a </a:t>
            </a:r>
            <a:r>
              <a:rPr lang="en-US" sz="3000" dirty="0" err="1" smtClean="0"/>
              <a:t>rangoli</a:t>
            </a:r>
            <a:r>
              <a:rPr lang="en-US" sz="3000" dirty="0" smtClean="0"/>
              <a:t> is very open to the imagination and creativity of the individual.</a:t>
            </a:r>
            <a:endParaRPr lang="en-US" sz="3000" dirty="0"/>
          </a:p>
        </p:txBody>
      </p:sp>
      <p:pic>
        <p:nvPicPr>
          <p:cNvPr id="4" name="Content Placeholder 3" descr="diwali-rangoli1.jpg"/>
          <p:cNvPicPr>
            <a:picLocks noGrp="1" noChangeAspect="1"/>
          </p:cNvPicPr>
          <p:nvPr>
            <p:ph idx="1"/>
          </p:nvPr>
        </p:nvPicPr>
        <p:blipFill>
          <a:blip r:embed="rId2"/>
          <a:srcRect l="-40915" r="-40915"/>
          <a:stretch>
            <a:fillRect/>
          </a:stretch>
        </p:blipFill>
        <p:spPr>
          <a:xfrm>
            <a:off x="4537585" y="3816419"/>
            <a:ext cx="3318385" cy="1904999"/>
          </a:xfrm>
        </p:spPr>
      </p:pic>
      <p:pic>
        <p:nvPicPr>
          <p:cNvPr id="5" name="Picture 4" descr="Rangoli 9.jpg"/>
          <p:cNvPicPr>
            <a:picLocks noChangeAspect="1"/>
          </p:cNvPicPr>
          <p:nvPr/>
        </p:nvPicPr>
        <p:blipFill>
          <a:blip r:embed="rId3"/>
          <a:stretch>
            <a:fillRect/>
          </a:stretch>
        </p:blipFill>
        <p:spPr>
          <a:xfrm>
            <a:off x="4800599" y="1752601"/>
            <a:ext cx="2895601" cy="2032580"/>
          </a:xfrm>
          <a:prstGeom prst="rect">
            <a:avLst/>
          </a:prstGeom>
        </p:spPr>
      </p:pic>
      <p:pic>
        <p:nvPicPr>
          <p:cNvPr id="6" name="Picture 5" descr="kolam4.jpg"/>
          <p:cNvPicPr>
            <a:picLocks noChangeAspect="1"/>
          </p:cNvPicPr>
          <p:nvPr/>
        </p:nvPicPr>
        <p:blipFill>
          <a:blip r:embed="rId4"/>
          <a:stretch>
            <a:fillRect/>
          </a:stretch>
        </p:blipFill>
        <p:spPr>
          <a:xfrm>
            <a:off x="852998" y="2105572"/>
            <a:ext cx="3684587" cy="335921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dirty="0" smtClean="0"/>
              <a:t>During </a:t>
            </a:r>
            <a:r>
              <a:rPr lang="en-US" sz="3000" dirty="0" err="1" smtClean="0"/>
              <a:t>Diwali</a:t>
            </a:r>
            <a:r>
              <a:rPr lang="en-US" sz="3000" dirty="0" smtClean="0"/>
              <a:t>, a major Hindu religious festival in India, </a:t>
            </a:r>
            <a:r>
              <a:rPr lang="en-US" sz="3000" dirty="0" err="1" smtClean="0"/>
              <a:t>rangolis</a:t>
            </a:r>
            <a:r>
              <a:rPr lang="en-US" sz="3000" dirty="0" smtClean="0"/>
              <a:t> are created and oil lamps are placed on the designs. The oil lamps signify the triumph of good over evil within the individual.</a:t>
            </a:r>
            <a:endParaRPr lang="en-US" sz="3000" dirty="0"/>
          </a:p>
        </p:txBody>
      </p:sp>
      <p:pic>
        <p:nvPicPr>
          <p:cNvPr id="4" name="Content Placeholder 3" descr="180px-Rangoli_of_Lights.jpg"/>
          <p:cNvPicPr>
            <a:picLocks noGrp="1" noChangeAspect="1"/>
          </p:cNvPicPr>
          <p:nvPr>
            <p:ph idx="1"/>
          </p:nvPr>
        </p:nvPicPr>
        <p:blipFill>
          <a:blip r:embed="rId2"/>
          <a:srcRect l="-18187" r="-18187"/>
          <a:stretch>
            <a:fillRect/>
          </a:stretch>
        </p:blipFill>
        <p:spPr>
          <a:xfrm>
            <a:off x="304800" y="2514600"/>
            <a:ext cx="5265096" cy="2895600"/>
          </a:xfrm>
        </p:spPr>
      </p:pic>
      <p:pic>
        <p:nvPicPr>
          <p:cNvPr id="5" name="Picture 4" descr="ptg00464835.jpg"/>
          <p:cNvPicPr>
            <a:picLocks noChangeAspect="1"/>
          </p:cNvPicPr>
          <p:nvPr/>
        </p:nvPicPr>
        <p:blipFill>
          <a:blip r:embed="rId3"/>
          <a:stretch>
            <a:fillRect/>
          </a:stretch>
        </p:blipFill>
        <p:spPr>
          <a:xfrm>
            <a:off x="6096000" y="2133600"/>
            <a:ext cx="2438400"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During festivals or holidays, </a:t>
            </a:r>
            <a:r>
              <a:rPr lang="en-US" sz="2800" dirty="0" err="1" smtClean="0"/>
              <a:t>Rangolis</a:t>
            </a:r>
            <a:r>
              <a:rPr lang="en-US" sz="2800" dirty="0" smtClean="0"/>
              <a:t> may be started before dawn, and completed as the sun rises.</a:t>
            </a:r>
            <a:endParaRPr lang="en-US" sz="2800" dirty="0"/>
          </a:p>
        </p:txBody>
      </p:sp>
      <p:pic>
        <p:nvPicPr>
          <p:cNvPr id="4" name="Content Placeholder 3" descr="Rangoli1.jpg"/>
          <p:cNvPicPr>
            <a:picLocks noGrp="1" noChangeAspect="1"/>
          </p:cNvPicPr>
          <p:nvPr>
            <p:ph idx="1"/>
          </p:nvPr>
        </p:nvPicPr>
        <p:blipFill>
          <a:blip r:embed="rId2"/>
          <a:srcRect l="-9777" r="-9777"/>
          <a:stretch>
            <a:fillRect/>
          </a:stretch>
        </p:blipFill>
        <p:spPr>
          <a:xfrm>
            <a:off x="-304800" y="1417638"/>
            <a:ext cx="8229600" cy="4525963"/>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rangoli-3.jpg"/>
          <p:cNvPicPr>
            <a:picLocks noGrp="1" noChangeAspect="1"/>
          </p:cNvPicPr>
          <p:nvPr>
            <p:ph idx="1"/>
          </p:nvPr>
        </p:nvPicPr>
        <p:blipFill>
          <a:blip r:embed="rId2"/>
          <a:srcRect l="-18187" r="-18187"/>
          <a:stretch>
            <a:fillRect/>
          </a:stretch>
        </p:blipFill>
        <p:spPr>
          <a:xfrm>
            <a:off x="457200" y="1417638"/>
            <a:ext cx="8229600" cy="4525963"/>
          </a:xfr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smtClean="0"/>
              <a:t>The art of </a:t>
            </a:r>
            <a:r>
              <a:rPr lang="en-US" sz="2500" dirty="0" err="1" smtClean="0"/>
              <a:t>Rangoli</a:t>
            </a:r>
            <a:r>
              <a:rPr lang="en-US" sz="2500" dirty="0" smtClean="0"/>
              <a:t> </a:t>
            </a:r>
            <a:r>
              <a:rPr lang="en-US" sz="2500" dirty="0" smtClean="0"/>
              <a:t>is </a:t>
            </a:r>
            <a:r>
              <a:rPr lang="en-US" sz="2500" dirty="0" smtClean="0"/>
              <a:t>practiced </a:t>
            </a:r>
            <a:r>
              <a:rPr lang="en-US" sz="2500" dirty="0" smtClean="0"/>
              <a:t>all over the country today such as this example from </a:t>
            </a:r>
            <a:r>
              <a:rPr lang="en-US" sz="2500" dirty="0" smtClean="0"/>
              <a:t>Asia.</a:t>
            </a:r>
            <a:endParaRPr lang="en-US" sz="2500" dirty="0"/>
          </a:p>
        </p:txBody>
      </p:sp>
      <p:pic>
        <p:nvPicPr>
          <p:cNvPr id="5" name="Content Placeholder 4" descr="Rangoli.gif"/>
          <p:cNvPicPr>
            <a:picLocks noGrp="1" noChangeAspect="1"/>
          </p:cNvPicPr>
          <p:nvPr>
            <p:ph idx="1"/>
          </p:nvPr>
        </p:nvPicPr>
        <p:blipFill>
          <a:blip r:embed="rId2">
            <a:extLst>
              <a:ext uri="{28A0092B-C50C-407E-A947-70E740481C1C}">
                <a14:useLocalDpi xmlns:a14="http://schemas.microsoft.com/office/drawing/2010/main" val="0"/>
              </a:ext>
            </a:extLst>
          </a:blip>
          <a:srcRect t="16409" b="16409"/>
          <a:stretch>
            <a:fillRect/>
          </a:stretch>
        </p:blipFill>
        <p:spPr>
          <a:xfrm>
            <a:off x="1219200" y="1417638"/>
            <a:ext cx="6507623" cy="4144962"/>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2800" dirty="0" smtClean="0"/>
              <a:t>The Navajo also create </a:t>
            </a:r>
            <a:r>
              <a:rPr lang="en-US" sz="2800" dirty="0" err="1" smtClean="0"/>
              <a:t>Rangoli</a:t>
            </a:r>
            <a:r>
              <a:rPr lang="en-US" sz="2800" dirty="0" smtClean="0"/>
              <a:t> with fine sand grains.</a:t>
            </a:r>
            <a:endParaRPr lang="en-US" sz="2800" dirty="0"/>
          </a:p>
        </p:txBody>
      </p:sp>
      <p:pic>
        <p:nvPicPr>
          <p:cNvPr id="4" name="Content Placeholder 3" descr="navaho-sand-painting.jpg"/>
          <p:cNvPicPr>
            <a:picLocks noGrp="1" noChangeAspect="1"/>
          </p:cNvPicPr>
          <p:nvPr>
            <p:ph idx="1"/>
          </p:nvPr>
        </p:nvPicPr>
        <p:blipFill>
          <a:blip r:embed="rId2">
            <a:extLst>
              <a:ext uri="{28A0092B-C50C-407E-A947-70E740481C1C}">
                <a14:useLocalDpi xmlns:a14="http://schemas.microsoft.com/office/drawing/2010/main" val="0"/>
              </a:ext>
            </a:extLst>
          </a:blip>
          <a:srcRect l="-11216" r="-11216"/>
          <a:stretch>
            <a:fillRect/>
          </a:stretch>
        </p:blipFill>
        <p:spPr>
          <a:xfrm>
            <a:off x="228600" y="1219200"/>
            <a:ext cx="8229600" cy="4525963"/>
          </a:xfrm>
        </p:spPr>
      </p:pic>
    </p:spTree>
    <p:extLst>
      <p:ext uri="{BB962C8B-B14F-4D97-AF65-F5344CB8AC3E}">
        <p14:creationId xmlns:p14="http://schemas.microsoft.com/office/powerpoint/2010/main" val="2520661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2103438"/>
          </a:xfrm>
        </p:spPr>
        <p:txBody>
          <a:bodyPr>
            <a:normAutofit/>
          </a:bodyPr>
          <a:lstStyle/>
          <a:p>
            <a:r>
              <a:rPr lang="en-US" sz="3600" dirty="0" smtClean="0"/>
              <a:t>Can you find India?</a:t>
            </a:r>
            <a:endParaRPr lang="en-US" sz="3600" dirty="0"/>
          </a:p>
        </p:txBody>
      </p:sp>
      <p:pic>
        <p:nvPicPr>
          <p:cNvPr id="6" name="Content Placeholder 5" descr="World-Map-1.gif"/>
          <p:cNvPicPr>
            <a:picLocks noGrp="1" noChangeAspect="1"/>
          </p:cNvPicPr>
          <p:nvPr>
            <p:ph idx="1"/>
          </p:nvPr>
        </p:nvPicPr>
        <p:blipFill>
          <a:blip r:embed="rId2">
            <a:extLst>
              <a:ext uri="{28A0092B-C50C-407E-A947-70E740481C1C}">
                <a14:useLocalDpi xmlns:a14="http://schemas.microsoft.com/office/drawing/2010/main" val="0"/>
              </a:ext>
            </a:extLst>
          </a:blip>
          <a:srcRect l="-4170" r="-4170"/>
          <a:stretch>
            <a:fillRect/>
          </a:stretch>
        </p:blipFill>
        <p:spPr>
          <a:xfrm>
            <a:off x="76200" y="685800"/>
            <a:ext cx="9144000" cy="5562600"/>
          </a:xfrm>
        </p:spPr>
      </p:pic>
    </p:spTree>
    <p:extLst>
      <p:ext uri="{BB962C8B-B14F-4D97-AF65-F5344CB8AC3E}">
        <p14:creationId xmlns:p14="http://schemas.microsoft.com/office/powerpoint/2010/main" val="10849959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8975" r="-23947" b="4242"/>
          <a:stretch/>
        </p:blipFill>
        <p:spPr>
          <a:xfrm>
            <a:off x="-1219200" y="990600"/>
            <a:ext cx="6976533" cy="4013200"/>
          </a:xfrm>
        </p:spPr>
      </p:pic>
      <p:pic>
        <p:nvPicPr>
          <p:cNvPr id="5" name="Picture 4" descr="a7a29e8fc648f49ae4467b42d36a23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752600"/>
            <a:ext cx="2794000" cy="2755900"/>
          </a:xfrm>
          <a:prstGeom prst="rect">
            <a:avLst/>
          </a:prstGeom>
        </p:spPr>
      </p:pic>
    </p:spTree>
    <p:extLst>
      <p:ext uri="{BB962C8B-B14F-4D97-AF65-F5344CB8AC3E}">
        <p14:creationId xmlns:p14="http://schemas.microsoft.com/office/powerpoint/2010/main" val="29054072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this </a:t>
            </a:r>
            <a:r>
              <a:rPr lang="en-US" dirty="0" err="1" smtClean="0"/>
              <a:t>Rangoli</a:t>
            </a:r>
            <a:r>
              <a:rPr lang="en-US" dirty="0" smtClean="0"/>
              <a:t> show </a:t>
            </a:r>
            <a:r>
              <a:rPr lang="en-US" i="1" dirty="0" smtClean="0"/>
              <a:t>Pattern</a:t>
            </a:r>
            <a:r>
              <a:rPr lang="en-US" dirty="0" smtClean="0"/>
              <a:t>?</a:t>
            </a:r>
            <a:endParaRPr lang="en-US" dirty="0"/>
          </a:p>
        </p:txBody>
      </p:sp>
      <p:pic>
        <p:nvPicPr>
          <p:cNvPr id="4" name="Content Placeholder 3" descr="7.jpg"/>
          <p:cNvPicPr>
            <a:picLocks noGrp="1" noChangeAspect="1"/>
          </p:cNvPicPr>
          <p:nvPr>
            <p:ph idx="1"/>
          </p:nvPr>
        </p:nvPicPr>
        <p:blipFill>
          <a:blip r:embed="rId2"/>
          <a:srcRect l="-18005" r="-18005"/>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3600" dirty="0" smtClean="0"/>
              <a:t>What does </a:t>
            </a:r>
            <a:r>
              <a:rPr lang="en-US" sz="3600" i="1" dirty="0" smtClean="0"/>
              <a:t>Radial Design </a:t>
            </a:r>
            <a:r>
              <a:rPr lang="en-US" sz="3600" dirty="0" smtClean="0"/>
              <a:t>mean?</a:t>
            </a:r>
            <a:r>
              <a:rPr lang="en-US" dirty="0" smtClean="0"/>
              <a:t/>
            </a:r>
            <a:br>
              <a:rPr lang="en-US" dirty="0" smtClean="0"/>
            </a:br>
            <a:r>
              <a:rPr lang="en-US" sz="3600" dirty="0" smtClean="0"/>
              <a:t>What does </a:t>
            </a:r>
            <a:r>
              <a:rPr lang="en-US" sz="3600" i="1" dirty="0" smtClean="0"/>
              <a:t>Symmetrical Balance </a:t>
            </a:r>
            <a:r>
              <a:rPr lang="en-US" sz="3200" dirty="0" smtClean="0"/>
              <a:t>mean?</a:t>
            </a:r>
            <a:endParaRPr lang="en-US" sz="3200" dirty="0"/>
          </a:p>
        </p:txBody>
      </p:sp>
      <p:pic>
        <p:nvPicPr>
          <p:cNvPr id="4" name="Content Placeholder 3" descr="diwali-rangoli-b30.jpg"/>
          <p:cNvPicPr>
            <a:picLocks noGrp="1" noChangeAspect="1"/>
          </p:cNvPicPr>
          <p:nvPr>
            <p:ph idx="1"/>
          </p:nvPr>
        </p:nvPicPr>
        <p:blipFill>
          <a:blip r:embed="rId2"/>
          <a:srcRect l="-39268" r="-39268"/>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Which </a:t>
            </a:r>
            <a:r>
              <a:rPr lang="en-US" sz="3200" dirty="0" err="1" smtClean="0"/>
              <a:t>Rangoli</a:t>
            </a:r>
            <a:r>
              <a:rPr lang="en-US" sz="3200" dirty="0" smtClean="0"/>
              <a:t> is more </a:t>
            </a:r>
            <a:r>
              <a:rPr lang="en-US" sz="3200" i="1" dirty="0" smtClean="0"/>
              <a:t>Organic</a:t>
            </a:r>
            <a:r>
              <a:rPr lang="en-US" sz="3200" dirty="0" smtClean="0"/>
              <a:t>? </a:t>
            </a:r>
            <a:r>
              <a:rPr lang="en-US" sz="3200" dirty="0" smtClean="0"/>
              <a:t/>
            </a:r>
            <a:br>
              <a:rPr lang="en-US" sz="3200" dirty="0" smtClean="0"/>
            </a:br>
            <a:r>
              <a:rPr lang="en-US" sz="3200" dirty="0" smtClean="0"/>
              <a:t>Which </a:t>
            </a:r>
            <a:r>
              <a:rPr lang="en-US" sz="3200" dirty="0" smtClean="0"/>
              <a:t>is more </a:t>
            </a:r>
            <a:r>
              <a:rPr lang="en-US" sz="3200" i="1" dirty="0" smtClean="0"/>
              <a:t>Geometric</a:t>
            </a:r>
            <a:r>
              <a:rPr lang="en-US" sz="3200" dirty="0" smtClean="0"/>
              <a:t>?  </a:t>
            </a:r>
            <a:endParaRPr lang="en-US" sz="3200" dirty="0"/>
          </a:p>
        </p:txBody>
      </p:sp>
      <p:pic>
        <p:nvPicPr>
          <p:cNvPr id="4" name="Content Placeholder 3" descr="rangoli-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5966" r="-45966"/>
          <a:stretch/>
        </p:blipFill>
        <p:spPr>
          <a:xfrm>
            <a:off x="-1676400" y="1905000"/>
            <a:ext cx="8280542" cy="4314295"/>
          </a:xfrm>
        </p:spPr>
      </p:pic>
      <p:pic>
        <p:nvPicPr>
          <p:cNvPr id="6" name="Picture 5" descr="diwali-rangoli-b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0" y="1921933"/>
            <a:ext cx="4064000" cy="4216400"/>
          </a:xfrm>
          <a:prstGeom prst="rect">
            <a:avLst/>
          </a:prstGeom>
        </p:spPr>
      </p:pic>
    </p:spTree>
    <p:extLst>
      <p:ext uri="{BB962C8B-B14F-4D97-AF65-F5344CB8AC3E}">
        <p14:creationId xmlns:p14="http://schemas.microsoft.com/office/powerpoint/2010/main" val="9938997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Work</a:t>
            </a:r>
            <a:endParaRPr lang="en-US" dirty="0"/>
          </a:p>
        </p:txBody>
      </p:sp>
      <p:sp>
        <p:nvSpPr>
          <p:cNvPr id="3" name="Content Placeholder 2"/>
          <p:cNvSpPr>
            <a:spLocks noGrp="1"/>
          </p:cNvSpPr>
          <p:nvPr>
            <p:ph idx="1"/>
          </p:nvPr>
        </p:nvSpPr>
        <p:spPr/>
        <p:txBody>
          <a:bodyPr/>
          <a:lstStyle/>
          <a:p>
            <a:r>
              <a:rPr lang="en-US" dirty="0" smtClean="0"/>
              <a:t>Students created their own </a:t>
            </a:r>
            <a:r>
              <a:rPr lang="en-US" dirty="0" err="1" smtClean="0"/>
              <a:t>Rangoli</a:t>
            </a:r>
            <a:r>
              <a:rPr lang="en-US" dirty="0" smtClean="0"/>
              <a:t> using colored pencils, sand, beads, colored rice, and gemstones.  </a:t>
            </a:r>
          </a:p>
          <a:p>
            <a:pPr marL="914400" lvl="2" indent="0">
              <a:buNone/>
            </a:pPr>
            <a:r>
              <a:rPr lang="en-US" dirty="0" smtClean="0"/>
              <a:t>                       </a:t>
            </a:r>
            <a:r>
              <a:rPr lang="en-US" sz="3600" dirty="0" smtClean="0"/>
              <a:t>Learning Targets: </a:t>
            </a:r>
          </a:p>
          <a:p>
            <a:pPr marL="0" indent="0">
              <a:buNone/>
            </a:pPr>
            <a:r>
              <a:rPr lang="en-US" dirty="0"/>
              <a:t>	</a:t>
            </a:r>
            <a:r>
              <a:rPr lang="en-US" dirty="0" smtClean="0"/>
              <a:t>					        Shape </a:t>
            </a:r>
          </a:p>
          <a:p>
            <a:pPr marL="0" indent="0">
              <a:buNone/>
            </a:pPr>
            <a:r>
              <a:rPr lang="en-US" dirty="0"/>
              <a:t>	</a:t>
            </a:r>
            <a:r>
              <a:rPr lang="en-US" dirty="0" smtClean="0"/>
              <a:t>					       Pattern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744.JPG"/>
          <p:cNvPicPr>
            <a:picLocks noGrp="1" noChangeAspect="1"/>
          </p:cNvPicPr>
          <p:nvPr>
            <p:ph idx="1"/>
          </p:nvPr>
        </p:nvPicPr>
        <p:blipFill>
          <a:blip r:embed="rId2"/>
          <a:srcRect l="-71221" r="-71221"/>
          <a:stretch>
            <a:fillRect/>
          </a:stretch>
        </p:blipFill>
        <p:spPr>
          <a:xfrm>
            <a:off x="-1905000" y="990600"/>
            <a:ext cx="8229600" cy="4525963"/>
          </a:xfrm>
        </p:spPr>
      </p:pic>
      <p:pic>
        <p:nvPicPr>
          <p:cNvPr id="5" name="Content Placeholder 3" descr="IMG_1745.JPG"/>
          <p:cNvPicPr>
            <a:picLocks noGrp="1" noChangeAspect="1"/>
          </p:cNvPicPr>
          <p:nvPr/>
        </p:nvPicPr>
        <p:blipFill>
          <a:blip r:embed="rId3"/>
          <a:srcRect l="-71221" r="-71221"/>
          <a:stretch>
            <a:fillRect/>
          </a:stretch>
        </p:blipFill>
        <p:spPr>
          <a:xfrm>
            <a:off x="2446867" y="988219"/>
            <a:ext cx="8229600" cy="45259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748.JPG"/>
          <p:cNvPicPr>
            <a:picLocks noGrp="1" noChangeAspect="1"/>
          </p:cNvPicPr>
          <p:nvPr>
            <p:ph idx="1"/>
          </p:nvPr>
        </p:nvPicPr>
        <p:blipFill>
          <a:blip r:embed="rId2"/>
          <a:srcRect l="-71221" r="-71221"/>
          <a:stretch>
            <a:fillRect/>
          </a:stretch>
        </p:blipFill>
        <p:spPr>
          <a:xfrm>
            <a:off x="-1828800" y="1417638"/>
            <a:ext cx="8229600" cy="4525963"/>
          </a:xfrm>
        </p:spPr>
      </p:pic>
      <p:pic>
        <p:nvPicPr>
          <p:cNvPr id="5" name="Content Placeholder 3" descr="IMG_1746.JPG"/>
          <p:cNvPicPr>
            <a:picLocks noGrp="1" noChangeAspect="1"/>
          </p:cNvPicPr>
          <p:nvPr/>
        </p:nvPicPr>
        <p:blipFill>
          <a:blip r:embed="rId3"/>
          <a:srcRect l="-71221" r="-71221"/>
          <a:stretch>
            <a:fillRect/>
          </a:stretch>
        </p:blipFill>
        <p:spPr>
          <a:xfrm>
            <a:off x="2523067" y="1377686"/>
            <a:ext cx="8229600" cy="45259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750.JPG"/>
          <p:cNvPicPr>
            <a:picLocks noGrp="1" noChangeAspect="1"/>
          </p:cNvPicPr>
          <p:nvPr>
            <p:ph idx="1"/>
          </p:nvPr>
        </p:nvPicPr>
        <p:blipFill>
          <a:blip r:embed="rId2"/>
          <a:srcRect l="-71221" r="-71221"/>
          <a:stretch>
            <a:fillRect/>
          </a:stretch>
        </p:blipFill>
        <p:spPr>
          <a:xfrm>
            <a:off x="-1905000" y="1417638"/>
            <a:ext cx="8229600" cy="4525963"/>
          </a:xfrm>
        </p:spPr>
      </p:pic>
      <p:pic>
        <p:nvPicPr>
          <p:cNvPr id="5" name="Content Placeholder 3" descr="IMG_1749.JPG"/>
          <p:cNvPicPr>
            <a:picLocks noGrp="1" noChangeAspect="1"/>
          </p:cNvPicPr>
          <p:nvPr/>
        </p:nvPicPr>
        <p:blipFill>
          <a:blip r:embed="rId3"/>
          <a:srcRect l="-71221" r="-71221"/>
          <a:stretch>
            <a:fillRect/>
          </a:stretch>
        </p:blipFill>
        <p:spPr>
          <a:xfrm>
            <a:off x="2616200" y="1417638"/>
            <a:ext cx="8229600" cy="45259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753.JPG"/>
          <p:cNvPicPr>
            <a:picLocks noGrp="1" noChangeAspect="1"/>
          </p:cNvPicPr>
          <p:nvPr>
            <p:ph idx="1"/>
          </p:nvPr>
        </p:nvPicPr>
        <p:blipFill>
          <a:blip r:embed="rId2"/>
          <a:srcRect l="-18187" r="-18187"/>
          <a:stretch>
            <a:fillRect/>
          </a:stretch>
        </p:blipFill>
        <p:spPr>
          <a:xfrm rot="16200000">
            <a:off x="-1008146" y="1309858"/>
            <a:ext cx="6512092" cy="3581400"/>
          </a:xfrm>
        </p:spPr>
      </p:pic>
      <p:pic>
        <p:nvPicPr>
          <p:cNvPr id="5" name="Content Placeholder 3" descr="IMG_1757.JPG"/>
          <p:cNvPicPr>
            <a:picLocks noGrp="1" noChangeAspect="1"/>
          </p:cNvPicPr>
          <p:nvPr/>
        </p:nvPicPr>
        <p:blipFill>
          <a:blip r:embed="rId3"/>
          <a:srcRect l="-18187" r="-18187"/>
          <a:stretch>
            <a:fillRect/>
          </a:stretch>
        </p:blipFill>
        <p:spPr>
          <a:xfrm rot="16200000">
            <a:off x="3442631" y="1417235"/>
            <a:ext cx="6373537"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758.JPG"/>
          <p:cNvPicPr>
            <a:picLocks noGrp="1" noChangeAspect="1"/>
          </p:cNvPicPr>
          <p:nvPr>
            <p:ph idx="1"/>
          </p:nvPr>
        </p:nvPicPr>
        <p:blipFill>
          <a:blip r:embed="rId2"/>
          <a:srcRect l="-71221" r="-71221"/>
          <a:stretch>
            <a:fillRect/>
          </a:stretch>
        </p:blipFill>
        <p:spPr>
          <a:xfrm>
            <a:off x="-2514600" y="283105"/>
            <a:ext cx="9448800" cy="5389033"/>
          </a:xfrm>
        </p:spPr>
      </p:pic>
      <p:pic>
        <p:nvPicPr>
          <p:cNvPr id="5" name="Content Placeholder 3" descr="IMG_1760.JPG"/>
          <p:cNvPicPr>
            <a:picLocks noGrp="1" noChangeAspect="1"/>
          </p:cNvPicPr>
          <p:nvPr/>
        </p:nvPicPr>
        <p:blipFill>
          <a:blip r:embed="rId3"/>
          <a:srcRect l="-18187" r="-18187"/>
          <a:stretch>
            <a:fillRect/>
          </a:stretch>
        </p:blipFill>
        <p:spPr>
          <a:xfrm rot="16200000">
            <a:off x="2567782" y="889001"/>
            <a:ext cx="8229600" cy="45259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096000" cy="2239962"/>
          </a:xfrm>
        </p:spPr>
        <p:txBody>
          <a:bodyPr>
            <a:noAutofit/>
          </a:bodyPr>
          <a:lstStyle/>
          <a:p>
            <a:r>
              <a:rPr lang="en-US" sz="3000" dirty="0" err="1" smtClean="0"/>
              <a:t>Rangoli</a:t>
            </a:r>
            <a:r>
              <a:rPr lang="en-US" sz="3000" dirty="0" smtClean="0"/>
              <a:t> is a creative expression of art by means of colors. It is derived from the words </a:t>
            </a:r>
            <a:r>
              <a:rPr lang="en-US" sz="3000" i="1" dirty="0" smtClean="0"/>
              <a:t>rang</a:t>
            </a:r>
            <a:r>
              <a:rPr lang="en-US" sz="3000" dirty="0" smtClean="0"/>
              <a:t> (</a:t>
            </a:r>
            <a:r>
              <a:rPr lang="en-US" sz="3000" dirty="0" smtClean="0"/>
              <a:t>color</a:t>
            </a:r>
            <a:r>
              <a:rPr lang="en-US" sz="3000" dirty="0" smtClean="0"/>
              <a:t>) and </a:t>
            </a:r>
            <a:r>
              <a:rPr lang="en-US" sz="3000" i="1" dirty="0" err="1" smtClean="0"/>
              <a:t>aavalli</a:t>
            </a:r>
            <a:r>
              <a:rPr lang="en-US" sz="3000" i="1" dirty="0" smtClean="0"/>
              <a:t> (</a:t>
            </a:r>
            <a:r>
              <a:rPr lang="en-US" sz="3000" dirty="0" smtClean="0"/>
              <a:t>colored </a:t>
            </a:r>
            <a:r>
              <a:rPr lang="en-US" sz="3000" dirty="0" smtClean="0"/>
              <a:t>creepers, or rows of </a:t>
            </a:r>
            <a:r>
              <a:rPr lang="en-US" sz="3000" dirty="0" smtClean="0"/>
              <a:t>colors</a:t>
            </a:r>
            <a:r>
              <a:rPr lang="en-US" sz="3000" dirty="0" smtClean="0"/>
              <a:t>)</a:t>
            </a:r>
            <a:endParaRPr lang="en-US" sz="3000" dirty="0"/>
          </a:p>
        </p:txBody>
      </p:sp>
      <p:pic>
        <p:nvPicPr>
          <p:cNvPr id="4" name="Content Placeholder 3" descr="phins072197.jpg"/>
          <p:cNvPicPr>
            <a:picLocks noGrp="1" noChangeAspect="1"/>
          </p:cNvPicPr>
          <p:nvPr>
            <p:ph idx="1"/>
          </p:nvPr>
        </p:nvPicPr>
        <p:blipFill>
          <a:blip r:embed="rId2"/>
          <a:srcRect l="-86373" r="-86373"/>
          <a:stretch>
            <a:fillRect/>
          </a:stretch>
        </p:blipFill>
        <p:spPr>
          <a:xfrm>
            <a:off x="-2286000" y="2540000"/>
            <a:ext cx="7675379" cy="3505199"/>
          </a:xfrm>
        </p:spPr>
      </p:pic>
      <p:pic>
        <p:nvPicPr>
          <p:cNvPr id="6" name="Picture 5" descr="Rangoli---Colour-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514600"/>
            <a:ext cx="4055198" cy="3276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759.JPG"/>
          <p:cNvPicPr>
            <a:picLocks noGrp="1" noChangeAspect="1"/>
          </p:cNvPicPr>
          <p:nvPr>
            <p:ph idx="1"/>
          </p:nvPr>
        </p:nvPicPr>
        <p:blipFill>
          <a:blip r:embed="rId2"/>
          <a:srcRect l="-71221" r="-71221"/>
          <a:stretch>
            <a:fillRect/>
          </a:stretch>
        </p:blipFill>
        <p:spPr>
          <a:xfrm>
            <a:off x="-2057400" y="609600"/>
            <a:ext cx="8229600" cy="4525963"/>
          </a:xfrm>
        </p:spPr>
      </p:pic>
      <p:pic>
        <p:nvPicPr>
          <p:cNvPr id="5" name="Content Placeholder 3" descr="IMG_1752.JPG"/>
          <p:cNvPicPr>
            <a:picLocks noGrp="1" noChangeAspect="1"/>
          </p:cNvPicPr>
          <p:nvPr/>
        </p:nvPicPr>
        <p:blipFill>
          <a:blip r:embed="rId3"/>
          <a:srcRect l="-18187" r="-18187"/>
          <a:stretch>
            <a:fillRect/>
          </a:stretch>
        </p:blipFill>
        <p:spPr>
          <a:xfrm rot="16200000">
            <a:off x="3090616" y="1024185"/>
            <a:ext cx="6583363" cy="36205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8229600" cy="3124200"/>
          </a:xfrm>
        </p:spPr>
        <p:txBody>
          <a:bodyPr>
            <a:normAutofit/>
          </a:bodyPr>
          <a:lstStyle/>
          <a:p>
            <a:r>
              <a:rPr lang="en-US" sz="2400" dirty="0" smtClean="0"/>
              <a:t>In ancient times, </a:t>
            </a:r>
            <a:r>
              <a:rPr lang="en-US" sz="2400" dirty="0" err="1" smtClean="0"/>
              <a:t>Rangoli</a:t>
            </a:r>
            <a:r>
              <a:rPr lang="en-US" sz="2400" dirty="0" smtClean="0"/>
              <a:t> designs were made on the entrances of Indian homes for beautifying them, welcoming guests, and welcoming the Goddess </a:t>
            </a:r>
            <a:r>
              <a:rPr lang="en-US" sz="2400" dirty="0" err="1" smtClean="0"/>
              <a:t>Laxmi</a:t>
            </a:r>
            <a:r>
              <a:rPr lang="en-US" sz="2400" dirty="0" smtClean="0"/>
              <a:t>, the Goddess of Wealth</a:t>
            </a:r>
            <a:endParaRPr lang="en-US" sz="2400" dirty="0"/>
          </a:p>
        </p:txBody>
      </p:sp>
      <p:pic>
        <p:nvPicPr>
          <p:cNvPr id="5" name="Content Placeholder 4" descr="158840974.jpg"/>
          <p:cNvPicPr>
            <a:picLocks noGrp="1" noChangeAspect="1"/>
          </p:cNvPicPr>
          <p:nvPr>
            <p:ph idx="1"/>
          </p:nvPr>
        </p:nvPicPr>
        <p:blipFill>
          <a:blip r:embed="rId2">
            <a:extLst>
              <a:ext uri="{28A0092B-C50C-407E-A947-70E740481C1C}">
                <a14:useLocalDpi xmlns:a14="http://schemas.microsoft.com/office/drawing/2010/main" val="0"/>
              </a:ext>
            </a:extLst>
          </a:blip>
          <a:srcRect t="8692" b="8692"/>
          <a:stretch>
            <a:fillRect/>
          </a:stretch>
        </p:blipFill>
        <p:spPr>
          <a:xfrm>
            <a:off x="304800" y="1295400"/>
            <a:ext cx="8229600" cy="4525963"/>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304800" y="762000"/>
            <a:ext cx="8229600" cy="4724400"/>
          </a:xfrm>
        </p:spPr>
      </p:pic>
    </p:spTree>
    <p:extLst>
      <p:ext uri="{BB962C8B-B14F-4D97-AF65-F5344CB8AC3E}">
        <p14:creationId xmlns:p14="http://schemas.microsoft.com/office/powerpoint/2010/main" val="18171201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Besides a creative expression of art, they were also considered a symbol of good luck and prosperity.</a:t>
            </a:r>
            <a:endParaRPr lang="en-US" dirty="0"/>
          </a:p>
        </p:txBody>
      </p:sp>
      <p:pic>
        <p:nvPicPr>
          <p:cNvPr id="4" name="Content Placeholder 3" descr="dvs087543.jpg"/>
          <p:cNvPicPr>
            <a:picLocks noGrp="1" noChangeAspect="1"/>
          </p:cNvPicPr>
          <p:nvPr>
            <p:ph idx="1"/>
          </p:nvPr>
        </p:nvPicPr>
        <p:blipFill>
          <a:blip r:embed="rId2"/>
          <a:srcRect l="-67491" r="-67491"/>
          <a:stretch>
            <a:fillRect/>
          </a:stretch>
        </p:blipFill>
        <p:spPr>
          <a:xfrm>
            <a:off x="-609600" y="2209800"/>
            <a:ext cx="5638799" cy="3101122"/>
          </a:xfrm>
        </p:spPr>
      </p:pic>
      <p:pic>
        <p:nvPicPr>
          <p:cNvPr id="5" name="Picture 4" descr="Rangoli 8.jpg"/>
          <p:cNvPicPr>
            <a:picLocks noChangeAspect="1"/>
          </p:cNvPicPr>
          <p:nvPr/>
        </p:nvPicPr>
        <p:blipFill>
          <a:blip r:embed="rId3"/>
          <a:stretch>
            <a:fillRect/>
          </a:stretch>
        </p:blipFill>
        <p:spPr>
          <a:xfrm>
            <a:off x="3962400" y="2209800"/>
            <a:ext cx="3962400" cy="28978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7"/>
            <a:ext cx="6096000" cy="2057399"/>
          </a:xfrm>
        </p:spPr>
        <p:txBody>
          <a:bodyPr>
            <a:normAutofit fontScale="90000"/>
          </a:bodyPr>
          <a:lstStyle/>
          <a:p>
            <a:r>
              <a:rPr lang="en-US" sz="3000" dirty="0" smtClean="0"/>
              <a:t>Traditional Indian </a:t>
            </a:r>
            <a:r>
              <a:rPr lang="en-US" sz="3000" dirty="0" err="1" smtClean="0"/>
              <a:t>Rangoli</a:t>
            </a:r>
            <a:r>
              <a:rPr lang="en-US" sz="3000" dirty="0" smtClean="0"/>
              <a:t> is made from natural materials such as flower petals, colored rice, chalk, plants, beads, and finely ground white stone powder.</a:t>
            </a:r>
            <a:endParaRPr lang="en-US" sz="3000" dirty="0"/>
          </a:p>
        </p:txBody>
      </p:sp>
      <p:pic>
        <p:nvPicPr>
          <p:cNvPr id="4" name="Content Placeholder 3" descr="phins035242.jpg"/>
          <p:cNvPicPr>
            <a:picLocks noGrp="1" noChangeAspect="1"/>
          </p:cNvPicPr>
          <p:nvPr>
            <p:ph idx="1"/>
          </p:nvPr>
        </p:nvPicPr>
        <p:blipFill>
          <a:blip r:embed="rId2"/>
          <a:srcRect l="-86373" r="-86373"/>
          <a:stretch>
            <a:fillRect/>
          </a:stretch>
        </p:blipFill>
        <p:spPr>
          <a:xfrm>
            <a:off x="-1143000" y="2332036"/>
            <a:ext cx="6844046" cy="3763962"/>
          </a:xfrm>
        </p:spPr>
      </p:pic>
      <p:pic>
        <p:nvPicPr>
          <p:cNvPr id="3" name="Picture 2" descr="670px-Make-Rangoli-Step-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590800"/>
            <a:ext cx="3079750" cy="26210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Rangoli</a:t>
            </a:r>
            <a:r>
              <a:rPr lang="en-US" dirty="0" smtClean="0"/>
              <a:t> can be of any size, from the size of a doormat to the size of an entire room. </a:t>
            </a:r>
            <a:endParaRPr lang="en-US" dirty="0"/>
          </a:p>
        </p:txBody>
      </p:sp>
      <p:pic>
        <p:nvPicPr>
          <p:cNvPr id="7" name="Content Placeholder 3" descr="3.jpg"/>
          <p:cNvPicPr>
            <a:picLocks noGrp="1" noChangeAspect="1"/>
          </p:cNvPicPr>
          <p:nvPr/>
        </p:nvPicPr>
        <p:blipFill>
          <a:blip r:embed="rId2"/>
          <a:srcRect l="-7095" r="-7095"/>
          <a:stretch>
            <a:fillRect/>
          </a:stretch>
        </p:blipFill>
        <p:spPr>
          <a:xfrm>
            <a:off x="685800" y="1828800"/>
            <a:ext cx="7481979" cy="3581400"/>
          </a:xfrm>
          <a:prstGeom prst="rect">
            <a:avLst/>
          </a:prstGeom>
        </p:spPr>
      </p:pic>
      <p:sp>
        <p:nvSpPr>
          <p:cNvPr id="8" name="Content Placeholder 7"/>
          <p:cNvSpPr>
            <a:spLocks noGrp="1"/>
          </p:cNvSpPr>
          <p:nvPr>
            <p:ph idx="1"/>
          </p:nvPr>
        </p:nvSpPr>
        <p:spPr>
          <a:xfrm>
            <a:off x="381000" y="3352800"/>
            <a:ext cx="8305800" cy="2773363"/>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6096000" cy="1524000"/>
          </a:xfrm>
        </p:spPr>
        <p:txBody>
          <a:bodyPr>
            <a:normAutofit fontScale="90000"/>
          </a:bodyPr>
          <a:lstStyle/>
          <a:p>
            <a:r>
              <a:rPr lang="en-US" sz="3333" dirty="0" smtClean="0"/>
              <a:t>The designs are passed down through generations. Generally they are symmetrical and circular but the overall theme is left up to the individual creating them.</a:t>
            </a:r>
            <a:endParaRPr lang="en-US" dirty="0"/>
          </a:p>
        </p:txBody>
      </p:sp>
      <p:pic>
        <p:nvPicPr>
          <p:cNvPr id="5" name="Picture 4" descr="Rangoli 9.jpg"/>
          <p:cNvPicPr>
            <a:picLocks noChangeAspect="1"/>
          </p:cNvPicPr>
          <p:nvPr/>
        </p:nvPicPr>
        <p:blipFill>
          <a:blip r:embed="rId2"/>
          <a:stretch>
            <a:fillRect/>
          </a:stretch>
        </p:blipFill>
        <p:spPr>
          <a:xfrm>
            <a:off x="5333999" y="3352800"/>
            <a:ext cx="2767917" cy="1942952"/>
          </a:xfrm>
          <a:prstGeom prst="rect">
            <a:avLst/>
          </a:prstGeom>
        </p:spPr>
      </p:pic>
      <p:sp>
        <p:nvSpPr>
          <p:cNvPr id="3" name="Content Placeholder 2"/>
          <p:cNvSpPr>
            <a:spLocks noGrp="1"/>
          </p:cNvSpPr>
          <p:nvPr>
            <p:ph idx="1"/>
          </p:nvPr>
        </p:nvSpPr>
        <p:spPr>
          <a:xfrm>
            <a:off x="457200" y="1600200"/>
            <a:ext cx="8077200" cy="4495799"/>
          </a:xfrm>
        </p:spPr>
        <p:txBody>
          <a:bodyPr/>
          <a:lstStyle/>
          <a:p>
            <a:pPr marL="0" indent="0">
              <a:buNone/>
            </a:pPr>
            <a:endParaRPr lang="en-US" dirty="0"/>
          </a:p>
        </p:txBody>
      </p:sp>
      <p:pic>
        <p:nvPicPr>
          <p:cNvPr id="6" name="Content Placeholder 3" descr="phins072193.jpg"/>
          <p:cNvPicPr>
            <a:picLocks noGrp="1" noChangeAspect="1"/>
          </p:cNvPicPr>
          <p:nvPr/>
        </p:nvPicPr>
        <p:blipFill>
          <a:blip r:embed="rId3"/>
          <a:srcRect l="-86373" r="-86373"/>
          <a:stretch>
            <a:fillRect/>
          </a:stretch>
        </p:blipFill>
        <p:spPr>
          <a:xfrm>
            <a:off x="-1524000" y="2286000"/>
            <a:ext cx="6512093" cy="3581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TotalTime>
  <Words>437</Words>
  <Application>Microsoft Macintosh PowerPoint</Application>
  <PresentationFormat>On-screen Show (4:3)</PresentationFormat>
  <Paragraphs>25</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Rangoli</vt:lpstr>
      <vt:lpstr>Can you find India?</vt:lpstr>
      <vt:lpstr>Rangoli is a creative expression of art by means of colors. It is derived from the words rang (color) and aavalli (colored creepers, or rows of colors)</vt:lpstr>
      <vt:lpstr>In ancient times, Rangoli designs were made on the entrances of Indian homes for beautifying them, welcoming guests, and welcoming the Goddess Laxmi, the Goddess of Wealth</vt:lpstr>
      <vt:lpstr>PowerPoint Presentation</vt:lpstr>
      <vt:lpstr>Besides a creative expression of art, they were also considered a symbol of good luck and prosperity.</vt:lpstr>
      <vt:lpstr>Traditional Indian Rangoli is made from natural materials such as flower petals, colored rice, chalk, plants, beads, and finely ground white stone powder.</vt:lpstr>
      <vt:lpstr>Rangoli can be of any size, from the size of a doormat to the size of an entire room. </vt:lpstr>
      <vt:lpstr>The designs are passed down through generations. Generally they are symmetrical and circular but the overall theme is left up to the individual creating them.</vt:lpstr>
      <vt:lpstr>One important point is that the entire pattern must be an unbroken line, with no gaps. In ancient times it was believed that evil spirits could enter through such gaps if they find one</vt:lpstr>
      <vt:lpstr>Many colors are used as a symbol of bringing color into one’s life.  Black is never used.</vt:lpstr>
      <vt:lpstr>Patterns can be floral, geometrical, or have images of the sun, moon, stars, fish, dancing figures, &amp; birds.</vt:lpstr>
      <vt:lpstr>PowerPoint Presentation</vt:lpstr>
      <vt:lpstr>The theme and design of a rangoli is very open to the imagination and creativity of the individual.</vt:lpstr>
      <vt:lpstr>During Diwali, a major Hindu religious festival in India, rangolis are created and oil lamps are placed on the designs. The oil lamps signify the triumph of good over evil within the individual.</vt:lpstr>
      <vt:lpstr>During festivals or holidays, Rangolis may be started before dawn, and completed as the sun rises.</vt:lpstr>
      <vt:lpstr>PowerPoint Presentation</vt:lpstr>
      <vt:lpstr>The art of Rangoli is practiced all over the country today such as this example from Asia.</vt:lpstr>
      <vt:lpstr>The Navajo also create Rangoli with fine sand grains.</vt:lpstr>
      <vt:lpstr>PowerPoint Presentation</vt:lpstr>
      <vt:lpstr>How does this Rangoli show Pattern?</vt:lpstr>
      <vt:lpstr>What does Radial Design mean? What does Symmetrical Balance mean?</vt:lpstr>
      <vt:lpstr>Which Rangoli is more Organic?  Which is more Geometric?  </vt:lpstr>
      <vt:lpstr>Student Work</vt:lpstr>
      <vt:lpstr>PowerPoint Presentation</vt:lpstr>
      <vt:lpstr>PowerPoint Presentation</vt:lpstr>
      <vt:lpstr>PowerPoint Presentation</vt:lpstr>
      <vt:lpstr>PowerPoint Presentation</vt:lpstr>
      <vt:lpstr>PowerPoint Presentation</vt:lpstr>
      <vt:lpstr>PowerPoint Presentation</vt:lpstr>
    </vt:vector>
  </TitlesOfParts>
  <Company>Anoka-Hennipen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Rangoli</dc:title>
  <dc:creator>Lisa Moat</dc:creator>
  <cp:lastModifiedBy>Lisa Moat</cp:lastModifiedBy>
  <cp:revision>65</cp:revision>
  <dcterms:created xsi:type="dcterms:W3CDTF">2010-02-23T20:54:55Z</dcterms:created>
  <dcterms:modified xsi:type="dcterms:W3CDTF">2014-09-12T15:40:19Z</dcterms:modified>
</cp:coreProperties>
</file>