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3" r:id="rId2"/>
    <p:sldId id="275" r:id="rId3"/>
    <p:sldId id="306" r:id="rId4"/>
    <p:sldId id="301" r:id="rId5"/>
    <p:sldId id="302" r:id="rId6"/>
    <p:sldId id="307" r:id="rId7"/>
    <p:sldId id="287" r:id="rId8"/>
    <p:sldId id="291" r:id="rId9"/>
    <p:sldId id="288" r:id="rId10"/>
    <p:sldId id="290" r:id="rId11"/>
    <p:sldId id="289" r:id="rId12"/>
    <p:sldId id="308" r:id="rId13"/>
    <p:sldId id="309" r:id="rId14"/>
    <p:sldId id="268" r:id="rId15"/>
    <p:sldId id="269" r:id="rId16"/>
    <p:sldId id="270" r:id="rId17"/>
    <p:sldId id="277" r:id="rId18"/>
    <p:sldId id="278" r:id="rId19"/>
    <p:sldId id="280" r:id="rId20"/>
    <p:sldId id="279" r:id="rId21"/>
    <p:sldId id="286" r:id="rId22"/>
    <p:sldId id="305" r:id="rId23"/>
    <p:sldId id="292" r:id="rId24"/>
    <p:sldId id="298" r:id="rId25"/>
    <p:sldId id="300" r:id="rId26"/>
    <p:sldId id="304" r:id="rId27"/>
    <p:sldId id="284" r:id="rId28"/>
    <p:sldId id="264" r:id="rId29"/>
    <p:sldId id="258" r:id="rId30"/>
    <p:sldId id="259" r:id="rId31"/>
    <p:sldId id="260" r:id="rId32"/>
    <p:sldId id="263" r:id="rId33"/>
    <p:sldId id="266" r:id="rId34"/>
    <p:sldId id="265" r:id="rId35"/>
    <p:sldId id="285" r:id="rId36"/>
    <p:sldId id="271" r:id="rId37"/>
    <p:sldId id="26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9DB61E-65EC-4280-9F78-5C3F68CC65D7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1A09EC-B508-4C2A-8310-50260A28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0FABAD-68D0-4F2B-B856-405374EFAA0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684A-FCE0-46F1-95F9-329D9C5C154B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BF98-8A1F-48FC-BBAE-C6DFEC414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A664-F0B5-418E-A46A-6DE5B919F848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A91F-A879-432F-AD61-DC6B82B3B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BBF6-5E1E-441C-A0AD-D274F3DE2508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D030-4D55-48E0-B51E-FDACC0BB9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D933-D473-4803-9C49-48958E54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E767-695B-457C-A8E7-212BB39F5E8D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D9BC-4435-45C5-8835-BD26FB6F9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27E03-8893-4F07-A0ED-0A9541F8132D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029D-25EF-4703-BDE8-67747FF2C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05A9-E8BB-4C7F-BAED-6861451E98B8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5349-E7E2-4B1F-9F00-CF86D309D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2A7B-6E00-4AB6-935B-761C4C3E9384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D5EB-0A1F-448D-B125-78C15FF8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4F15-60F5-414E-9A64-BBC8866D5776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6977-3A24-409C-893E-D6E7E6EB4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0ED9-2111-4A9C-A4C8-FC2A5D20E175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0856-EE29-4D15-983B-F591D7175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1121-2BB9-48C8-B709-BD175F967232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1FD9-AD93-4429-B26D-8DAF7A837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170A-36ED-4525-B5E8-363171EE2E25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CEAF-B9FB-4F87-82C4-E81BDAE31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FC84D-E269-4014-9FD9-D613DF93D38B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3B2546-B22F-4AEC-B6F2-861BBF8AD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manasinc.com/webcontent/animations/content/mistakesmeiosis/mistakesmeiosi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disorders/whataregd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5xf1olEpQ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CysticFibrosisUS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Human Genome Project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257800" cy="5334000"/>
          </a:xfrm>
        </p:spPr>
        <p:txBody>
          <a:bodyPr/>
          <a:lstStyle/>
          <a:p>
            <a:r>
              <a:rPr lang="en-US" dirty="0" smtClean="0"/>
              <a:t>13-year project completed in 2003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Project goals:</a:t>
            </a:r>
          </a:p>
          <a:p>
            <a:r>
              <a:rPr lang="en-US" i="1" dirty="0" smtClean="0"/>
              <a:t>identify</a:t>
            </a:r>
            <a:r>
              <a:rPr lang="en-US" dirty="0" smtClean="0"/>
              <a:t> all the approximately 20,000-25,000 genes in human DNA</a:t>
            </a:r>
          </a:p>
          <a:p>
            <a:r>
              <a:rPr lang="en-US" i="1" dirty="0" smtClean="0"/>
              <a:t>determine</a:t>
            </a:r>
            <a:r>
              <a:rPr lang="en-US" dirty="0" smtClean="0"/>
              <a:t> sequences of the 3 billion chemical base pairs that make up human DNA</a:t>
            </a:r>
          </a:p>
        </p:txBody>
      </p:sp>
      <p:pic>
        <p:nvPicPr>
          <p:cNvPr id="52228" name="Picture 4" descr="http://www.dnarss.com/images/chromosome_12_583_x_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20" y="2057400"/>
            <a:ext cx="338928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5562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Recessive </a:t>
            </a:r>
          </a:p>
          <a:p>
            <a:r>
              <a:rPr lang="en-US" dirty="0" smtClean="0"/>
              <a:t>Deafness</a:t>
            </a:r>
          </a:p>
          <a:p>
            <a:r>
              <a:rPr lang="en-US" dirty="0" smtClean="0"/>
              <a:t>decreased eye contact/blindness </a:t>
            </a:r>
          </a:p>
          <a:p>
            <a:r>
              <a:rPr lang="en-US" dirty="0" smtClean="0"/>
              <a:t>decreased muscle tone </a:t>
            </a:r>
          </a:p>
          <a:p>
            <a:r>
              <a:rPr lang="en-US" dirty="0" smtClean="0"/>
              <a:t>loss of muscle strength/function</a:t>
            </a:r>
          </a:p>
          <a:p>
            <a:r>
              <a:rPr lang="en-US" dirty="0" smtClean="0"/>
              <a:t>delayed mental and social skills</a:t>
            </a:r>
          </a:p>
          <a:p>
            <a:r>
              <a:rPr lang="en-US" dirty="0" smtClean="0"/>
              <a:t>Dementia</a:t>
            </a:r>
          </a:p>
          <a:p>
            <a:r>
              <a:rPr lang="en-US" dirty="0" smtClean="0"/>
              <a:t>loss of motor skills</a:t>
            </a:r>
          </a:p>
          <a:p>
            <a:r>
              <a:rPr lang="en-US" dirty="0" smtClean="0"/>
              <a:t>paralysis</a:t>
            </a:r>
          </a:p>
          <a:p>
            <a:r>
              <a:rPr lang="en-US" dirty="0" smtClean="0"/>
              <a:t>Slow growth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7964" y="533400"/>
            <a:ext cx="3416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</a:rPr>
              <a:t>Tay</a:t>
            </a:r>
            <a:r>
              <a:rPr lang="en-US" sz="5400" dirty="0" smtClean="0">
                <a:solidFill>
                  <a:srgbClr val="7030A0"/>
                </a:solidFill>
              </a:rPr>
              <a:t>-Sachs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38" name="Picture 2" descr="http://019221f.netsolhost.com/gpx/stats.gif"/>
          <p:cNvPicPr>
            <a:picLocks noChangeAspect="1" noChangeArrowheads="1"/>
          </p:cNvPicPr>
          <p:nvPr/>
        </p:nvPicPr>
        <p:blipFill>
          <a:blip r:embed="rId2" cstate="print"/>
          <a:srcRect t="20588"/>
          <a:stretch>
            <a:fillRect/>
          </a:stretch>
        </p:blipFill>
        <p:spPr bwMode="auto">
          <a:xfrm>
            <a:off x="4495800" y="4495800"/>
            <a:ext cx="447792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6400800" cy="55165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r>
              <a:rPr lang="en-US" dirty="0" smtClean="0"/>
              <a:t>common cause of dwarfism</a:t>
            </a:r>
          </a:p>
          <a:p>
            <a:r>
              <a:rPr lang="en-US" dirty="0" smtClean="0"/>
              <a:t>Sporadic mutation in approximately 75% of cases (associated with advanced paternal age) </a:t>
            </a:r>
          </a:p>
          <a:p>
            <a:r>
              <a:rPr lang="en-US" dirty="0" smtClean="0"/>
              <a:t>Or </a:t>
            </a:r>
            <a:r>
              <a:rPr lang="en-US" dirty="0" smtClean="0">
                <a:solidFill>
                  <a:srgbClr val="00B050"/>
                </a:solidFill>
              </a:rPr>
              <a:t>dominant</a:t>
            </a:r>
            <a:r>
              <a:rPr lang="en-US" dirty="0" smtClean="0"/>
              <a:t> genetic disorder</a:t>
            </a:r>
          </a:p>
          <a:p>
            <a:r>
              <a:rPr lang="en-US" dirty="0" smtClean="0"/>
              <a:t>Unlikely homozygous child will live past a few months of its life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2292" name="Picture 4" descr="https://s3.amazonaws.com/healthtap-public/ht-staging/user_answer/avatars/504261/large/open-uri20121116-20299-l0l7ta.jpeg?1353097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14400"/>
            <a:ext cx="177165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27200"/>
            <a:ext cx="4165600" cy="4827588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2060A"/>
                </a:solidFill>
              </a:rPr>
              <a:t>Autosomal and sex-linked genetic disorders are both caused by certain alleles </a:t>
            </a:r>
            <a:endParaRPr lang="en-US" altLang="en-US" sz="2400" dirty="0" smtClean="0">
              <a:solidFill>
                <a:srgbClr val="02060A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02060A"/>
                </a:solidFill>
              </a:rPr>
              <a:t>Other </a:t>
            </a:r>
            <a:r>
              <a:rPr lang="en-US" altLang="en-US" sz="2400" dirty="0" smtClean="0">
                <a:solidFill>
                  <a:srgbClr val="02060A"/>
                </a:solidFill>
              </a:rPr>
              <a:t>genetic disorders result from chromosome abnormalities caused by mistakes made during meiosis.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02060A"/>
                </a:solidFill>
              </a:rPr>
              <a:t>May change the number or structure of chromosomes within gametes</a:t>
            </a:r>
          </a:p>
          <a:p>
            <a:pPr eaLnBrk="1" hangingPunct="1"/>
            <a:endParaRPr lang="en-US" altLang="en-US" sz="2400" dirty="0" smtClean="0">
              <a:solidFill>
                <a:srgbClr val="02060A"/>
              </a:solidFill>
            </a:endParaRPr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81" y="1727200"/>
            <a:ext cx="380249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396875" y="244475"/>
            <a:ext cx="8382000" cy="13398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2060A"/>
                </a:solidFill>
              </a:rPr>
              <a:t>Chromosome Abnormalities</a:t>
            </a: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8"/>
          <a:stretch>
            <a:fillRect/>
          </a:stretch>
        </p:blipFill>
        <p:spPr bwMode="auto">
          <a:xfrm>
            <a:off x="5608638" y="4451350"/>
            <a:ext cx="19526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2060A"/>
                </a:solidFill>
              </a:rPr>
              <a:t>Translocation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21" y="1676400"/>
            <a:ext cx="3992563" cy="29352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2060A"/>
                </a:solidFill>
              </a:rPr>
              <a:t>Translocation</a:t>
            </a:r>
            <a:r>
              <a:rPr lang="en-US" altLang="en-US" dirty="0" smtClean="0">
                <a:solidFill>
                  <a:srgbClr val="02060A"/>
                </a:solidFill>
              </a:rPr>
              <a:t> is when a piece of one chromosome breaks off and attaches to a different chromosome</a:t>
            </a:r>
          </a:p>
          <a:p>
            <a:pPr lvl="1" eaLnBrk="1" hangingPunct="1"/>
            <a:r>
              <a:rPr lang="en-US" altLang="en-US" dirty="0" smtClean="0">
                <a:solidFill>
                  <a:srgbClr val="02060A"/>
                </a:solidFill>
              </a:rPr>
              <a:t>Often happens to 2 chromosomes at once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b="6293"/>
          <a:stretch>
            <a:fillRect/>
          </a:stretch>
        </p:blipFill>
        <p:spPr bwMode="auto">
          <a:xfrm>
            <a:off x="4902200" y="2243138"/>
            <a:ext cx="30845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Nondisjunction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2743200"/>
          </a:xfrm>
        </p:spPr>
        <p:txBody>
          <a:bodyPr/>
          <a:lstStyle/>
          <a:p>
            <a:r>
              <a:rPr lang="en-US" b="1" i="1" smtClean="0"/>
              <a:t>Chromosomes fail to separate during anaphase</a:t>
            </a:r>
            <a:endParaRPr lang="en-US" i="1" smtClean="0"/>
          </a:p>
          <a:p>
            <a:pPr lvl="1"/>
            <a:r>
              <a:rPr lang="en-US" smtClean="0"/>
              <a:t>anaphase I = 2 cells with extra and 2 with less</a:t>
            </a:r>
          </a:p>
          <a:p>
            <a:pPr lvl="1"/>
            <a:r>
              <a:rPr lang="en-US" smtClean="0"/>
              <a:t>anaphase II = 2 normal cells, 1 w/ extra, 1 w/less</a:t>
            </a:r>
          </a:p>
          <a:p>
            <a:pPr lvl="1"/>
            <a:r>
              <a:rPr lang="en-US" smtClean="0"/>
              <a:t>Trisomy – three chromosomes</a:t>
            </a:r>
          </a:p>
          <a:p>
            <a:pPr lvl="1"/>
            <a:r>
              <a:rPr lang="en-US" smtClean="0"/>
              <a:t>Monosomy – 1 chromosome</a:t>
            </a:r>
          </a:p>
        </p:txBody>
      </p:sp>
      <p:pic>
        <p:nvPicPr>
          <p:cNvPr id="3076" name="Picture 2" descr="http://www.biology.iupui.edu/biocourses/N100/images/11nondisjun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0"/>
            <a:ext cx="49609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28600" y="6550025"/>
            <a:ext cx="891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4"/>
              </a:rPr>
              <a:t>http://www.sumanasinc.com/webcontent/animations/content/mistakesmeiosis/mistakesmeiosis</a:t>
            </a:r>
            <a:r>
              <a:rPr lang="en-US" sz="1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.miami.edu/~cmallery/150/mendel/c15x11nondisjunction.jpg"/>
          <p:cNvPicPr>
            <a:picLocks noChangeAspect="1" noChangeArrowheads="1"/>
          </p:cNvPicPr>
          <p:nvPr/>
        </p:nvPicPr>
        <p:blipFill>
          <a:blip r:embed="rId2" cstate="print"/>
          <a:srcRect l="900" t="2531" r="1941" b="5063"/>
          <a:stretch>
            <a:fillRect/>
          </a:stretch>
        </p:blipFill>
        <p:spPr bwMode="auto">
          <a:xfrm>
            <a:off x="228600" y="304800"/>
            <a:ext cx="86804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6103" y="381000"/>
            <a:ext cx="8229600" cy="685800"/>
          </a:xfrm>
        </p:spPr>
        <p:txBody>
          <a:bodyPr/>
          <a:lstStyle/>
          <a:p>
            <a:r>
              <a:rPr lang="en-US" dirty="0" smtClean="0"/>
              <a:t>Down Syndrome (</a:t>
            </a:r>
            <a:r>
              <a:rPr lang="en-US" b="1" dirty="0" smtClean="0"/>
              <a:t>trisomy 21)</a:t>
            </a:r>
            <a:endParaRPr lang="en-US" dirty="0" smtClean="0"/>
          </a:p>
        </p:txBody>
      </p:sp>
      <p:pic>
        <p:nvPicPr>
          <p:cNvPr id="5124" name="Picture 2" descr="http://learn.genetics.utah.edu/content/disorders/whataregd/down/images/trisomy21_karyotype.jpg"/>
          <p:cNvPicPr>
            <a:picLocks noChangeAspect="1" noChangeArrowheads="1"/>
          </p:cNvPicPr>
          <p:nvPr/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2971800" y="3603231"/>
            <a:ext cx="4278684" cy="31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://www.theupsofdowns.org/images/downs+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75715"/>
            <a:ext cx="2155105" cy="19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8380" y="1196242"/>
            <a:ext cx="5105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 dirty="0">
                <a:solidFill>
                  <a:srgbClr val="02060A"/>
                </a:solidFill>
              </a:rPr>
              <a:t>Symptoms of Down syndrome include: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2060A"/>
                </a:solidFill>
              </a:rPr>
              <a:t>Mild to severe mental retardation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2060A"/>
                </a:solidFill>
              </a:rPr>
              <a:t>Short stature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2060A"/>
                </a:solidFill>
              </a:rPr>
              <a:t>Heart, vision, and intestinal problems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2060A"/>
                </a:solidFill>
              </a:rPr>
              <a:t>Susceptibility to infections and leukemia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Nondisjunctions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Patau syndrome (trisomy 13):</a:t>
            </a:r>
            <a:r>
              <a:rPr lang="en-US" smtClean="0"/>
              <a:t> serious eye, brain, circulatory defects as well as cleft palate.</a:t>
            </a:r>
          </a:p>
          <a:p>
            <a:pPr lvl="1"/>
            <a:r>
              <a:rPr lang="en-US" smtClean="0"/>
              <a:t>Children rarely live more than a few months</a:t>
            </a:r>
          </a:p>
          <a:p>
            <a:pPr lvl="1"/>
            <a:endParaRPr lang="en-US" smtClean="0"/>
          </a:p>
          <a:p>
            <a:r>
              <a:rPr lang="en-US" b="1" smtClean="0"/>
              <a:t>Edward's syndrome (trisomy 18):</a:t>
            </a:r>
            <a:r>
              <a:rPr lang="en-US" smtClean="0"/>
              <a:t> almost every organ system affected </a:t>
            </a:r>
          </a:p>
          <a:p>
            <a:pPr lvl="1"/>
            <a:r>
              <a:rPr lang="en-US" smtClean="0"/>
              <a:t>Children with full Trisomy 18 generally do not live more than a few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200" smtClean="0"/>
              <a:t>Nondisjunction of the sex chromosomes (X or Y chromosome)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144963"/>
          </a:xfrm>
        </p:spPr>
        <p:txBody>
          <a:bodyPr/>
          <a:lstStyle/>
          <a:p>
            <a:r>
              <a:rPr lang="en-US" smtClean="0"/>
              <a:t>Klinefelter syndrome: </a:t>
            </a:r>
            <a:r>
              <a:rPr lang="en-US" b="1" smtClean="0"/>
              <a:t>47, XXY</a:t>
            </a:r>
            <a:r>
              <a:rPr lang="en-US" smtClean="0"/>
              <a:t> males. </a:t>
            </a:r>
          </a:p>
          <a:p>
            <a:pPr lvl="1"/>
            <a:r>
              <a:rPr lang="en-US" smtClean="0"/>
              <a:t>Male sex organs</a:t>
            </a:r>
          </a:p>
          <a:p>
            <a:pPr lvl="1"/>
            <a:r>
              <a:rPr lang="en-US" smtClean="0"/>
              <a:t>unusually small testes, sterile</a:t>
            </a:r>
          </a:p>
          <a:p>
            <a:pPr lvl="1"/>
            <a:r>
              <a:rPr lang="en-US" smtClean="0"/>
              <a:t>Breast enlargement and other feminine body characteristics</a:t>
            </a:r>
          </a:p>
          <a:p>
            <a:pPr lvl="1"/>
            <a:r>
              <a:rPr lang="en-US" smtClean="0"/>
              <a:t>Normal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668963"/>
          </a:xfrm>
        </p:spPr>
        <p:txBody>
          <a:bodyPr/>
          <a:lstStyle/>
          <a:p>
            <a:r>
              <a:rPr lang="en-US" b="1" dirty="0" smtClean="0"/>
              <a:t>47, XYY males – Jacob Syndrome</a:t>
            </a:r>
          </a:p>
          <a:p>
            <a:pPr lvl="1"/>
            <a:r>
              <a:rPr lang="en-US" dirty="0" smtClean="0"/>
              <a:t>Individuals are somewhat taller than average </a:t>
            </a:r>
          </a:p>
          <a:p>
            <a:pPr lvl="1"/>
            <a:r>
              <a:rPr lang="en-US" dirty="0" smtClean="0"/>
              <a:t>often have below normal intelligence</a:t>
            </a:r>
          </a:p>
          <a:p>
            <a:pPr lvl="1"/>
            <a:r>
              <a:rPr lang="en-US" dirty="0" smtClean="0"/>
              <a:t>Thought that these men were likely to be criminally aggressive, but this has been </a:t>
            </a:r>
            <a:r>
              <a:rPr lang="en-US" b="1" dirty="0" smtClean="0"/>
              <a:t>disproven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Trisomy X: 47, XXX</a:t>
            </a:r>
            <a:r>
              <a:rPr lang="en-US" dirty="0" smtClean="0"/>
              <a:t> females</a:t>
            </a:r>
          </a:p>
          <a:p>
            <a:pPr lvl="1"/>
            <a:r>
              <a:rPr lang="en-US" dirty="0" smtClean="0"/>
              <a:t>healthy and fertile - usually cannot be distinguished from normal female except by karyotype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Karyotype</a:t>
            </a:r>
          </a:p>
        </p:txBody>
      </p:sp>
      <p:pic>
        <p:nvPicPr>
          <p:cNvPr id="2051" name="Picture 4" descr="http://www.biology.iupui.edu/biocourses/N100/images/nmlma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24200"/>
            <a:ext cx="4191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6" descr="http://www.biology.iupui.edu/biocourses/N100/images/nmlfema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243388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83163"/>
          </a:xfrm>
        </p:spPr>
        <p:txBody>
          <a:bodyPr/>
          <a:lstStyle/>
          <a:p>
            <a:r>
              <a:rPr lang="en-US" b="1" smtClean="0"/>
              <a:t>Monosomy X (Turner's syndrome)</a:t>
            </a:r>
          </a:p>
          <a:p>
            <a:pPr lvl="1"/>
            <a:r>
              <a:rPr lang="en-US" b="1" smtClean="0"/>
              <a:t>the only viable monosomy</a:t>
            </a:r>
            <a:r>
              <a:rPr lang="en-US" smtClean="0"/>
              <a:t> in humans - women with Turner's have only 45 chromosomes</a:t>
            </a:r>
          </a:p>
          <a:p>
            <a:pPr lvl="1"/>
            <a:r>
              <a:rPr lang="en-US" smtClean="0"/>
              <a:t>XO individuals are genetically female</a:t>
            </a:r>
          </a:p>
          <a:p>
            <a:pPr lvl="1"/>
            <a:r>
              <a:rPr lang="en-US" smtClean="0"/>
              <a:t>do not mature sexually during puberty and are sterile</a:t>
            </a:r>
          </a:p>
          <a:p>
            <a:pPr lvl="1"/>
            <a:r>
              <a:rPr lang="en-US" smtClean="0"/>
              <a:t>Short stature and normal intelligence</a:t>
            </a:r>
          </a:p>
          <a:p>
            <a:pPr lvl="1"/>
            <a:r>
              <a:rPr lang="en-US" smtClean="0"/>
              <a:t>98% of these fetuses die before 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How do we find disorders?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983163"/>
          </a:xfrm>
        </p:spPr>
        <p:txBody>
          <a:bodyPr/>
          <a:lstStyle/>
          <a:p>
            <a:r>
              <a:rPr lang="en-US" dirty="0" smtClean="0"/>
              <a:t>Genetic tests use blood and other tissue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Doctors use genetic tests for:</a:t>
            </a:r>
          </a:p>
          <a:p>
            <a:r>
              <a:rPr lang="en-US" dirty="0" smtClean="0"/>
              <a:t>Find possible genetic diseases in unborn babies </a:t>
            </a:r>
          </a:p>
          <a:p>
            <a:r>
              <a:rPr lang="en-US" dirty="0" smtClean="0"/>
              <a:t>Find out if people carry a gene</a:t>
            </a:r>
          </a:p>
          <a:p>
            <a:r>
              <a:rPr lang="en-US" dirty="0" smtClean="0"/>
              <a:t>Screening embryos for disease </a:t>
            </a:r>
          </a:p>
          <a:p>
            <a:r>
              <a:rPr lang="en-US" dirty="0" smtClean="0"/>
              <a:t>Test for genetic diseases before symptoms occur</a:t>
            </a:r>
          </a:p>
          <a:p>
            <a:r>
              <a:rPr lang="en-US" dirty="0" smtClean="0"/>
              <a:t>Confirming a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61975" y="244475"/>
            <a:ext cx="8053388" cy="13398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2060A"/>
                </a:solidFill>
              </a:rPr>
              <a:t>Diagnosing Genetic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49450"/>
            <a:ext cx="8494713" cy="41163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2060A"/>
                </a:solidFill>
              </a:rPr>
              <a:t>There are several ways to determine whether a child will have a genetic disorder</a:t>
            </a:r>
          </a:p>
          <a:p>
            <a:pPr eaLnBrk="1" hangingPunct="1"/>
            <a:r>
              <a:rPr lang="en-US" altLang="en-US" smtClean="0">
                <a:solidFill>
                  <a:srgbClr val="02060A"/>
                </a:solidFill>
              </a:rPr>
              <a:t>Two main ways to diagnose:</a:t>
            </a:r>
          </a:p>
          <a:p>
            <a:pPr lvl="1" eaLnBrk="1" hangingPunct="1"/>
            <a:r>
              <a:rPr lang="en-US" altLang="en-US" smtClean="0">
                <a:solidFill>
                  <a:srgbClr val="02060A"/>
                </a:solidFill>
              </a:rPr>
              <a:t>Analysis of fetal cells</a:t>
            </a:r>
          </a:p>
          <a:p>
            <a:pPr lvl="2" eaLnBrk="1" hangingPunct="1"/>
            <a:r>
              <a:rPr lang="en-US" altLang="en-US" smtClean="0">
                <a:solidFill>
                  <a:srgbClr val="02060A"/>
                </a:solidFill>
              </a:rPr>
              <a:t>Amniocentesis</a:t>
            </a:r>
          </a:p>
          <a:p>
            <a:pPr lvl="2" eaLnBrk="1" hangingPunct="1"/>
            <a:r>
              <a:rPr lang="en-US" altLang="en-US" smtClean="0">
                <a:solidFill>
                  <a:srgbClr val="02060A"/>
                </a:solidFill>
              </a:rPr>
              <a:t>Chorionic villus biopsy</a:t>
            </a:r>
          </a:p>
          <a:p>
            <a:pPr lvl="1" eaLnBrk="1" hangingPunct="1"/>
            <a:r>
              <a:rPr lang="en-US" altLang="en-US" smtClean="0">
                <a:solidFill>
                  <a:srgbClr val="02060A"/>
                </a:solidFill>
              </a:rPr>
              <a:t>Imaging techniques</a:t>
            </a:r>
          </a:p>
          <a:p>
            <a:pPr lvl="2" eaLnBrk="1" hangingPunct="1"/>
            <a:r>
              <a:rPr lang="en-US" altLang="en-US" smtClean="0">
                <a:solidFill>
                  <a:srgbClr val="02060A"/>
                </a:solidFill>
              </a:rPr>
              <a:t>Ultrasonography (computerized image)</a:t>
            </a:r>
          </a:p>
          <a:p>
            <a:pPr lvl="2" eaLnBrk="1" hangingPunct="1"/>
            <a:r>
              <a:rPr lang="en-US" altLang="en-US" smtClean="0">
                <a:solidFill>
                  <a:srgbClr val="02060A"/>
                </a:solidFill>
              </a:rPr>
              <a:t>Fetoscopy (direct observation)</a:t>
            </a:r>
          </a:p>
        </p:txBody>
      </p:sp>
    </p:spTree>
    <p:extLst>
      <p:ext uri="{BB962C8B-B14F-4D97-AF65-F5344CB8AC3E}">
        <p14:creationId xmlns:p14="http://schemas.microsoft.com/office/powerpoint/2010/main" val="38774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How is genetic testing done?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r>
              <a:rPr lang="en-US" dirty="0" smtClean="0"/>
              <a:t>blood, hair, skin, amniotic fluid, or other tissue </a:t>
            </a:r>
          </a:p>
          <a:p>
            <a:r>
              <a:rPr lang="en-US" dirty="0" smtClean="0"/>
              <a:t>Heel prick on newborns</a:t>
            </a:r>
          </a:p>
          <a:p>
            <a:r>
              <a:rPr lang="en-US" dirty="0" smtClean="0"/>
              <a:t>Look for changes in chromosomes, DNA, proteins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316" name="Picture 4" descr="http://3.bp.blogspot.com/-AWgs6C384_c/UK0mLSv9FVI/AAAAAAAAA8I/ByPQ78GQs1Y/s1600/MP900438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46370"/>
            <a:ext cx="4267200" cy="2958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Amniocentesis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 procedure a pregnant woman can have in order to detect some genetics disorders</a:t>
            </a:r>
          </a:p>
        </p:txBody>
      </p:sp>
      <p:pic>
        <p:nvPicPr>
          <p:cNvPr id="4" name="Picture 3" descr="amniocente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2368"/>
          <a:stretch/>
        </p:blipFill>
        <p:spPr bwMode="auto">
          <a:xfrm>
            <a:off x="1524000" y="2819400"/>
            <a:ext cx="5410200" cy="37365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6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Karyotype</a:t>
            </a:r>
            <a:br>
              <a:rPr lang="en-US" sz="4000" b="1" smtClean="0"/>
            </a:br>
            <a:r>
              <a:rPr lang="en-US" sz="2800" b="1" smtClean="0">
                <a:solidFill>
                  <a:srgbClr val="FF3300"/>
                </a:solidFill>
              </a:rPr>
              <a:t>(picture of an individual’s chromosomes)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2819400" cy="426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smtClean="0"/>
              <a:t>One of the ways to analyze the amniocentesis is to make a Karyotype</a:t>
            </a:r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r>
              <a:rPr lang="en-US" sz="2000" b="1" smtClean="0"/>
              <a:t>What genetic disorder does this karyotype show?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Trisomy 21….Down’s Syndrome</a:t>
            </a:r>
          </a:p>
        </p:txBody>
      </p:sp>
      <p:pic>
        <p:nvPicPr>
          <p:cNvPr id="49156" name="Picture 4" descr="09-karoty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8" y="1628775"/>
            <a:ext cx="6019800" cy="4695825"/>
          </a:xfrm>
          <a:noFill/>
        </p:spPr>
      </p:pic>
    </p:spTree>
    <p:extLst>
      <p:ext uri="{BB962C8B-B14F-4D97-AF65-F5344CB8AC3E}">
        <p14:creationId xmlns:p14="http://schemas.microsoft.com/office/powerpoint/2010/main" val="34007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44475"/>
            <a:ext cx="8162925" cy="133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2060A"/>
                </a:solidFill>
                <a:ea typeface="+mj-ea"/>
              </a:rPr>
              <a:t>Developing Cures for Genetic Disorders</a:t>
            </a:r>
            <a:endParaRPr lang="en-US" dirty="0">
              <a:solidFill>
                <a:srgbClr val="02060A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321300" cy="495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2060A"/>
                </a:solidFill>
              </a:rPr>
              <a:t>Gene therapy</a:t>
            </a:r>
          </a:p>
          <a:p>
            <a:pPr lvl="1" eaLnBrk="1" hangingPunct="1"/>
            <a:r>
              <a:rPr lang="en-US" altLang="en-US" dirty="0" smtClean="0">
                <a:solidFill>
                  <a:srgbClr val="02060A"/>
                </a:solidFill>
              </a:rPr>
              <a:t>Introducing normal genes into the cells of people with defective alleles</a:t>
            </a:r>
          </a:p>
          <a:p>
            <a:pPr lvl="2" eaLnBrk="1" hangingPunct="1"/>
            <a:r>
              <a:rPr lang="en-US" altLang="en-US" dirty="0" smtClean="0">
                <a:solidFill>
                  <a:srgbClr val="02060A"/>
                </a:solidFill>
              </a:rPr>
              <a:t>Using viruses to inject alleles into cells</a:t>
            </a:r>
          </a:p>
          <a:p>
            <a:pPr lvl="2" eaLnBrk="1" hangingPunct="1"/>
            <a:r>
              <a:rPr lang="en-US" altLang="en-US" dirty="0" smtClean="0">
                <a:solidFill>
                  <a:srgbClr val="02060A"/>
                </a:solidFill>
              </a:rPr>
              <a:t>Enclosing alleles in droplets of fat, which are taken into cells by endocytosis</a:t>
            </a:r>
          </a:p>
          <a:p>
            <a:pPr lvl="1" eaLnBrk="1" hangingPunct="1"/>
            <a:r>
              <a:rPr lang="en-US" altLang="en-US" dirty="0" smtClean="0">
                <a:solidFill>
                  <a:srgbClr val="02060A"/>
                </a:solidFill>
              </a:rPr>
              <a:t>Currently these are still experimental procedures and have had limited success</a:t>
            </a: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19350"/>
            <a:ext cx="3095625" cy="3081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Dilemmas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Pedigrees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3581400"/>
          </a:xfrm>
        </p:spPr>
        <p:txBody>
          <a:bodyPr/>
          <a:lstStyle/>
          <a:p>
            <a:pPr eaLnBrk="1" hangingPunct="1"/>
            <a:r>
              <a:rPr lang="en-US" smtClean="0"/>
              <a:t>Diagram that traces inheritance of a trait through several generations</a:t>
            </a:r>
          </a:p>
        </p:txBody>
      </p:sp>
      <p:pic>
        <p:nvPicPr>
          <p:cNvPr id="15364" name="Picture 5" descr="http://www.indiana.edu/~oso/lessons/Blues/pedig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48482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Pedigrees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Symbols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 l="1579" t="16000" r="45995"/>
          <a:stretch>
            <a:fillRect/>
          </a:stretch>
        </p:blipFill>
        <p:spPr bwMode="auto">
          <a:xfrm>
            <a:off x="1371600" y="2438400"/>
            <a:ext cx="6400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Genetic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876425"/>
            <a:ext cx="8378825" cy="418941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0000"/>
                </a:solidFill>
              </a:rPr>
              <a:t>Major types of genetic disorders:</a:t>
            </a:r>
          </a:p>
          <a:p>
            <a:pPr lvl="1" eaLnBrk="1" hangingPunct="1"/>
            <a:r>
              <a:rPr lang="en-US" altLang="en-US" sz="2400" smtClean="0">
                <a:solidFill>
                  <a:srgbClr val="000000"/>
                </a:solidFill>
              </a:rPr>
              <a:t>Autosomal</a:t>
            </a:r>
          </a:p>
          <a:p>
            <a:pPr lvl="2" eaLnBrk="1" hangingPunct="1"/>
            <a:r>
              <a:rPr lang="en-US" altLang="en-US" sz="2400" smtClean="0">
                <a:solidFill>
                  <a:srgbClr val="000000"/>
                </a:solidFill>
              </a:rPr>
              <a:t>Single genes</a:t>
            </a:r>
          </a:p>
          <a:p>
            <a:pPr lvl="2" eaLnBrk="1" hangingPunct="1"/>
            <a:r>
              <a:rPr lang="en-US" altLang="en-US" sz="2400" smtClean="0">
                <a:solidFill>
                  <a:srgbClr val="000000"/>
                </a:solidFill>
              </a:rPr>
              <a:t>Multiple genes</a:t>
            </a:r>
          </a:p>
          <a:p>
            <a:pPr lvl="1" eaLnBrk="1" hangingPunct="1"/>
            <a:r>
              <a:rPr lang="en-US" altLang="en-US" sz="2400" smtClean="0">
                <a:solidFill>
                  <a:srgbClr val="000000"/>
                </a:solidFill>
              </a:rPr>
              <a:t>Sex-linked</a:t>
            </a:r>
          </a:p>
          <a:p>
            <a:pPr lvl="1" eaLnBrk="1" hangingPunct="1"/>
            <a:r>
              <a:rPr lang="en-US" altLang="en-US" sz="2400" smtClean="0">
                <a:solidFill>
                  <a:srgbClr val="000000"/>
                </a:solidFill>
              </a:rPr>
              <a:t>Chromosome abnormalities</a:t>
            </a:r>
          </a:p>
        </p:txBody>
      </p:sp>
    </p:spTree>
    <p:extLst>
      <p:ext uri="{BB962C8B-B14F-4D97-AF65-F5344CB8AC3E}">
        <p14:creationId xmlns:p14="http://schemas.microsoft.com/office/powerpoint/2010/main" val="13341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 l="52623" r="4099" b="27042"/>
          <a:stretch>
            <a:fillRect/>
          </a:stretch>
        </p:blipFill>
        <p:spPr bwMode="auto">
          <a:xfrm>
            <a:off x="685800" y="990600"/>
            <a:ext cx="7127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Analyzing Pedigrees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302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7805" r="4712"/>
          <a:stretch>
            <a:fillRect/>
          </a:stretch>
        </p:blipFill>
        <p:spPr bwMode="auto">
          <a:xfrm>
            <a:off x="228600" y="1981200"/>
            <a:ext cx="84788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Polydactyl – Dominant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4953000"/>
          </a:xfrm>
        </p:spPr>
        <p:txBody>
          <a:bodyPr/>
          <a:lstStyle/>
          <a:p>
            <a:pPr eaLnBrk="1" hangingPunct="1"/>
            <a:r>
              <a:rPr lang="en-US" smtClean="0"/>
              <a:t>Is this trait dominant or recessive?  Explain your answer.</a:t>
            </a:r>
          </a:p>
          <a:p>
            <a:pPr eaLnBrk="1" hangingPunct="1"/>
            <a:r>
              <a:rPr lang="en-US" smtClean="0"/>
              <a:t>Name the 2 individuals that were carriers of hemophilia</a:t>
            </a:r>
          </a:p>
          <a:p>
            <a:pPr eaLnBrk="1" hangingPunct="1"/>
            <a:r>
              <a:rPr lang="en-US" smtClean="0"/>
              <a:t>How are individuals III-1 and III-2 related? </a:t>
            </a:r>
          </a:p>
          <a:p>
            <a:pPr eaLnBrk="1" hangingPunct="1"/>
            <a:r>
              <a:rPr lang="en-US" smtClean="0"/>
              <a:t>How many children did individuals I-1 and I-2 have</a:t>
            </a:r>
          </a:p>
          <a:p>
            <a:pPr eaLnBrk="1" hangingPunct="1"/>
            <a:r>
              <a:rPr lang="en-US" smtClean="0"/>
              <a:t>How many girls did II-1 and II-2 have? How many have hemophilia?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99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 Questions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Page 276 1, 2, 4, 5</a:t>
            </a:r>
          </a:p>
          <a:p>
            <a:r>
              <a:rPr lang="en-US" smtClean="0"/>
              <a:t>Page 282 2, 3, 4</a:t>
            </a:r>
          </a:p>
          <a:p>
            <a:r>
              <a:rPr lang="en-US" smtClean="0"/>
              <a:t>Page 285 1, 3</a:t>
            </a:r>
          </a:p>
          <a:p>
            <a:r>
              <a:rPr lang="en-US" smtClean="0"/>
              <a:t>Page 301 1, 3</a:t>
            </a:r>
          </a:p>
          <a:p>
            <a:r>
              <a:rPr lang="en-US" smtClean="0"/>
              <a:t>Page 310 1-5</a:t>
            </a:r>
          </a:p>
          <a:p>
            <a:r>
              <a:rPr lang="en-US" smtClean="0"/>
              <a:t>Page 315 1-4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Is this a recessive or dominant trait?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How are person II2 and II3 related?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Agenda for Monday April 23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Review stuff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Test tomorrow</a:t>
            </a:r>
          </a:p>
        </p:txBody>
      </p:sp>
      <p:pic>
        <p:nvPicPr>
          <p:cNvPr id="23556" name="Picture 2" descr="http://www.woodrow.org/teachers/bi/1994/appendix_1.gif"/>
          <p:cNvPicPr>
            <a:picLocks noChangeAspect="1" noChangeArrowheads="1"/>
          </p:cNvPicPr>
          <p:nvPr/>
        </p:nvPicPr>
        <p:blipFill>
          <a:blip r:embed="rId2" cstate="print"/>
          <a:srcRect r="32574" b="41077"/>
          <a:stretch>
            <a:fillRect/>
          </a:stretch>
        </p:blipFill>
        <p:spPr bwMode="auto">
          <a:xfrm>
            <a:off x="3429000" y="2819400"/>
            <a:ext cx="4446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743200"/>
            <a:ext cx="5114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228600"/>
            <a:ext cx="89916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500" dirty="0">
                <a:solidFill>
                  <a:srgbClr val="FF0000"/>
                </a:solidFill>
              </a:rPr>
              <a:t>The pedigree to the right shows a family’s pedigree for colorblindness (a sex linked trait)</a:t>
            </a:r>
          </a:p>
          <a:p>
            <a:pPr marL="457200" indent="-457200">
              <a:defRPr/>
            </a:pPr>
            <a:endParaRPr lang="en-US" sz="2500" dirty="0">
              <a:solidFill>
                <a:srgbClr val="FF0000"/>
              </a:solidFill>
            </a:endParaRPr>
          </a:p>
          <a:p>
            <a:pPr marL="457200" indent="-457200">
              <a:defRPr/>
            </a:pPr>
            <a:r>
              <a:rPr lang="en-US" sz="2500" dirty="0">
                <a:solidFill>
                  <a:srgbClr val="FF0000"/>
                </a:solidFill>
              </a:rPr>
              <a:t>Which sex can be carriers of colorblindness and not have it?</a:t>
            </a:r>
          </a:p>
          <a:p>
            <a:pPr marL="457200" indent="-457200">
              <a:defRPr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Why does individual IV-7 have colorblindness? </a:t>
            </a:r>
            <a:r>
              <a:rPr lang="en-US" sz="2500" dirty="0">
                <a:solidFill>
                  <a:srgbClr val="FF0000"/>
                </a:solidFill>
              </a:rPr>
              <a:t> </a:t>
            </a:r>
          </a:p>
          <a:p>
            <a:pPr marL="457200" indent="-457200">
              <a:defRPr/>
            </a:pPr>
            <a:r>
              <a:rPr lang="en-US" sz="2500" dirty="0">
                <a:solidFill>
                  <a:srgbClr val="FF0000"/>
                </a:solidFill>
              </a:rPr>
              <a:t>Why do all the daughters in generation II carry the colorblind gene?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Level 1 Single gene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mutation affecting a </a:t>
            </a:r>
            <a:r>
              <a:rPr lang="en-US" dirty="0">
                <a:solidFill>
                  <a:srgbClr val="7030A0"/>
                </a:solidFill>
              </a:rPr>
              <a:t>single gene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Level 2 Chromosomes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entire </a:t>
            </a:r>
            <a:r>
              <a:rPr lang="en-US" dirty="0">
                <a:solidFill>
                  <a:srgbClr val="00B0F0"/>
                </a:solidFill>
              </a:rPr>
              <a:t>chromosomes, or large segments of them, are missing, duplicated, or otherwise altered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Level 3 Multifactor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mutations </a:t>
            </a:r>
            <a:r>
              <a:rPr lang="en-US" dirty="0">
                <a:solidFill>
                  <a:srgbClr val="00B050"/>
                </a:solidFill>
              </a:rPr>
              <a:t>in multiple genes, often coupled with environmental causes</a:t>
            </a:r>
          </a:p>
        </p:txBody>
      </p:sp>
    </p:spTree>
    <p:extLst>
      <p:ext uri="{BB962C8B-B14F-4D97-AF65-F5344CB8AC3E}">
        <p14:creationId xmlns:p14="http://schemas.microsoft.com/office/powerpoint/2010/main" val="8334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3487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6234307"/>
            <a:ext cx="7058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http://learn.genetics.utah.edu/content/disorders/whataregd</a:t>
            </a:r>
            <a:r>
              <a:rPr lang="en-US" sz="1100" dirty="0" smtClean="0">
                <a:hlinkClick r:id="rId3"/>
              </a:rPr>
              <a:t>/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99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Autosomal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51900" cy="43434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0000"/>
                </a:solidFill>
              </a:rPr>
              <a:t>Autosomal genetic disorders </a:t>
            </a:r>
            <a:r>
              <a:rPr lang="en-US" altLang="en-US" sz="2800" dirty="0" smtClean="0">
                <a:solidFill>
                  <a:srgbClr val="000000"/>
                </a:solidFill>
              </a:rPr>
              <a:t>are caused by alleles on autosomes </a:t>
            </a:r>
            <a:r>
              <a:rPr lang="en-US" altLang="en-US" sz="2800" dirty="0" smtClean="0">
                <a:solidFill>
                  <a:srgbClr val="000000"/>
                </a:solidFill>
              </a:rPr>
              <a:t>(the non-sex chromosomes)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</a:rPr>
              <a:t>Most are recessive (need 2 recessive </a:t>
            </a:r>
            <a:r>
              <a:rPr lang="en-US" altLang="en-US" sz="2800" dirty="0" smtClean="0">
                <a:solidFill>
                  <a:srgbClr val="000000"/>
                </a:solidFill>
              </a:rPr>
              <a:t>alleles)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People with 1 recessive allele are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carriers</a:t>
            </a:r>
            <a:r>
              <a:rPr lang="en-US" altLang="en-US" sz="2400" dirty="0" smtClean="0">
                <a:solidFill>
                  <a:srgbClr val="000000"/>
                </a:solidFill>
              </a:rPr>
              <a:t> – they do NOT have the disorder but are able to pass the allele on to their children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Ex: Cystic fibrosis (CF), sickle cell anemia</a:t>
            </a:r>
          </a:p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</a:rPr>
              <a:t>Can also be dominant (need only 1 allele to </a:t>
            </a:r>
            <a:r>
              <a:rPr lang="en-US" altLang="en-US" sz="2800" dirty="0" smtClean="0">
                <a:solidFill>
                  <a:srgbClr val="000000"/>
                </a:solidFill>
              </a:rPr>
              <a:t>have disorder</a:t>
            </a:r>
            <a:r>
              <a:rPr lang="en-US" altLang="en-US" sz="2800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Ex: Huntington’s disease</a:t>
            </a:r>
          </a:p>
        </p:txBody>
      </p:sp>
    </p:spTree>
    <p:extLst>
      <p:ext uri="{BB962C8B-B14F-4D97-AF65-F5344CB8AC3E}">
        <p14:creationId xmlns:p14="http://schemas.microsoft.com/office/powerpoint/2010/main" val="3525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15962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rgbClr val="0070C0"/>
                </a:solidFill>
              </a:rPr>
              <a:t>Other Genetic disorders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449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2F05CB"/>
                </a:solidFill>
              </a:rPr>
              <a:t>Huntington's</a:t>
            </a:r>
            <a:r>
              <a:rPr lang="en-US" dirty="0" smtClean="0"/>
              <a:t>      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Dominant</a:t>
            </a:r>
            <a:r>
              <a:rPr lang="en-US" dirty="0" smtClean="0"/>
              <a:t> disorder</a:t>
            </a:r>
          </a:p>
          <a:p>
            <a:r>
              <a:rPr lang="en-US" dirty="0" smtClean="0"/>
              <a:t>neurodegenerative genetic disorder </a:t>
            </a:r>
          </a:p>
          <a:p>
            <a:pPr lvl="1"/>
            <a:r>
              <a:rPr lang="en-US" dirty="0" smtClean="0"/>
              <a:t>affects muscle coordination </a:t>
            </a:r>
          </a:p>
          <a:p>
            <a:pPr lvl="1"/>
            <a:r>
              <a:rPr lang="en-US" dirty="0" smtClean="0"/>
              <a:t>leads to cognitive decline and psychiatric problems</a:t>
            </a:r>
          </a:p>
          <a:p>
            <a:pPr lvl="1"/>
            <a:r>
              <a:rPr lang="en-US" dirty="0" smtClean="0"/>
              <a:t>Noticeable in mid-adult life</a:t>
            </a:r>
          </a:p>
          <a:p>
            <a:pPr lvl="1">
              <a:buNone/>
            </a:pPr>
            <a:r>
              <a:rPr lang="en-US" sz="1400" u="sng" dirty="0" smtClean="0">
                <a:hlinkClick r:id="rId2"/>
              </a:rPr>
              <a:t>http://www.youtube.com/watch?v=65xf1olEpQM</a:t>
            </a:r>
            <a:r>
              <a:rPr lang="en-US" sz="1400" dirty="0" smtClean="0"/>
              <a:t> 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Recessive</a:t>
            </a:r>
          </a:p>
          <a:p>
            <a:r>
              <a:rPr lang="en-US" dirty="0" smtClean="0"/>
              <a:t>defect of melanin production </a:t>
            </a:r>
          </a:p>
          <a:p>
            <a:r>
              <a:rPr lang="en-US" dirty="0" smtClean="0"/>
              <a:t>results in little or no color in the skin, hair, and eyes</a:t>
            </a:r>
          </a:p>
          <a:p>
            <a:endParaRPr lang="en-US" dirty="0"/>
          </a:p>
        </p:txBody>
      </p:sp>
      <p:pic>
        <p:nvPicPr>
          <p:cNvPr id="38914" name="Picture 2" descr="http://www.gloriousmind.com/wp-content/uploads/2012/12/albino-animals-gloriousmind.co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4133850" cy="2667000"/>
          </a:xfrm>
          <a:prstGeom prst="rect">
            <a:avLst/>
          </a:prstGeom>
          <a:noFill/>
        </p:spPr>
      </p:pic>
      <p:pic>
        <p:nvPicPr>
          <p:cNvPr id="38916" name="Picture 4" descr="http://lh6.ggpht.com/_9F9_RUESS2E/S1i1rOiFKUI/AAAAAAAACGw/YwDN-ZswnwA/s800/Albino-Animals-Crocod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3124200" cy="2086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191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Recessive - </a:t>
            </a:r>
            <a:r>
              <a:rPr lang="en-US" dirty="0" smtClean="0"/>
              <a:t>strands </a:t>
            </a:r>
            <a:r>
              <a:rPr lang="en-US" dirty="0"/>
              <a:t>of DNA are </a:t>
            </a:r>
            <a:r>
              <a:rPr lang="en-US" dirty="0" smtClean="0"/>
              <a:t>deleted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Affects the lungs, pancreas, liver, and intestine </a:t>
            </a:r>
          </a:p>
          <a:p>
            <a:r>
              <a:rPr lang="en-US" dirty="0" smtClean="0"/>
              <a:t>Characterized by </a:t>
            </a:r>
          </a:p>
          <a:p>
            <a:pPr lvl="1"/>
            <a:r>
              <a:rPr lang="en-US" dirty="0" smtClean="0"/>
              <a:t>accumulation of thick, sticky mucus</a:t>
            </a:r>
          </a:p>
          <a:p>
            <a:pPr lvl="1"/>
            <a:r>
              <a:rPr lang="en-US" dirty="0" smtClean="0"/>
              <a:t>coughing or shortness of breath</a:t>
            </a:r>
          </a:p>
          <a:p>
            <a:pPr lvl="1"/>
            <a:r>
              <a:rPr lang="en-US" dirty="0" smtClean="0"/>
              <a:t>poor growth and weight gain</a:t>
            </a:r>
          </a:p>
          <a:p>
            <a:pPr lvl="1"/>
            <a:r>
              <a:rPr lang="en-US" dirty="0" smtClean="0"/>
              <a:t>frequent chest infections</a:t>
            </a:r>
          </a:p>
          <a:p>
            <a:pPr lvl="1"/>
            <a:r>
              <a:rPr lang="en-US" dirty="0" smtClean="0"/>
              <a:t>Salty skin</a:t>
            </a:r>
            <a:r>
              <a:rPr lang="en-US" baseline="30000" dirty="0" smtClean="0"/>
              <a:t> 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0" y="152400"/>
            <a:ext cx="5147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Cystic Fibrosis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8" name="Picture 4" descr="http://images.ddccdn.com/cg/images/en1294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901" y="3581400"/>
            <a:ext cx="3657600" cy="32004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3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www.youtube.com/user/CysticFibrosisUSA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1011</Words>
  <Application>Microsoft Office PowerPoint</Application>
  <PresentationFormat>On-screen Show (4:3)</PresentationFormat>
  <Paragraphs>177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Human Genome Project</vt:lpstr>
      <vt:lpstr>Karyotype</vt:lpstr>
      <vt:lpstr>Genetic Disorders</vt:lpstr>
      <vt:lpstr>Levels of Genetic Disorders</vt:lpstr>
      <vt:lpstr>PowerPoint Presentation</vt:lpstr>
      <vt:lpstr>Autosomal Disorders</vt:lpstr>
      <vt:lpstr>Other Genetic disorders</vt:lpstr>
      <vt:lpstr>Albinism</vt:lpstr>
      <vt:lpstr>PowerPoint Presentation</vt:lpstr>
      <vt:lpstr>PowerPoint Presentation</vt:lpstr>
      <vt:lpstr>PowerPoint Presentation</vt:lpstr>
      <vt:lpstr>Chromosome Abnormalities</vt:lpstr>
      <vt:lpstr>Translocation</vt:lpstr>
      <vt:lpstr>Nondisjunction</vt:lpstr>
      <vt:lpstr>PowerPoint Presentation</vt:lpstr>
      <vt:lpstr>PowerPoint Presentation</vt:lpstr>
      <vt:lpstr>Other Nondisjunctions</vt:lpstr>
      <vt:lpstr>Nondisjunction of the sex chromosomes (X or Y chromosome) </vt:lpstr>
      <vt:lpstr>PowerPoint Presentation</vt:lpstr>
      <vt:lpstr>PowerPoint Presentation</vt:lpstr>
      <vt:lpstr>How do we find disorders?</vt:lpstr>
      <vt:lpstr>Diagnosing Genetic Disorders</vt:lpstr>
      <vt:lpstr>How is genetic testing done?</vt:lpstr>
      <vt:lpstr>Amniocentesis</vt:lpstr>
      <vt:lpstr>Karyotype (picture of an individual’s chromosomes)</vt:lpstr>
      <vt:lpstr>Developing Cures for Genetic Disorders</vt:lpstr>
      <vt:lpstr>Genetic Dilemmas</vt:lpstr>
      <vt:lpstr>Pedigrees</vt:lpstr>
      <vt:lpstr>Pedigrees</vt:lpstr>
      <vt:lpstr>PowerPoint Presentation</vt:lpstr>
      <vt:lpstr>Analyzing Pedigrees</vt:lpstr>
      <vt:lpstr>Polydactyl – Dominant Disorder</vt:lpstr>
      <vt:lpstr>Questions</vt:lpstr>
      <vt:lpstr>PowerPoint Presentation</vt:lpstr>
      <vt:lpstr>Book Questions</vt:lpstr>
      <vt:lpstr>Is this a recessive or dominant trait? How are person II2 and II3 related?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recessive disorders more common than dominant ones?</dc:title>
  <dc:creator>Kendrick and Lindsey</dc:creator>
  <cp:lastModifiedBy>user</cp:lastModifiedBy>
  <cp:revision>139</cp:revision>
  <dcterms:created xsi:type="dcterms:W3CDTF">2010-10-10T18:13:50Z</dcterms:created>
  <dcterms:modified xsi:type="dcterms:W3CDTF">2017-05-09T19:13:17Z</dcterms:modified>
</cp:coreProperties>
</file>