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0" r:id="rId4"/>
    <p:sldId id="259" r:id="rId5"/>
    <p:sldId id="278" r:id="rId6"/>
    <p:sldId id="258" r:id="rId7"/>
    <p:sldId id="287" r:id="rId8"/>
    <p:sldId id="277" r:id="rId9"/>
    <p:sldId id="261" r:id="rId10"/>
    <p:sldId id="262" r:id="rId11"/>
    <p:sldId id="264" r:id="rId12"/>
    <p:sldId id="265" r:id="rId13"/>
    <p:sldId id="266" r:id="rId14"/>
    <p:sldId id="267" r:id="rId15"/>
    <p:sldId id="268" r:id="rId16"/>
    <p:sldId id="270" r:id="rId17"/>
    <p:sldId id="271" r:id="rId18"/>
    <p:sldId id="269" r:id="rId19"/>
    <p:sldId id="274" r:id="rId20"/>
    <p:sldId id="275" r:id="rId21"/>
    <p:sldId id="276" r:id="rId22"/>
    <p:sldId id="288" r:id="rId23"/>
    <p:sldId id="289" r:id="rId24"/>
    <p:sldId id="290" r:id="rId25"/>
    <p:sldId id="292" r:id="rId26"/>
    <p:sldId id="291"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FF00"/>
    <a:srgbClr val="FFFFFF"/>
    <a:srgbClr val="66FF33"/>
    <a:srgbClr val="FF33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8" d="100"/>
          <a:sy n="48" d="100"/>
        </p:scale>
        <p:origin x="-2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32424B-8330-4F55-8B21-0B49A2EC061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A081B3-DA45-4181-BC40-846505BDC0FF}" type="slidenum">
              <a:rPr lang="en-US"/>
              <a:pPr/>
              <a:t>8</a:t>
            </a:fld>
            <a:endParaRPr lang="en-US"/>
          </a:p>
        </p:txBody>
      </p:sp>
      <p:sp>
        <p:nvSpPr>
          <p:cNvPr id="108546"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DBF51D6-A1BA-4FC6-8A43-BFD67F6C34D4}" type="slidenum">
              <a:rPr lang="en-US" sz="1200">
                <a:latin typeface="+mn-lt"/>
              </a:rPr>
              <a:pPr algn="r" fontAlgn="auto">
                <a:spcBef>
                  <a:spcPts val="0"/>
                </a:spcBef>
                <a:spcAft>
                  <a:spcPts val="0"/>
                </a:spcAft>
                <a:defRPr/>
              </a:pPr>
              <a:t>8</a:t>
            </a:fld>
            <a:endParaRPr lang="en-US" sz="1200">
              <a:latin typeface="+mn-lt"/>
            </a:endParaRPr>
          </a:p>
        </p:txBody>
      </p:sp>
      <p:sp>
        <p:nvSpPr>
          <p:cNvPr id="2969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9700"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p:spPr>
        <p:txBody>
          <a:bodyPr/>
          <a:lstStyle/>
          <a:p>
            <a:pPr marL="65088">
              <a:spcBef>
                <a:spcPts val="588"/>
              </a:spcBef>
            </a:pPr>
            <a:endParaRPr lang="en-US" sz="1600">
              <a:solidFill>
                <a:srgbClr val="000000"/>
              </a:solidFill>
              <a:cs typeface="Arial" pitchFamily="34" charset="0"/>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9BBB2F-6562-4AF3-9295-6E3333DC8B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BBC372-04F3-47DF-85EC-A6D3C15AD8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CA58BF-5295-4FB0-A16A-B9CDB04CF20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2F66758-5824-4B25-819E-DE1583E149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DDB48-1A73-413A-82CA-24C5E576CE7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246687-7614-4430-887E-192E4D71286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D97EC6-C8A0-4886-A4AD-547CB5BDF1D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653A06-F4DC-49BD-8B61-4B8BFC668C1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EADF9EF-08C0-4958-8868-66A77C8D70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3CA45E-CA97-4437-836E-820E1A8E9A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A5E038-D433-4182-998F-C675B49EF9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60CC58-F89A-4A26-A082-D784665496E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910771E-AEEB-420F-A4E7-62F7E1DCEE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body" sz="half" idx="2"/>
          </p:nvPr>
        </p:nvSpPr>
        <p:spPr>
          <a:xfrm>
            <a:off x="533400" y="2057400"/>
            <a:ext cx="8001000" cy="4114800"/>
          </a:xfrm>
        </p:spPr>
        <p:txBody>
          <a:bodyPr/>
          <a:lstStyle/>
          <a:p>
            <a:pPr>
              <a:lnSpc>
                <a:spcPct val="90000"/>
              </a:lnSpc>
            </a:pPr>
            <a:r>
              <a:rPr lang="en-US" sz="2400" b="1">
                <a:solidFill>
                  <a:srgbClr val="00FF00"/>
                </a:solidFill>
              </a:rPr>
              <a:t>Global warming</a:t>
            </a:r>
            <a:r>
              <a:rPr lang="en-US" sz="2400">
                <a:solidFill>
                  <a:srgbClr val="00FF00"/>
                </a:solidFill>
              </a:rPr>
              <a:t> is the increase in the average measured temperature of the Earth's near-surface air and oceans since the mid-20th century, and its projected continuation. In media, it is synomonous with the term "climate change.</a:t>
            </a:r>
          </a:p>
          <a:p>
            <a:pPr>
              <a:lnSpc>
                <a:spcPct val="90000"/>
              </a:lnSpc>
            </a:pPr>
            <a:r>
              <a:rPr lang="en-US" sz="2400">
                <a:solidFill>
                  <a:srgbClr val="00FF00"/>
                </a:solidFill>
              </a:rPr>
              <a:t>Global surface temperature increased 0.74 ± 0.18 °C during the 100 years ending in 2005.The Intergovernmental Panel on Climate Change (IPCC) concludes "most of the observed increase in globally averaged temperatures since the mid-twentieth century is very likely due to the observed increase in greenhouse gas concentrations"via an enhanced greenhouse effect. </a:t>
            </a:r>
          </a:p>
        </p:txBody>
      </p:sp>
      <p:sp>
        <p:nvSpPr>
          <p:cNvPr id="3079" name="WordArt 7" descr="C:\Documents and Settings\Jonathan\My Documents\My Pictures\33_15_10---Fire-Flame-Texture_web.jpg"/>
          <p:cNvSpPr>
            <a:spLocks noChangeArrowheads="1" noChangeShapeType="1" noTextEdit="1"/>
          </p:cNvSpPr>
          <p:nvPr/>
        </p:nvSpPr>
        <p:spPr bwMode="auto">
          <a:xfrm>
            <a:off x="1981200" y="838200"/>
            <a:ext cx="5181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2"/>
                  <a:srcRect/>
                  <a:stretch>
                    <a:fillRect/>
                  </a:stretch>
                </a:blipFill>
                <a:latin typeface="Arial Black"/>
              </a:rPr>
              <a:t>Global Warming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Documents and Settings\Jonathan\Application Data\Microsoft\Media Catalog\4.bmp"/>
          <p:cNvPicPr>
            <a:picLocks noChangeAspect="1" noChangeArrowheads="1"/>
          </p:cNvPicPr>
          <p:nvPr/>
        </p:nvPicPr>
        <p:blipFill>
          <a:blip r:embed="rId2" cstate="print"/>
          <a:srcRect/>
          <a:stretch>
            <a:fillRect/>
          </a:stretch>
        </p:blipFill>
        <p:spPr bwMode="auto">
          <a:xfrm>
            <a:off x="228600" y="304800"/>
            <a:ext cx="8534400" cy="5334000"/>
          </a:xfrm>
          <a:prstGeom prst="rect">
            <a:avLst/>
          </a:prstGeom>
          <a:noFill/>
        </p:spPr>
      </p:pic>
      <p:sp>
        <p:nvSpPr>
          <p:cNvPr id="12294" name="Text Box 6"/>
          <p:cNvSpPr txBox="1">
            <a:spLocks noChangeArrowheads="1"/>
          </p:cNvSpPr>
          <p:nvPr/>
        </p:nvSpPr>
        <p:spPr bwMode="auto">
          <a:xfrm>
            <a:off x="381000" y="5867400"/>
            <a:ext cx="8305800" cy="822325"/>
          </a:xfrm>
          <a:prstGeom prst="rect">
            <a:avLst/>
          </a:prstGeom>
          <a:noFill/>
          <a:ln w="9525">
            <a:noFill/>
            <a:miter lim="800000"/>
            <a:headEnd/>
            <a:tailEnd/>
          </a:ln>
          <a:effectLst/>
        </p:spPr>
        <p:txBody>
          <a:bodyPr>
            <a:spAutoFit/>
          </a:bodyPr>
          <a:lstStyle/>
          <a:p>
            <a:pPr algn="ctr">
              <a:spcBef>
                <a:spcPct val="50000"/>
              </a:spcBef>
            </a:pPr>
            <a:r>
              <a:rPr lang="en-US">
                <a:solidFill>
                  <a:srgbClr val="66FF33"/>
                </a:solidFill>
              </a:rPr>
              <a:t>The graph shows the global mean temperature during the period 1961-90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2"/>
          <p:cNvPicPr>
            <a:picLocks noChangeArrowheads="1"/>
          </p:cNvPicPr>
          <p:nvPr>
            <p:ph type="clipArt" sz="half" idx="1"/>
          </p:nvPr>
        </p:nvPicPr>
        <p:blipFill>
          <a:blip r:embed="rId2" cstate="print"/>
          <a:srcRect t="6590" b="3525"/>
          <a:stretch>
            <a:fillRect/>
          </a:stretch>
        </p:blipFill>
        <p:spPr>
          <a:xfrm>
            <a:off x="304800" y="152400"/>
            <a:ext cx="8610600" cy="5791200"/>
          </a:xfrm>
          <a:noFill/>
          <a:ln/>
        </p:spPr>
      </p:pic>
      <p:sp>
        <p:nvSpPr>
          <p:cNvPr id="14343" name="Text Box 7"/>
          <p:cNvSpPr txBox="1">
            <a:spLocks noChangeArrowheads="1"/>
          </p:cNvSpPr>
          <p:nvPr/>
        </p:nvSpPr>
        <p:spPr bwMode="auto">
          <a:xfrm>
            <a:off x="381000" y="6019800"/>
            <a:ext cx="8382000" cy="822325"/>
          </a:xfrm>
          <a:prstGeom prst="rect">
            <a:avLst/>
          </a:prstGeom>
          <a:noFill/>
          <a:ln w="9525">
            <a:noFill/>
            <a:miter lim="800000"/>
            <a:headEnd/>
            <a:tailEnd/>
          </a:ln>
          <a:effectLst/>
        </p:spPr>
        <p:txBody>
          <a:bodyPr>
            <a:spAutoFit/>
          </a:bodyPr>
          <a:lstStyle/>
          <a:p>
            <a:pPr algn="ctr">
              <a:spcBef>
                <a:spcPct val="50000"/>
              </a:spcBef>
            </a:pPr>
            <a:r>
              <a:rPr lang="en-US">
                <a:solidFill>
                  <a:srgbClr val="FF3300"/>
                </a:solidFill>
              </a:rPr>
              <a:t>The graph shows standard deviation of the temperature from global averages.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3"/>
          <p:cNvPicPr>
            <a:picLocks noChangeAspect="1" noChangeArrowheads="1"/>
          </p:cNvPicPr>
          <p:nvPr/>
        </p:nvPicPr>
        <p:blipFill>
          <a:blip r:embed="rId2" cstate="print"/>
          <a:srcRect/>
          <a:stretch>
            <a:fillRect/>
          </a:stretch>
        </p:blipFill>
        <p:spPr bwMode="auto">
          <a:xfrm>
            <a:off x="4235450" y="3500438"/>
            <a:ext cx="4846638" cy="3241675"/>
          </a:xfrm>
          <a:prstGeom prst="rect">
            <a:avLst/>
          </a:prstGeom>
          <a:noFill/>
          <a:ln w="9525">
            <a:noFill/>
            <a:miter lim="800000"/>
            <a:headEnd/>
            <a:tailEnd/>
          </a:ln>
        </p:spPr>
      </p:pic>
      <p:sp>
        <p:nvSpPr>
          <p:cNvPr id="15367" name="Rectangle 4"/>
          <p:cNvSpPr>
            <a:spLocks/>
          </p:cNvSpPr>
          <p:nvPr/>
        </p:nvSpPr>
        <p:spPr bwMode="auto">
          <a:xfrm>
            <a:off x="750888" y="4441825"/>
            <a:ext cx="669925" cy="307975"/>
          </a:xfrm>
          <a:prstGeom prst="rect">
            <a:avLst/>
          </a:prstGeom>
          <a:noFill/>
          <a:ln w="9525">
            <a:noFill/>
            <a:miter lim="800000"/>
            <a:headEnd/>
            <a:tailEnd/>
          </a:ln>
        </p:spPr>
        <p:txBody>
          <a:bodyPr wrap="none" lIns="0" tIns="0" rIns="40634" bIns="0">
            <a:spAutoFit/>
          </a:bodyPr>
          <a:lstStyle/>
          <a:p>
            <a:pPr marL="39688"/>
            <a:r>
              <a:rPr lang="en-US" sz="2000" b="1">
                <a:solidFill>
                  <a:srgbClr val="FFFFFF"/>
                </a:solidFill>
                <a:latin typeface="Arial" pitchFamily="34" charset="0"/>
                <a:cs typeface="Arial" pitchFamily="34" charset="0"/>
              </a:rPr>
              <a:t>1941</a:t>
            </a:r>
          </a:p>
        </p:txBody>
      </p:sp>
      <p:sp>
        <p:nvSpPr>
          <p:cNvPr id="15369" name="Rectangle 6"/>
          <p:cNvSpPr>
            <a:spLocks/>
          </p:cNvSpPr>
          <p:nvPr/>
        </p:nvSpPr>
        <p:spPr bwMode="auto">
          <a:xfrm>
            <a:off x="133350" y="107950"/>
            <a:ext cx="8885238" cy="739775"/>
          </a:xfrm>
          <a:prstGeom prst="rect">
            <a:avLst/>
          </a:prstGeom>
          <a:solidFill>
            <a:srgbClr val="CF0000"/>
          </a:solidFill>
          <a:ln w="9525">
            <a:noFill/>
            <a:miter lim="800000"/>
            <a:headEnd/>
            <a:tailEnd/>
          </a:ln>
        </p:spPr>
        <p:txBody>
          <a:bodyPr lIns="53571" tIns="53571" rIns="94205" bIns="53571" anchor="ctr"/>
          <a:lstStyle/>
          <a:p>
            <a:pPr marL="39688" algn="ctr"/>
            <a:r>
              <a:rPr lang="en-US" sz="2700">
                <a:solidFill>
                  <a:srgbClr val="66FF33"/>
                </a:solidFill>
                <a:latin typeface="Arial Black" pitchFamily="34" charset="0"/>
                <a:cs typeface="Arial" pitchFamily="34" charset="0"/>
                <a:sym typeface="Arial Black" pitchFamily="34" charset="0"/>
              </a:rPr>
              <a:t>Small glaciers and ice caps are melting</a:t>
            </a:r>
          </a:p>
        </p:txBody>
      </p:sp>
      <p:sp>
        <p:nvSpPr>
          <p:cNvPr id="15368" name="Rectangle 5"/>
          <p:cNvSpPr>
            <a:spLocks/>
          </p:cNvSpPr>
          <p:nvPr/>
        </p:nvSpPr>
        <p:spPr bwMode="auto">
          <a:xfrm>
            <a:off x="7259638" y="2990850"/>
            <a:ext cx="669925" cy="307975"/>
          </a:xfrm>
          <a:prstGeom prst="rect">
            <a:avLst/>
          </a:prstGeom>
          <a:noFill/>
          <a:ln w="9525">
            <a:noFill/>
            <a:miter lim="800000"/>
            <a:headEnd/>
            <a:tailEnd/>
          </a:ln>
        </p:spPr>
        <p:txBody>
          <a:bodyPr wrap="none" lIns="0" tIns="0" rIns="40634" bIns="0">
            <a:spAutoFit/>
          </a:bodyPr>
          <a:lstStyle/>
          <a:p>
            <a:pPr marL="39688"/>
            <a:r>
              <a:rPr lang="en-US" sz="2000" b="1">
                <a:solidFill>
                  <a:srgbClr val="FFFFFF"/>
                </a:solidFill>
                <a:latin typeface="Arial" pitchFamily="34" charset="0"/>
                <a:cs typeface="Arial" pitchFamily="34" charset="0"/>
              </a:rPr>
              <a:t>2004</a:t>
            </a:r>
          </a:p>
        </p:txBody>
      </p:sp>
      <p:pic>
        <p:nvPicPr>
          <p:cNvPr id="15370" name="Picture 2"/>
          <p:cNvPicPr>
            <a:picLocks noChangeAspect="1" noChangeArrowheads="1"/>
          </p:cNvPicPr>
          <p:nvPr/>
        </p:nvPicPr>
        <p:blipFill>
          <a:blip r:embed="rId3" cstate="print"/>
          <a:srcRect/>
          <a:stretch>
            <a:fillRect/>
          </a:stretch>
        </p:blipFill>
        <p:spPr bwMode="auto">
          <a:xfrm>
            <a:off x="241300" y="952500"/>
            <a:ext cx="5116513" cy="33480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2"/>
          <p:cNvPicPr>
            <a:picLocks noChangeAspect="1" noChangeArrowheads="1"/>
          </p:cNvPicPr>
          <p:nvPr/>
        </p:nvPicPr>
        <p:blipFill>
          <a:blip r:embed="rId2" cstate="print"/>
          <a:srcRect t="2119" b="4642"/>
          <a:stretch>
            <a:fillRect/>
          </a:stretch>
        </p:blipFill>
        <p:spPr bwMode="auto">
          <a:xfrm>
            <a:off x="762000" y="152400"/>
            <a:ext cx="7543800" cy="6553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rrowheads="1"/>
          </p:cNvPicPr>
          <p:nvPr/>
        </p:nvPicPr>
        <p:blipFill>
          <a:blip r:embed="rId2" cstate="print"/>
          <a:srcRect b="51346"/>
          <a:stretch>
            <a:fillRect/>
          </a:stretch>
        </p:blipFill>
        <p:spPr bwMode="auto">
          <a:xfrm>
            <a:off x="152400" y="231775"/>
            <a:ext cx="5143500" cy="3786188"/>
          </a:xfrm>
          <a:prstGeom prst="rect">
            <a:avLst/>
          </a:prstGeom>
          <a:noFill/>
          <a:ln w="9525">
            <a:noFill/>
            <a:miter lim="800000"/>
            <a:headEnd/>
            <a:tailEnd/>
          </a:ln>
        </p:spPr>
      </p:pic>
      <p:pic>
        <p:nvPicPr>
          <p:cNvPr id="17414" name="Picture 3"/>
          <p:cNvPicPr>
            <a:picLocks noChangeArrowheads="1"/>
          </p:cNvPicPr>
          <p:nvPr/>
        </p:nvPicPr>
        <p:blipFill>
          <a:blip r:embed="rId2" cstate="print"/>
          <a:srcRect t="50510"/>
          <a:stretch>
            <a:fillRect/>
          </a:stretch>
        </p:blipFill>
        <p:spPr bwMode="auto">
          <a:xfrm>
            <a:off x="3732213" y="2787650"/>
            <a:ext cx="5143500" cy="3849688"/>
          </a:xfrm>
          <a:prstGeom prst="rect">
            <a:avLst/>
          </a:prstGeom>
          <a:noFill/>
          <a:ln w="9525">
            <a:noFill/>
            <a:miter lim="800000"/>
            <a:headEnd/>
            <a:tailEnd/>
          </a:ln>
        </p:spPr>
      </p:pic>
      <p:sp>
        <p:nvSpPr>
          <p:cNvPr id="17415" name="Rectangle 5"/>
          <p:cNvSpPr>
            <a:spLocks/>
          </p:cNvSpPr>
          <p:nvPr/>
        </p:nvSpPr>
        <p:spPr bwMode="auto">
          <a:xfrm>
            <a:off x="231775" y="3643313"/>
            <a:ext cx="785813" cy="307975"/>
          </a:xfrm>
          <a:prstGeom prst="rect">
            <a:avLst/>
          </a:prstGeom>
          <a:solidFill>
            <a:srgbClr val="CF0000"/>
          </a:solidFill>
          <a:ln w="9525">
            <a:noFill/>
            <a:miter lim="800000"/>
            <a:headEnd/>
            <a:tailEnd/>
          </a:ln>
        </p:spPr>
        <p:txBody>
          <a:bodyPr wrap="none" lIns="0" tIns="0" rIns="40638" bIns="0">
            <a:spAutoFit/>
          </a:bodyPr>
          <a:lstStyle/>
          <a:p>
            <a:pPr marL="39688"/>
            <a:r>
              <a:rPr lang="en-US" sz="2000">
                <a:solidFill>
                  <a:srgbClr val="FFFFFF"/>
                </a:solidFill>
                <a:latin typeface="Arial Black" pitchFamily="34" charset="0"/>
                <a:cs typeface="Arial" pitchFamily="34" charset="0"/>
              </a:rPr>
              <a:t>1993</a:t>
            </a:r>
          </a:p>
        </p:txBody>
      </p:sp>
      <p:sp>
        <p:nvSpPr>
          <p:cNvPr id="17416" name="Rectangle 6"/>
          <p:cNvSpPr>
            <a:spLocks/>
          </p:cNvSpPr>
          <p:nvPr/>
        </p:nvSpPr>
        <p:spPr bwMode="auto">
          <a:xfrm>
            <a:off x="3825875" y="6235700"/>
            <a:ext cx="785813" cy="307975"/>
          </a:xfrm>
          <a:prstGeom prst="rect">
            <a:avLst/>
          </a:prstGeom>
          <a:solidFill>
            <a:srgbClr val="CF0000"/>
          </a:solidFill>
          <a:ln w="9525">
            <a:noFill/>
            <a:miter lim="800000"/>
            <a:headEnd/>
            <a:tailEnd/>
          </a:ln>
        </p:spPr>
        <p:txBody>
          <a:bodyPr wrap="none" lIns="0" tIns="0" rIns="40638" bIns="0">
            <a:spAutoFit/>
          </a:bodyPr>
          <a:lstStyle/>
          <a:p>
            <a:pPr marL="39688"/>
            <a:r>
              <a:rPr lang="en-US" sz="2000">
                <a:solidFill>
                  <a:srgbClr val="FFFFFF"/>
                </a:solidFill>
                <a:latin typeface="Arial Black" pitchFamily="34" charset="0"/>
                <a:cs typeface="Arial" pitchFamily="34" charset="0"/>
              </a:rPr>
              <a:t>2000</a:t>
            </a:r>
          </a:p>
        </p:txBody>
      </p:sp>
      <p:sp>
        <p:nvSpPr>
          <p:cNvPr id="17417" name="Text Box 9"/>
          <p:cNvSpPr txBox="1">
            <a:spLocks noChangeArrowheads="1"/>
          </p:cNvSpPr>
          <p:nvPr/>
        </p:nvSpPr>
        <p:spPr bwMode="auto">
          <a:xfrm>
            <a:off x="304800" y="4267200"/>
            <a:ext cx="2971800" cy="1552575"/>
          </a:xfrm>
          <a:prstGeom prst="rect">
            <a:avLst/>
          </a:prstGeom>
          <a:noFill/>
          <a:ln w="9525">
            <a:noFill/>
            <a:miter lim="800000"/>
            <a:headEnd/>
            <a:tailEnd/>
          </a:ln>
          <a:effectLst/>
        </p:spPr>
        <p:txBody>
          <a:bodyPr>
            <a:spAutoFit/>
          </a:bodyPr>
          <a:lstStyle/>
          <a:p>
            <a:pPr algn="ctr">
              <a:spcBef>
                <a:spcPct val="50000"/>
              </a:spcBef>
            </a:pPr>
            <a:r>
              <a:rPr lang="en-US">
                <a:solidFill>
                  <a:srgbClr val="FF3300"/>
                </a:solidFill>
              </a:rPr>
              <a:t>The images show the effect of global warming on a ice covered mountain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idx="4294967295"/>
          </p:nvPr>
        </p:nvSpPr>
        <p:spPr>
          <a:xfrm>
            <a:off x="152400" y="152400"/>
            <a:ext cx="8836025" cy="647700"/>
          </a:xfrm>
          <a:solidFill>
            <a:srgbClr val="C30707"/>
          </a:solidFill>
          <a:ln/>
        </p:spPr>
        <p:txBody>
          <a:bodyPr lIns="92075" tIns="46038" rIns="92075" bIns="46038"/>
          <a:lstStyle/>
          <a:p>
            <a:r>
              <a:rPr lang="en-GB" sz="2800" b="1">
                <a:solidFill>
                  <a:srgbClr val="66FF33"/>
                </a:solidFill>
              </a:rPr>
              <a:t>Projected risks due to climate change</a:t>
            </a:r>
          </a:p>
        </p:txBody>
      </p:sp>
      <p:pic>
        <p:nvPicPr>
          <p:cNvPr id="18438" name="Picture 3"/>
          <p:cNvPicPr>
            <a:picLocks noChangeArrowheads="1"/>
          </p:cNvPicPr>
          <p:nvPr/>
        </p:nvPicPr>
        <p:blipFill>
          <a:blip r:embed="rId2" cstate="print"/>
          <a:srcRect/>
          <a:stretch>
            <a:fillRect/>
          </a:stretch>
        </p:blipFill>
        <p:spPr bwMode="auto">
          <a:xfrm>
            <a:off x="76200" y="1143000"/>
            <a:ext cx="9034463" cy="525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body" sz="half" idx="2"/>
          </p:nvPr>
        </p:nvSpPr>
        <p:spPr>
          <a:xfrm>
            <a:off x="4648200" y="1600200"/>
            <a:ext cx="4191000" cy="4114800"/>
          </a:xfrm>
        </p:spPr>
        <p:txBody>
          <a:bodyPr/>
          <a:lstStyle/>
          <a:p>
            <a:r>
              <a:rPr lang="en-US" sz="2800">
                <a:solidFill>
                  <a:srgbClr val="FF3300"/>
                </a:solidFill>
              </a:rPr>
              <a:t>Melting Of Polar Ice Caps</a:t>
            </a:r>
          </a:p>
          <a:p>
            <a:pPr lvl="1">
              <a:buFont typeface="Wingdings" pitchFamily="2" charset="2"/>
              <a:buChar char="Ø"/>
            </a:pPr>
            <a:r>
              <a:rPr lang="en-US" sz="2400">
                <a:solidFill>
                  <a:srgbClr val="FF3300"/>
                </a:solidFill>
              </a:rPr>
              <a:t>Rise in Sea Levels</a:t>
            </a:r>
          </a:p>
          <a:p>
            <a:pPr lvl="1">
              <a:buFont typeface="Wingdings" pitchFamily="2" charset="2"/>
              <a:buChar char="Ø"/>
            </a:pPr>
            <a:r>
              <a:rPr lang="en-US" sz="2400">
                <a:solidFill>
                  <a:srgbClr val="FF3300"/>
                </a:solidFill>
              </a:rPr>
              <a:t>Throw global ecosystems out of balance</a:t>
            </a:r>
          </a:p>
          <a:p>
            <a:pPr lvl="1">
              <a:buFont typeface="Wingdings" pitchFamily="2" charset="2"/>
              <a:buChar char="Ø"/>
            </a:pPr>
            <a:r>
              <a:rPr lang="en-US" sz="2400">
                <a:solidFill>
                  <a:srgbClr val="FF3300"/>
                </a:solidFill>
              </a:rPr>
              <a:t>Will endanger several species of animals</a:t>
            </a:r>
          </a:p>
          <a:p>
            <a:pPr lvl="1">
              <a:buFont typeface="Wingdings" pitchFamily="2" charset="2"/>
              <a:buChar char="Ø"/>
            </a:pPr>
            <a:endParaRPr lang="en-US" sz="2400">
              <a:solidFill>
                <a:srgbClr val="FF3300"/>
              </a:solidFill>
            </a:endParaRPr>
          </a:p>
          <a:p>
            <a:pPr lvl="1">
              <a:buFont typeface="Wingdings" pitchFamily="2" charset="2"/>
              <a:buChar char="Ø"/>
            </a:pPr>
            <a:endParaRPr lang="en-US" sz="2400">
              <a:solidFill>
                <a:srgbClr val="FF3300"/>
              </a:solidFill>
            </a:endParaRPr>
          </a:p>
        </p:txBody>
      </p:sp>
      <p:pic>
        <p:nvPicPr>
          <p:cNvPr id="20485" name="Picture 5" descr="C:\Documents and Settings\Jonathan\Application Data\Microsoft\Media Catalog\nrdc_earth_small.jpg"/>
          <p:cNvPicPr>
            <a:picLocks noGrp="1" noChangeAspect="1" noChangeArrowheads="1"/>
          </p:cNvPicPr>
          <p:nvPr>
            <p:ph type="clipArt" sz="half" idx="1"/>
          </p:nvPr>
        </p:nvPicPr>
        <p:blipFill>
          <a:blip r:embed="rId2" cstate="print"/>
          <a:srcRect/>
          <a:stretch>
            <a:fillRect/>
          </a:stretch>
        </p:blipFill>
        <p:spPr>
          <a:xfrm>
            <a:off x="152400" y="1524000"/>
            <a:ext cx="4191000" cy="4191000"/>
          </a:xfrm>
        </p:spPr>
      </p:pic>
      <p:sp>
        <p:nvSpPr>
          <p:cNvPr id="20486" name="WordArt 6" descr="C:\Documents and Settings\Jonathan\My Documents\My Pictures\33_15_10---Fire-Flame-Texture_web.jpg"/>
          <p:cNvSpPr>
            <a:spLocks noChangeArrowheads="1" noChangeShapeType="1" noTextEdit="1"/>
          </p:cNvSpPr>
          <p:nvPr/>
        </p:nvSpPr>
        <p:spPr bwMode="auto">
          <a:xfrm>
            <a:off x="609600" y="762000"/>
            <a:ext cx="81248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3"/>
                  <a:srcRect/>
                  <a:stretch>
                    <a:fillRect/>
                  </a:stretch>
                </a:blipFill>
                <a:latin typeface="Arial Black"/>
              </a:rPr>
              <a:t>Major Effects Of Global Warming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body" sz="half" idx="2"/>
          </p:nvPr>
        </p:nvSpPr>
        <p:spPr>
          <a:xfrm>
            <a:off x="381000" y="304800"/>
            <a:ext cx="8077200" cy="5791200"/>
          </a:xfrm>
        </p:spPr>
        <p:txBody>
          <a:bodyPr/>
          <a:lstStyle/>
          <a:p>
            <a:pPr marL="533400" indent="-533400">
              <a:lnSpc>
                <a:spcPct val="90000"/>
              </a:lnSpc>
            </a:pPr>
            <a:r>
              <a:rPr lang="en-US" sz="2800" b="1">
                <a:solidFill>
                  <a:srgbClr val="66FF33"/>
                </a:solidFill>
              </a:rPr>
              <a:t>Other fallouts include</a:t>
            </a:r>
          </a:p>
          <a:p>
            <a:pPr marL="914400" lvl="1" indent="-457200">
              <a:lnSpc>
                <a:spcPct val="90000"/>
              </a:lnSpc>
              <a:buFont typeface="Wingdings" pitchFamily="2" charset="2"/>
              <a:buChar char="Ø"/>
            </a:pPr>
            <a:endParaRPr lang="en-US" sz="2400" b="1">
              <a:solidFill>
                <a:srgbClr val="66FF33"/>
              </a:solidFill>
            </a:endParaRPr>
          </a:p>
          <a:p>
            <a:pPr marL="914400" lvl="1" indent="-457200">
              <a:lnSpc>
                <a:spcPct val="90000"/>
              </a:lnSpc>
              <a:buFont typeface="Wingdings" pitchFamily="2" charset="2"/>
              <a:buChar char="Ø"/>
            </a:pPr>
            <a:r>
              <a:rPr lang="en-US" sz="2400" b="1">
                <a:solidFill>
                  <a:srgbClr val="66FF33"/>
                </a:solidFill>
              </a:rPr>
              <a:t>Spread of disease</a:t>
            </a:r>
            <a:r>
              <a:rPr lang="en-US" sz="2400">
                <a:solidFill>
                  <a:srgbClr val="66FF33"/>
                </a:solidFill>
              </a:rPr>
              <a:t/>
            </a:r>
            <a:br>
              <a:rPr lang="en-US" sz="2400">
                <a:solidFill>
                  <a:srgbClr val="66FF33"/>
                </a:solidFill>
              </a:rPr>
            </a:br>
            <a:endParaRPr lang="en-US" sz="2400">
              <a:solidFill>
                <a:srgbClr val="66FF33"/>
              </a:solidFill>
            </a:endParaRPr>
          </a:p>
          <a:p>
            <a:pPr marL="914400" lvl="1" indent="-457200">
              <a:lnSpc>
                <a:spcPct val="90000"/>
              </a:lnSpc>
              <a:buFont typeface="Wingdings" pitchFamily="2" charset="2"/>
              <a:buChar char="Ø"/>
            </a:pPr>
            <a:r>
              <a:rPr lang="en-US" sz="2400" b="1">
                <a:solidFill>
                  <a:srgbClr val="66FF33"/>
                </a:solidFill>
              </a:rPr>
              <a:t>Warmer waters and more hurricanes</a:t>
            </a:r>
            <a:r>
              <a:rPr lang="en-US" sz="2400">
                <a:solidFill>
                  <a:srgbClr val="66FF33"/>
                </a:solidFill>
              </a:rPr>
              <a:t/>
            </a:r>
            <a:br>
              <a:rPr lang="en-US" sz="2400">
                <a:solidFill>
                  <a:srgbClr val="66FF33"/>
                </a:solidFill>
              </a:rPr>
            </a:br>
            <a:endParaRPr lang="en-US" sz="2400">
              <a:solidFill>
                <a:srgbClr val="66FF33"/>
              </a:solidFill>
            </a:endParaRPr>
          </a:p>
          <a:p>
            <a:pPr marL="914400" lvl="1" indent="-457200">
              <a:lnSpc>
                <a:spcPct val="90000"/>
              </a:lnSpc>
              <a:buFont typeface="Wingdings" pitchFamily="2" charset="2"/>
              <a:buChar char="Ø"/>
            </a:pPr>
            <a:r>
              <a:rPr lang="en-US" sz="2400" b="1">
                <a:solidFill>
                  <a:srgbClr val="66FF33"/>
                </a:solidFill>
              </a:rPr>
              <a:t>Increased probability and intensity of droughts and heat waves</a:t>
            </a:r>
            <a:r>
              <a:rPr lang="en-US" sz="2400">
                <a:solidFill>
                  <a:srgbClr val="66FF33"/>
                </a:solidFill>
              </a:rPr>
              <a:t/>
            </a:r>
            <a:br>
              <a:rPr lang="en-US" sz="2400">
                <a:solidFill>
                  <a:srgbClr val="66FF33"/>
                </a:solidFill>
              </a:rPr>
            </a:br>
            <a:endParaRPr lang="en-US" sz="2400">
              <a:solidFill>
                <a:srgbClr val="66FF33"/>
              </a:solidFill>
            </a:endParaRPr>
          </a:p>
          <a:p>
            <a:pPr marL="914400" lvl="1" indent="-457200">
              <a:lnSpc>
                <a:spcPct val="90000"/>
              </a:lnSpc>
              <a:buFont typeface="Wingdings" pitchFamily="2" charset="2"/>
              <a:buChar char="Ø"/>
            </a:pPr>
            <a:r>
              <a:rPr lang="en-US" sz="2400" b="1">
                <a:solidFill>
                  <a:srgbClr val="66FF33"/>
                </a:solidFill>
              </a:rPr>
              <a:t>Economic consequences</a:t>
            </a:r>
            <a:r>
              <a:rPr lang="en-US" sz="2400">
                <a:solidFill>
                  <a:srgbClr val="66FF33"/>
                </a:solidFill>
              </a:rPr>
              <a:t/>
            </a:r>
            <a:br>
              <a:rPr lang="en-US" sz="2400">
                <a:solidFill>
                  <a:srgbClr val="66FF33"/>
                </a:solidFill>
              </a:rPr>
            </a:br>
            <a:endParaRPr lang="en-US" sz="2400">
              <a:solidFill>
                <a:srgbClr val="66FF33"/>
              </a:solidFill>
            </a:endParaRPr>
          </a:p>
          <a:p>
            <a:pPr marL="914400" lvl="1" indent="-457200">
              <a:lnSpc>
                <a:spcPct val="90000"/>
              </a:lnSpc>
              <a:buFont typeface="Wingdings" pitchFamily="2" charset="2"/>
              <a:buChar char="Ø"/>
            </a:pPr>
            <a:r>
              <a:rPr lang="en-US" sz="2400" b="1">
                <a:solidFill>
                  <a:srgbClr val="66FF33"/>
                </a:solidFill>
                <a:cs typeface="Arial" pitchFamily="34" charset="0"/>
              </a:rPr>
              <a:t>Loss of Biodiversity</a:t>
            </a:r>
          </a:p>
          <a:p>
            <a:pPr marL="914400" lvl="1" indent="-457200">
              <a:lnSpc>
                <a:spcPct val="90000"/>
              </a:lnSpc>
              <a:buFont typeface="Wingdings" pitchFamily="2" charset="2"/>
              <a:buChar char="Ø"/>
            </a:pPr>
            <a:endParaRPr lang="en-US" sz="2400" b="1">
              <a:solidFill>
                <a:srgbClr val="66FF33"/>
              </a:solidFill>
              <a:cs typeface="Arial" pitchFamily="34" charset="0"/>
            </a:endParaRPr>
          </a:p>
          <a:p>
            <a:pPr marL="914400" lvl="1" indent="-457200">
              <a:lnSpc>
                <a:spcPct val="90000"/>
              </a:lnSpc>
              <a:buFont typeface="Wingdings" pitchFamily="2" charset="2"/>
              <a:buChar char="Ø"/>
            </a:pPr>
            <a:r>
              <a:rPr lang="en-US" sz="2400" b="1">
                <a:solidFill>
                  <a:srgbClr val="66FF33"/>
                </a:solidFill>
                <a:cs typeface="Arial" pitchFamily="34" charset="0"/>
              </a:rPr>
              <a:t>Destruction of Ecosystems</a:t>
            </a:r>
            <a:endParaRPr lang="en-US" sz="2400">
              <a:solidFill>
                <a:srgbClr val="66FF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descr="C:\Documents and Settings\Jonathan\Application Data\Microsoft\Media Catalog\2000431286900589948_rs.jpg"/>
          <p:cNvPicPr>
            <a:picLocks noChangeAspect="1" noChangeArrowheads="1"/>
          </p:cNvPicPr>
          <p:nvPr/>
        </p:nvPicPr>
        <p:blipFill>
          <a:blip r:embed="rId2" cstate="print"/>
          <a:srcRect/>
          <a:stretch>
            <a:fillRect/>
          </a:stretch>
        </p:blipFill>
        <p:spPr bwMode="auto">
          <a:xfrm>
            <a:off x="533400" y="3276600"/>
            <a:ext cx="4495800" cy="2954338"/>
          </a:xfrm>
          <a:prstGeom prst="rect">
            <a:avLst/>
          </a:prstGeom>
          <a:noFill/>
        </p:spPr>
      </p:pic>
      <p:pic>
        <p:nvPicPr>
          <p:cNvPr id="19463" name="Picture 7" descr="C:\Documents and Settings\Jonathan\Application Data\Microsoft\Media Catalog\manhattan_global_warmingjpg.jpg"/>
          <p:cNvPicPr>
            <a:picLocks noChangeAspect="1" noChangeArrowheads="1"/>
          </p:cNvPicPr>
          <p:nvPr/>
        </p:nvPicPr>
        <p:blipFill>
          <a:blip r:embed="rId3" cstate="print"/>
          <a:srcRect/>
          <a:stretch>
            <a:fillRect/>
          </a:stretch>
        </p:blipFill>
        <p:spPr bwMode="auto">
          <a:xfrm>
            <a:off x="152400" y="762000"/>
            <a:ext cx="2990850" cy="3048000"/>
          </a:xfrm>
          <a:prstGeom prst="rect">
            <a:avLst/>
          </a:prstGeom>
          <a:noFill/>
          <a:ln w="9525">
            <a:noFill/>
            <a:miter lim="800000"/>
            <a:headEnd/>
            <a:tailEnd/>
          </a:ln>
          <a:effectLst/>
        </p:spPr>
      </p:pic>
      <p:pic>
        <p:nvPicPr>
          <p:cNvPr id="19464" name="Picture 8" descr="C:\Documents and Settings\Jonathan\Application Data\Microsoft\Media Catalog\2005570901663272439_rs.jpg"/>
          <p:cNvPicPr>
            <a:picLocks noChangeAspect="1" noChangeArrowheads="1"/>
          </p:cNvPicPr>
          <p:nvPr/>
        </p:nvPicPr>
        <p:blipFill>
          <a:blip r:embed="rId4" cstate="print"/>
          <a:srcRect/>
          <a:stretch>
            <a:fillRect/>
          </a:stretch>
        </p:blipFill>
        <p:spPr bwMode="auto">
          <a:xfrm>
            <a:off x="4495800" y="2819400"/>
            <a:ext cx="3429000" cy="2284413"/>
          </a:xfrm>
          <a:prstGeom prst="rect">
            <a:avLst/>
          </a:prstGeom>
          <a:noFill/>
        </p:spPr>
      </p:pic>
      <p:pic>
        <p:nvPicPr>
          <p:cNvPr id="19469" name="Picture 13" descr="C:\Documents and Settings\Jonathan\Application Data\Microsoft\Media Catalog\worst-effects-global-warming-7.jpg"/>
          <p:cNvPicPr>
            <a:picLocks noChangeAspect="1" noChangeArrowheads="1"/>
          </p:cNvPicPr>
          <p:nvPr/>
        </p:nvPicPr>
        <p:blipFill>
          <a:blip r:embed="rId5" cstate="print"/>
          <a:srcRect/>
          <a:stretch>
            <a:fillRect/>
          </a:stretch>
        </p:blipFill>
        <p:spPr bwMode="auto">
          <a:xfrm>
            <a:off x="5943600" y="4724400"/>
            <a:ext cx="2667000" cy="1779588"/>
          </a:xfrm>
          <a:prstGeom prst="rect">
            <a:avLst/>
          </a:prstGeom>
          <a:noFill/>
        </p:spPr>
      </p:pic>
      <p:pic>
        <p:nvPicPr>
          <p:cNvPr id="19467" name="Picture 11" descr="C:\Documents and Settings\Jonathan\Application Data\Microsoft\Media Catalog\2000541243540429034_rs.jpg"/>
          <p:cNvPicPr>
            <a:picLocks noChangeAspect="1" noChangeArrowheads="1"/>
          </p:cNvPicPr>
          <p:nvPr/>
        </p:nvPicPr>
        <p:blipFill>
          <a:blip r:embed="rId6" cstate="print"/>
          <a:srcRect/>
          <a:stretch>
            <a:fillRect/>
          </a:stretch>
        </p:blipFill>
        <p:spPr bwMode="auto">
          <a:xfrm>
            <a:off x="2590800" y="0"/>
            <a:ext cx="3886200" cy="2914650"/>
          </a:xfrm>
          <a:prstGeom prst="rect">
            <a:avLst/>
          </a:prstGeom>
          <a:noFill/>
        </p:spPr>
      </p:pic>
      <p:pic>
        <p:nvPicPr>
          <p:cNvPr id="19468" name="Picture 12" descr="C:\Documents and Settings\Jonathan\Application Data\Microsoft\Media Catalog\2006005434542037827_rs.jpg"/>
          <p:cNvPicPr>
            <a:picLocks noChangeAspect="1" noChangeArrowheads="1"/>
          </p:cNvPicPr>
          <p:nvPr/>
        </p:nvPicPr>
        <p:blipFill>
          <a:blip r:embed="rId7" cstate="print"/>
          <a:srcRect/>
          <a:stretch>
            <a:fillRect/>
          </a:stretch>
        </p:blipFill>
        <p:spPr bwMode="auto">
          <a:xfrm>
            <a:off x="5638800" y="762000"/>
            <a:ext cx="3505200" cy="2409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body" sz="half" idx="2"/>
          </p:nvPr>
        </p:nvSpPr>
        <p:spPr/>
        <p:txBody>
          <a:bodyPr/>
          <a:lstStyle/>
          <a:p>
            <a:pPr>
              <a:lnSpc>
                <a:spcPct val="90000"/>
              </a:lnSpc>
            </a:pPr>
            <a:r>
              <a:rPr lang="en-US" sz="2400">
                <a:solidFill>
                  <a:srgbClr val="FF3300"/>
                </a:solidFill>
              </a:rPr>
              <a:t>Mitigation of global warming involves taking actions to reduce greenhouse gas emissions and to enhance sinks aimed at reducing the extent of global warming. This is in distinction to adaptation to global warming which involves taking action to minimize the effects of global warming.</a:t>
            </a:r>
          </a:p>
          <a:p>
            <a:pPr>
              <a:lnSpc>
                <a:spcPct val="90000"/>
              </a:lnSpc>
            </a:pPr>
            <a:endParaRPr lang="en-US" sz="2400">
              <a:solidFill>
                <a:srgbClr val="FF3300"/>
              </a:solidFill>
            </a:endParaRPr>
          </a:p>
        </p:txBody>
      </p:sp>
      <p:sp>
        <p:nvSpPr>
          <p:cNvPr id="24581" name="WordArt 5" descr="C:\Documents and Settings\Jonathan\My Documents\My Pictures\33_15_10---Fire-Flame-Texture_web.jpg"/>
          <p:cNvSpPr>
            <a:spLocks noChangeArrowheads="1" noChangeShapeType="1" noTextEdit="1"/>
          </p:cNvSpPr>
          <p:nvPr/>
        </p:nvSpPr>
        <p:spPr bwMode="auto">
          <a:xfrm>
            <a:off x="838200" y="762000"/>
            <a:ext cx="73056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2"/>
                  <a:srcRect/>
                  <a:stretch>
                    <a:fillRect/>
                  </a:stretch>
                </a:blipFill>
                <a:latin typeface="Arial Black"/>
              </a:rPr>
              <a:t>Mitigation Of Global Warming</a:t>
            </a:r>
          </a:p>
        </p:txBody>
      </p:sp>
      <p:pic>
        <p:nvPicPr>
          <p:cNvPr id="24582" name="Picture 6" descr="C:\Documents and Settings\Jonathan\Application Data\Microsoft\Media Catalog\earth.jpg"/>
          <p:cNvPicPr>
            <a:picLocks noGrp="1" noChangeAspect="1" noChangeArrowheads="1"/>
          </p:cNvPicPr>
          <p:nvPr>
            <p:ph type="clipArt" sz="half" idx="1"/>
          </p:nvPr>
        </p:nvPicPr>
        <p:blipFill>
          <a:blip r:embed="rId3" cstate="print"/>
          <a:srcRect/>
          <a:stretch>
            <a:fillRect/>
          </a:stretch>
        </p:blipFill>
        <p:spPr>
          <a:xfrm>
            <a:off x="228600" y="1981200"/>
            <a:ext cx="4419600" cy="4191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body" sz="half" idx="2"/>
          </p:nvPr>
        </p:nvSpPr>
        <p:spPr>
          <a:xfrm>
            <a:off x="609600" y="1676400"/>
            <a:ext cx="7848600" cy="4114800"/>
          </a:xfrm>
        </p:spPr>
        <p:txBody>
          <a:bodyPr/>
          <a:lstStyle/>
          <a:p>
            <a:pPr>
              <a:lnSpc>
                <a:spcPct val="90000"/>
              </a:lnSpc>
            </a:pPr>
            <a:r>
              <a:rPr lang="en-US" sz="2400">
                <a:solidFill>
                  <a:srgbClr val="FF3300"/>
                </a:solidFill>
              </a:rPr>
              <a:t>It is the process by which absorption and emission of infrared radiation by atmospheric gases warm a planet's lower atmosphere and surface</a:t>
            </a:r>
          </a:p>
          <a:p>
            <a:pPr>
              <a:lnSpc>
                <a:spcPct val="90000"/>
              </a:lnSpc>
            </a:pPr>
            <a:r>
              <a:rPr lang="en-US" sz="2400">
                <a:solidFill>
                  <a:srgbClr val="FF3300"/>
                </a:solidFill>
              </a:rPr>
              <a:t>Naturally occurring greenhouse gases have a mean warming effect of about 33 °C (59 °F), without which Earth would be uninhabitable.</a:t>
            </a:r>
          </a:p>
          <a:p>
            <a:pPr>
              <a:lnSpc>
                <a:spcPct val="90000"/>
              </a:lnSpc>
            </a:pPr>
            <a:r>
              <a:rPr lang="en-US" sz="2400">
                <a:solidFill>
                  <a:srgbClr val="FF3300"/>
                </a:solidFill>
              </a:rPr>
              <a:t>On Earth, the major greenhouse gases are water vapor, which causes about 36–70 percent of the greenhouse effect (not including clouds); carbon dioxide (CO</a:t>
            </a:r>
            <a:r>
              <a:rPr lang="en-US" sz="2400" baseline="-30000">
                <a:solidFill>
                  <a:srgbClr val="FF3300"/>
                </a:solidFill>
              </a:rPr>
              <a:t>2</a:t>
            </a:r>
            <a:r>
              <a:rPr lang="en-US" sz="2400">
                <a:solidFill>
                  <a:srgbClr val="FF3300"/>
                </a:solidFill>
              </a:rPr>
              <a:t>), which causes 9–26 percent; methane (CH</a:t>
            </a:r>
            <a:r>
              <a:rPr lang="en-US" sz="2400" baseline="-30000">
                <a:solidFill>
                  <a:srgbClr val="FF3300"/>
                </a:solidFill>
              </a:rPr>
              <a:t>4</a:t>
            </a:r>
            <a:r>
              <a:rPr lang="en-US" sz="2400">
                <a:solidFill>
                  <a:srgbClr val="FF3300"/>
                </a:solidFill>
              </a:rPr>
              <a:t>), which causes 4–9 percent; and ozone, which causes 3–7 percent.The issue is how the strength of the greenhouse effect changes when human activity increases the atmospheric concentrations of some greenhouse gases.</a:t>
            </a:r>
          </a:p>
        </p:txBody>
      </p:sp>
      <p:sp>
        <p:nvSpPr>
          <p:cNvPr id="7174" name="WordArt 6" descr="C:\Documents and Settings\Jonathan\My Documents\My Pictures\33_15_10---Fire-Flame-Texture_web.jpg"/>
          <p:cNvSpPr>
            <a:spLocks noChangeArrowheads="1" noChangeShapeType="1" noTextEdit="1"/>
          </p:cNvSpPr>
          <p:nvPr/>
        </p:nvSpPr>
        <p:spPr bwMode="auto">
          <a:xfrm>
            <a:off x="2057400" y="457200"/>
            <a:ext cx="4800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2"/>
                  <a:srcRect/>
                  <a:stretch>
                    <a:fillRect/>
                  </a:stretch>
                </a:blipFill>
                <a:latin typeface="Arial Black"/>
              </a:rPr>
              <a:t>Greenhouse Effect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b="1">
                <a:solidFill>
                  <a:srgbClr val="FF3300"/>
                </a:solidFill>
              </a:rPr>
              <a:t>Energy efficiency and conservation</a:t>
            </a:r>
            <a:br>
              <a:rPr lang="en-US" sz="4000" b="1">
                <a:solidFill>
                  <a:srgbClr val="FF3300"/>
                </a:solidFill>
              </a:rPr>
            </a:br>
            <a:endParaRPr lang="en-US" sz="4000" b="1">
              <a:solidFill>
                <a:srgbClr val="FF3300"/>
              </a:solidFill>
            </a:endParaRPr>
          </a:p>
        </p:txBody>
      </p:sp>
      <p:sp>
        <p:nvSpPr>
          <p:cNvPr id="25604" name="Rectangle 4"/>
          <p:cNvSpPr>
            <a:spLocks noGrp="1" noChangeArrowheads="1"/>
          </p:cNvSpPr>
          <p:nvPr>
            <p:ph type="body" sz="half" idx="2"/>
          </p:nvPr>
        </p:nvSpPr>
        <p:spPr>
          <a:xfrm>
            <a:off x="4343400" y="1981200"/>
            <a:ext cx="4572000" cy="4114800"/>
          </a:xfrm>
        </p:spPr>
        <p:txBody>
          <a:bodyPr/>
          <a:lstStyle/>
          <a:p>
            <a:pPr>
              <a:lnSpc>
                <a:spcPct val="90000"/>
              </a:lnSpc>
              <a:buFont typeface="Wingdings" pitchFamily="2" charset="2"/>
              <a:buChar char="Ø"/>
            </a:pPr>
            <a:r>
              <a:rPr lang="en-US" sz="2400" b="1">
                <a:solidFill>
                  <a:srgbClr val="66FF33"/>
                </a:solidFill>
              </a:rPr>
              <a:t>Urban Planning</a:t>
            </a:r>
          </a:p>
          <a:p>
            <a:pPr>
              <a:lnSpc>
                <a:spcPct val="90000"/>
              </a:lnSpc>
              <a:buFont typeface="Wingdings" pitchFamily="2" charset="2"/>
              <a:buChar char="Ø"/>
            </a:pPr>
            <a:r>
              <a:rPr lang="en-US" sz="2400" b="1">
                <a:solidFill>
                  <a:srgbClr val="66FF33"/>
                </a:solidFill>
              </a:rPr>
              <a:t>Building Design</a:t>
            </a:r>
          </a:p>
          <a:p>
            <a:pPr lvl="1">
              <a:lnSpc>
                <a:spcPct val="90000"/>
              </a:lnSpc>
              <a:buFont typeface="Wingdings" pitchFamily="2" charset="2"/>
              <a:buChar char="Ø"/>
            </a:pPr>
            <a:r>
              <a:rPr lang="en-US" sz="2000" b="1">
                <a:solidFill>
                  <a:srgbClr val="66FF33"/>
                </a:solidFill>
              </a:rPr>
              <a:t>Use of passive solar building design, low-energy building, or zero-energy building techniques, using renewable heat sources</a:t>
            </a:r>
          </a:p>
          <a:p>
            <a:pPr>
              <a:lnSpc>
                <a:spcPct val="90000"/>
              </a:lnSpc>
              <a:buFont typeface="Wingdings" pitchFamily="2" charset="2"/>
              <a:buChar char="Ø"/>
            </a:pPr>
            <a:r>
              <a:rPr lang="en-US" sz="2400" b="1">
                <a:solidFill>
                  <a:srgbClr val="66FF33"/>
                </a:solidFill>
              </a:rPr>
              <a:t>Transport</a:t>
            </a:r>
          </a:p>
          <a:p>
            <a:pPr lvl="1">
              <a:lnSpc>
                <a:spcPct val="90000"/>
              </a:lnSpc>
              <a:buFont typeface="Wingdings" pitchFamily="2" charset="2"/>
              <a:buChar char="Ø"/>
            </a:pPr>
            <a:r>
              <a:rPr lang="en-US" sz="2000" b="1">
                <a:solidFill>
                  <a:srgbClr val="66FF33"/>
                </a:solidFill>
              </a:rPr>
              <a:t>plug-in hybrid electric vehicles</a:t>
            </a:r>
          </a:p>
          <a:p>
            <a:pPr lvl="1">
              <a:lnSpc>
                <a:spcPct val="90000"/>
              </a:lnSpc>
              <a:buFont typeface="Wingdings" pitchFamily="2" charset="2"/>
              <a:buChar char="Ø"/>
            </a:pPr>
            <a:r>
              <a:rPr lang="en-US" sz="2000" b="1">
                <a:solidFill>
                  <a:srgbClr val="66FF33"/>
                </a:solidFill>
              </a:rPr>
              <a:t>A shift from air transport and truck transport to electric rail transport</a:t>
            </a:r>
          </a:p>
          <a:p>
            <a:pPr lvl="1">
              <a:lnSpc>
                <a:spcPct val="90000"/>
              </a:lnSpc>
              <a:buFont typeface="Wingdings" pitchFamily="2" charset="2"/>
              <a:buChar char="Ø"/>
            </a:pPr>
            <a:r>
              <a:rPr lang="en-US" sz="2000" b="1">
                <a:solidFill>
                  <a:srgbClr val="66FF33"/>
                </a:solidFill>
              </a:rPr>
              <a:t>Increased use of biofuels</a:t>
            </a:r>
            <a:endParaRPr lang="en-US" sz="2000">
              <a:solidFill>
                <a:srgbClr val="66FF33"/>
              </a:solidFill>
            </a:endParaRPr>
          </a:p>
        </p:txBody>
      </p:sp>
      <p:pic>
        <p:nvPicPr>
          <p:cNvPr id="25605" name="Picture 5" descr="C:\Documents and Settings\Jonathan\Application Data\Microsoft\Media Catalog\Bedzed.jpg"/>
          <p:cNvPicPr>
            <a:picLocks noGrp="1" noChangeAspect="1" noChangeArrowheads="1"/>
          </p:cNvPicPr>
          <p:nvPr>
            <p:ph type="clipArt" sz="half" idx="1"/>
          </p:nvPr>
        </p:nvPicPr>
        <p:blipFill>
          <a:blip r:embed="rId2" cstate="print"/>
          <a:srcRect/>
          <a:stretch>
            <a:fillRect/>
          </a:stretch>
        </p:blipFill>
        <p:spPr>
          <a:xfrm>
            <a:off x="152400" y="2057400"/>
            <a:ext cx="4114800" cy="39624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b="1">
                <a:solidFill>
                  <a:srgbClr val="66FF33"/>
                </a:solidFill>
              </a:rPr>
              <a:t>Carbon Capture And Storage</a:t>
            </a:r>
            <a:br>
              <a:rPr lang="en-US" sz="4000" b="1">
                <a:solidFill>
                  <a:srgbClr val="66FF33"/>
                </a:solidFill>
              </a:rPr>
            </a:br>
            <a:r>
              <a:rPr lang="en-US" sz="4000" b="1">
                <a:solidFill>
                  <a:srgbClr val="66FF33"/>
                </a:solidFill>
              </a:rPr>
              <a:t>(CCS)</a:t>
            </a:r>
            <a:br>
              <a:rPr lang="en-US" sz="4000" b="1">
                <a:solidFill>
                  <a:srgbClr val="66FF33"/>
                </a:solidFill>
              </a:rPr>
            </a:br>
            <a:endParaRPr lang="en-US" sz="4000" b="1">
              <a:solidFill>
                <a:srgbClr val="66FF33"/>
              </a:solidFill>
            </a:endParaRPr>
          </a:p>
        </p:txBody>
      </p:sp>
      <p:sp>
        <p:nvSpPr>
          <p:cNvPr id="26628" name="Rectangle 4"/>
          <p:cNvSpPr>
            <a:spLocks noGrp="1" noChangeArrowheads="1"/>
          </p:cNvSpPr>
          <p:nvPr>
            <p:ph type="body" sz="half" idx="2"/>
          </p:nvPr>
        </p:nvSpPr>
        <p:spPr/>
        <p:txBody>
          <a:bodyPr/>
          <a:lstStyle/>
          <a:p>
            <a:r>
              <a:rPr lang="en-US" sz="2400" b="1">
                <a:solidFill>
                  <a:srgbClr val="FF3300"/>
                </a:solidFill>
              </a:rPr>
              <a:t>Carbon capture and storage</a:t>
            </a:r>
            <a:r>
              <a:rPr lang="en-US" sz="2400">
                <a:solidFill>
                  <a:srgbClr val="FF3300"/>
                </a:solidFill>
              </a:rPr>
              <a:t> (</a:t>
            </a:r>
            <a:r>
              <a:rPr lang="en-US" sz="2400" b="1">
                <a:solidFill>
                  <a:srgbClr val="FF3300"/>
                </a:solidFill>
              </a:rPr>
              <a:t>CCS</a:t>
            </a:r>
            <a:r>
              <a:rPr lang="en-US" sz="2400">
                <a:solidFill>
                  <a:srgbClr val="FF3300"/>
                </a:solidFill>
              </a:rPr>
              <a:t>) is a plan to </a:t>
            </a:r>
            <a:r>
              <a:rPr lang="en-US" sz="2400" b="1">
                <a:solidFill>
                  <a:srgbClr val="FF3300"/>
                </a:solidFill>
              </a:rPr>
              <a:t>mitigate</a:t>
            </a:r>
            <a:r>
              <a:rPr lang="en-US" sz="2400">
                <a:solidFill>
                  <a:srgbClr val="FF3300"/>
                </a:solidFill>
              </a:rPr>
              <a:t> climate change by capturing carbon dioxide (CO</a:t>
            </a:r>
            <a:r>
              <a:rPr lang="en-US" sz="2400" baseline="-30000">
                <a:solidFill>
                  <a:srgbClr val="FF3300"/>
                </a:solidFill>
              </a:rPr>
              <a:t>2</a:t>
            </a:r>
            <a:r>
              <a:rPr lang="en-US" sz="2400">
                <a:solidFill>
                  <a:srgbClr val="FF3300"/>
                </a:solidFill>
              </a:rPr>
              <a:t>) from large point sources such as power plants and subsequently storing it away safely instead of releasing it into the atmosphere.</a:t>
            </a:r>
          </a:p>
        </p:txBody>
      </p:sp>
      <p:pic>
        <p:nvPicPr>
          <p:cNvPr id="26629" name="Picture 5" descr="C:\Documents and Settings\Jonathan\Application Data\Microsoft\Media Catalog\Miller_gas_reformer_H2_CO2_small.jpg"/>
          <p:cNvPicPr>
            <a:picLocks noGrp="1" noChangeAspect="1" noChangeArrowheads="1"/>
          </p:cNvPicPr>
          <p:nvPr>
            <p:ph type="clipArt" sz="half" idx="1"/>
          </p:nvPr>
        </p:nvPicPr>
        <p:blipFill>
          <a:blip r:embed="rId2" cstate="print"/>
          <a:srcRect/>
          <a:stretch>
            <a:fillRect/>
          </a:stretch>
        </p:blipFill>
        <p:spPr>
          <a:xfrm>
            <a:off x="228600" y="1524000"/>
            <a:ext cx="4419600" cy="4953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solidFill>
                  <a:srgbClr val="FF3300"/>
                </a:solidFill>
              </a:rPr>
              <a:t>Carbon Sequestration</a:t>
            </a:r>
            <a:br>
              <a:rPr lang="en-US" b="1">
                <a:solidFill>
                  <a:srgbClr val="FF3300"/>
                </a:solidFill>
              </a:rPr>
            </a:br>
            <a:endParaRPr lang="en-US" sz="4000" b="1">
              <a:solidFill>
                <a:srgbClr val="FF3300"/>
              </a:solidFill>
            </a:endParaRPr>
          </a:p>
        </p:txBody>
      </p:sp>
      <p:sp>
        <p:nvSpPr>
          <p:cNvPr id="40964" name="Rectangle 4"/>
          <p:cNvSpPr>
            <a:spLocks noGrp="1" noChangeArrowheads="1"/>
          </p:cNvSpPr>
          <p:nvPr>
            <p:ph type="body" sz="half" idx="2"/>
          </p:nvPr>
        </p:nvSpPr>
        <p:spPr/>
        <p:txBody>
          <a:bodyPr/>
          <a:lstStyle/>
          <a:p>
            <a:pPr lvl="1"/>
            <a:r>
              <a:rPr lang="en-US" sz="2400" b="1">
                <a:solidFill>
                  <a:srgbClr val="66FF33"/>
                </a:solidFill>
              </a:rPr>
              <a:t>Carbon sequestration is a term that describes processes that remove carbon from the atmosphere.</a:t>
            </a:r>
          </a:p>
          <a:p>
            <a:pPr lvl="2"/>
            <a:r>
              <a:rPr lang="en-US" sz="2000" b="1">
                <a:solidFill>
                  <a:srgbClr val="66FF33"/>
                </a:solidFill>
              </a:rPr>
              <a:t>Seeding oceans with iron</a:t>
            </a:r>
          </a:p>
          <a:p>
            <a:pPr lvl="2"/>
            <a:r>
              <a:rPr lang="en-US" sz="2000" b="1">
                <a:solidFill>
                  <a:srgbClr val="66FF33"/>
                </a:solidFill>
              </a:rPr>
              <a:t>Solar shades</a:t>
            </a:r>
          </a:p>
          <a:p>
            <a:pPr lvl="2"/>
            <a:r>
              <a:rPr lang="en-US" sz="1800" b="1">
                <a:solidFill>
                  <a:srgbClr val="66FF33"/>
                </a:solidFill>
              </a:rPr>
              <a:t>Geoengineering</a:t>
            </a:r>
            <a:endParaRPr lang="en-US" sz="2000">
              <a:solidFill>
                <a:srgbClr val="66FF33"/>
              </a:solidFill>
            </a:endParaRPr>
          </a:p>
        </p:txBody>
      </p:sp>
      <p:pic>
        <p:nvPicPr>
          <p:cNvPr id="40965" name="Picture 5" descr="C:\Documents and Settings\Jonathan\Application Data\Microsoft\Media Catalog\20050216_2.jpg"/>
          <p:cNvPicPr>
            <a:picLocks noGrp="1" noChangeAspect="1" noChangeArrowheads="1"/>
          </p:cNvPicPr>
          <p:nvPr>
            <p:ph type="clipArt" sz="half" idx="1"/>
          </p:nvPr>
        </p:nvPicPr>
        <p:blipFill>
          <a:blip r:embed="rId2" cstate="print"/>
          <a:srcRect/>
          <a:stretch>
            <a:fillRect/>
          </a:stretch>
        </p:blipFill>
        <p:spPr>
          <a:xfrm>
            <a:off x="228600" y="1524000"/>
            <a:ext cx="4800600" cy="4953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b="1">
                <a:solidFill>
                  <a:srgbClr val="66FF33"/>
                </a:solidFill>
              </a:rPr>
              <a:t>Seeding Oceans With Iron</a:t>
            </a:r>
          </a:p>
        </p:txBody>
      </p:sp>
      <p:sp>
        <p:nvSpPr>
          <p:cNvPr id="41988" name="Rectangle 4"/>
          <p:cNvSpPr>
            <a:spLocks noGrp="1" noChangeArrowheads="1"/>
          </p:cNvSpPr>
          <p:nvPr>
            <p:ph type="body" sz="half" idx="2"/>
          </p:nvPr>
        </p:nvSpPr>
        <p:spPr/>
        <p:txBody>
          <a:bodyPr/>
          <a:lstStyle/>
          <a:p>
            <a:r>
              <a:rPr lang="en-US" sz="2800">
                <a:solidFill>
                  <a:srgbClr val="FF3300"/>
                </a:solidFill>
              </a:rPr>
              <a:t>It is motivated by evidence that seeding the oceans with iron will increase phytoplankton populations, and thereby draw more carbon dioxide from the atmosphere.</a:t>
            </a:r>
          </a:p>
          <a:p>
            <a:endParaRPr lang="en-US" sz="2800">
              <a:solidFill>
                <a:srgbClr val="FF3300"/>
              </a:solidFill>
            </a:endParaRPr>
          </a:p>
        </p:txBody>
      </p:sp>
      <p:pic>
        <p:nvPicPr>
          <p:cNvPr id="41991" name="Picture 7" descr="C:\Documents and Settings\Jonathan\Application Data\Microsoft\Media Catalog\Copy of phytoplankton_070305.jpg"/>
          <p:cNvPicPr>
            <a:picLocks noGrp="1" noChangeAspect="1" noChangeArrowheads="1"/>
          </p:cNvPicPr>
          <p:nvPr>
            <p:ph type="clipArt" sz="half" idx="1"/>
          </p:nvPr>
        </p:nvPicPr>
        <p:blipFill>
          <a:blip r:embed="rId2" cstate="print"/>
          <a:srcRect/>
          <a:stretch>
            <a:fillRect/>
          </a:stretch>
        </p:blipFill>
        <p:spPr>
          <a:xfrm>
            <a:off x="457200" y="1981200"/>
            <a:ext cx="3962400" cy="42672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b="1">
                <a:solidFill>
                  <a:srgbClr val="FF3300"/>
                </a:solidFill>
              </a:rPr>
              <a:t>Solar Shades</a:t>
            </a:r>
            <a:br>
              <a:rPr lang="en-US" sz="4000" b="1">
                <a:solidFill>
                  <a:srgbClr val="FF3300"/>
                </a:solidFill>
              </a:rPr>
            </a:br>
            <a:endParaRPr lang="en-US" sz="4000" b="1">
              <a:solidFill>
                <a:srgbClr val="FF3300"/>
              </a:solidFill>
            </a:endParaRPr>
          </a:p>
        </p:txBody>
      </p:sp>
      <p:sp>
        <p:nvSpPr>
          <p:cNvPr id="43012" name="Rectangle 4"/>
          <p:cNvSpPr>
            <a:spLocks noGrp="1" noChangeArrowheads="1"/>
          </p:cNvSpPr>
          <p:nvPr>
            <p:ph type="body" sz="half" idx="2"/>
          </p:nvPr>
        </p:nvSpPr>
        <p:spPr>
          <a:xfrm>
            <a:off x="4648200" y="1981200"/>
            <a:ext cx="4267200" cy="4114800"/>
          </a:xfrm>
        </p:spPr>
        <p:txBody>
          <a:bodyPr/>
          <a:lstStyle/>
          <a:p>
            <a:pPr>
              <a:lnSpc>
                <a:spcPct val="90000"/>
              </a:lnSpc>
            </a:pPr>
            <a:r>
              <a:rPr lang="en-US" sz="2400">
                <a:solidFill>
                  <a:srgbClr val="66FF33"/>
                </a:solidFill>
              </a:rPr>
              <a:t>Some scientists have suggested using aerosols and/or sulfate dust to alter the Earth's  reflectivity by burning sulfur in the stratosphere, as an emergency measure to increase global dimming and thus stave off the effects of global warming.</a:t>
            </a:r>
          </a:p>
          <a:p>
            <a:pPr>
              <a:lnSpc>
                <a:spcPct val="90000"/>
              </a:lnSpc>
            </a:pPr>
            <a:r>
              <a:rPr lang="en-US" sz="2400">
                <a:solidFill>
                  <a:srgbClr val="66FF33"/>
                </a:solidFill>
              </a:rPr>
              <a:t> It would, however, increase the environmental problem of acid rain and drought.</a:t>
            </a:r>
          </a:p>
        </p:txBody>
      </p:sp>
      <p:pic>
        <p:nvPicPr>
          <p:cNvPr id="43013" name="Picture 5" descr="C:\Documents and Settings\Jonathan\Application Data\Microsoft\Media Catalog\solarshadesdown-big.jpg"/>
          <p:cNvPicPr>
            <a:picLocks noGrp="1" noChangeAspect="1" noChangeArrowheads="1"/>
          </p:cNvPicPr>
          <p:nvPr>
            <p:ph type="clipArt" sz="half" idx="1"/>
          </p:nvPr>
        </p:nvPicPr>
        <p:blipFill>
          <a:blip r:embed="rId2" cstate="print"/>
          <a:srcRect/>
          <a:stretch>
            <a:fillRect/>
          </a:stretch>
        </p:blipFill>
        <p:spPr>
          <a:xfrm>
            <a:off x="228600" y="1752600"/>
            <a:ext cx="4419600" cy="4572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b="1">
                <a:solidFill>
                  <a:srgbClr val="FF3300"/>
                </a:solidFill>
              </a:rPr>
              <a:t>Governmental And Intergovernmental Action</a:t>
            </a:r>
            <a:br>
              <a:rPr lang="en-US" sz="4000" b="1">
                <a:solidFill>
                  <a:srgbClr val="FF3300"/>
                </a:solidFill>
              </a:rPr>
            </a:br>
            <a:endParaRPr lang="en-US" sz="4000" b="1">
              <a:solidFill>
                <a:srgbClr val="FF3300"/>
              </a:solidFill>
            </a:endParaRPr>
          </a:p>
        </p:txBody>
      </p:sp>
      <p:sp>
        <p:nvSpPr>
          <p:cNvPr id="45060" name="Rectangle 4"/>
          <p:cNvSpPr>
            <a:spLocks noGrp="1" noChangeArrowheads="1"/>
          </p:cNvSpPr>
          <p:nvPr>
            <p:ph type="body" sz="half" idx="2"/>
          </p:nvPr>
        </p:nvSpPr>
        <p:spPr/>
        <p:txBody>
          <a:bodyPr/>
          <a:lstStyle/>
          <a:p>
            <a:r>
              <a:rPr lang="en-US" sz="2800" b="1">
                <a:solidFill>
                  <a:srgbClr val="66FF33"/>
                </a:solidFill>
              </a:rPr>
              <a:t>Policies like:</a:t>
            </a:r>
          </a:p>
          <a:p>
            <a:pPr lvl="1"/>
            <a:r>
              <a:rPr lang="en-US" sz="2400" b="1">
                <a:solidFill>
                  <a:srgbClr val="66FF33"/>
                </a:solidFill>
              </a:rPr>
              <a:t>Kyoto Protocol</a:t>
            </a:r>
            <a:endParaRPr lang="en-US" sz="2400">
              <a:solidFill>
                <a:srgbClr val="66FF33"/>
              </a:solidFill>
            </a:endParaRPr>
          </a:p>
          <a:p>
            <a:pPr lvl="1"/>
            <a:r>
              <a:rPr lang="en-US" sz="2400" b="1">
                <a:solidFill>
                  <a:srgbClr val="66FF33"/>
                </a:solidFill>
              </a:rPr>
              <a:t>Carbon emissions trading</a:t>
            </a:r>
          </a:p>
          <a:p>
            <a:pPr lvl="1"/>
            <a:r>
              <a:rPr lang="en-US" sz="2400" b="1">
                <a:solidFill>
                  <a:srgbClr val="66FF33"/>
                </a:solidFill>
              </a:rPr>
              <a:t>Carbon tax</a:t>
            </a:r>
          </a:p>
          <a:p>
            <a:endParaRPr lang="en-US" sz="2800">
              <a:solidFill>
                <a:srgbClr val="66FF33"/>
              </a:solidFill>
            </a:endParaRPr>
          </a:p>
        </p:txBody>
      </p:sp>
      <p:pic>
        <p:nvPicPr>
          <p:cNvPr id="45061" name="Picture 5" descr="C:\Documents and Settings\Jonathan\Application Data\Microsoft\Media Catalog\titlephoto.jpg"/>
          <p:cNvPicPr>
            <a:picLocks noGrp="1" noChangeAspect="1" noChangeArrowheads="1"/>
          </p:cNvPicPr>
          <p:nvPr>
            <p:ph type="clipArt" sz="half" idx="1"/>
          </p:nvPr>
        </p:nvPicPr>
        <p:blipFill>
          <a:blip r:embed="rId2" cstate="print"/>
          <a:srcRect/>
          <a:stretch>
            <a:fillRect/>
          </a:stretch>
        </p:blipFill>
        <p:spPr>
          <a:xfrm>
            <a:off x="304800" y="1905000"/>
            <a:ext cx="4191000" cy="4495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b="1">
                <a:solidFill>
                  <a:srgbClr val="66FF33"/>
                </a:solidFill>
              </a:rPr>
              <a:t>Population Control</a:t>
            </a:r>
            <a:br>
              <a:rPr lang="en-US" sz="4000" b="1">
                <a:solidFill>
                  <a:srgbClr val="66FF33"/>
                </a:solidFill>
              </a:rPr>
            </a:br>
            <a:endParaRPr lang="en-US" sz="4000" b="1">
              <a:solidFill>
                <a:srgbClr val="66FF33"/>
              </a:solidFill>
            </a:endParaRPr>
          </a:p>
        </p:txBody>
      </p:sp>
      <p:sp>
        <p:nvSpPr>
          <p:cNvPr id="44036" name="Rectangle 4"/>
          <p:cNvSpPr>
            <a:spLocks noGrp="1" noChangeArrowheads="1"/>
          </p:cNvSpPr>
          <p:nvPr>
            <p:ph type="body" sz="half" idx="2"/>
          </p:nvPr>
        </p:nvSpPr>
        <p:spPr>
          <a:xfrm>
            <a:off x="4191000" y="1981200"/>
            <a:ext cx="4953000" cy="4114800"/>
          </a:xfrm>
        </p:spPr>
        <p:txBody>
          <a:bodyPr/>
          <a:lstStyle/>
          <a:p>
            <a:pPr>
              <a:lnSpc>
                <a:spcPct val="90000"/>
              </a:lnSpc>
            </a:pPr>
            <a:r>
              <a:rPr lang="en-US" sz="2400">
                <a:solidFill>
                  <a:srgbClr val="FF3300"/>
                </a:solidFill>
              </a:rPr>
              <a:t>The population explosion is a fundamental factor that has led to global warming</a:t>
            </a:r>
          </a:p>
          <a:p>
            <a:pPr>
              <a:lnSpc>
                <a:spcPct val="90000"/>
              </a:lnSpc>
            </a:pPr>
            <a:r>
              <a:rPr lang="en-US" sz="2400">
                <a:solidFill>
                  <a:srgbClr val="FF3300"/>
                </a:solidFill>
              </a:rPr>
              <a:t>Because of this, various organizations promote population control as a means for mitigating global warming. Proposed measures include improving access to family planning and reproductive health care and information, public education about the consequences of continued population growth.</a:t>
            </a:r>
          </a:p>
        </p:txBody>
      </p:sp>
      <p:pic>
        <p:nvPicPr>
          <p:cNvPr id="44037" name="Picture 5" descr="C:\Documents and Settings\Jonathan\Application Data\Microsoft\Media Catalog\population.jpg"/>
          <p:cNvPicPr>
            <a:picLocks noGrp="1" noChangeAspect="1" noChangeArrowheads="1"/>
          </p:cNvPicPr>
          <p:nvPr>
            <p:ph type="clipArt" sz="half" idx="1"/>
          </p:nvPr>
        </p:nvPicPr>
        <p:blipFill>
          <a:blip r:embed="rId2" cstate="print"/>
          <a:srcRect/>
          <a:stretch>
            <a:fillRect/>
          </a:stretch>
        </p:blipFill>
        <p:spPr>
          <a:xfrm>
            <a:off x="228600" y="2209800"/>
            <a:ext cx="3962400" cy="3581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Documents and Settings\Jonathan\Application Data\Microsoft\Media Catalog\1.bmp"/>
          <p:cNvPicPr>
            <a:picLocks noChangeAspect="1" noChangeArrowheads="1"/>
          </p:cNvPicPr>
          <p:nvPr/>
        </p:nvPicPr>
        <p:blipFill>
          <a:blip r:embed="rId2" cstate="print"/>
          <a:srcRect/>
          <a:stretch>
            <a:fillRect/>
          </a:stretch>
        </p:blipFill>
        <p:spPr bwMode="auto">
          <a:xfrm>
            <a:off x="228600" y="1447800"/>
            <a:ext cx="8763000" cy="5257800"/>
          </a:xfrm>
          <a:prstGeom prst="rect">
            <a:avLst/>
          </a:prstGeom>
          <a:noFill/>
        </p:spPr>
      </p:pic>
      <p:sp>
        <p:nvSpPr>
          <p:cNvPr id="10247" name="Text Box 7"/>
          <p:cNvSpPr txBox="1">
            <a:spLocks noChangeArrowheads="1"/>
          </p:cNvSpPr>
          <p:nvPr/>
        </p:nvSpPr>
        <p:spPr bwMode="auto">
          <a:xfrm>
            <a:off x="381000" y="228600"/>
            <a:ext cx="8382000" cy="1187450"/>
          </a:xfrm>
          <a:prstGeom prst="rect">
            <a:avLst/>
          </a:prstGeom>
          <a:noFill/>
          <a:ln w="9525">
            <a:noFill/>
            <a:miter lim="800000"/>
            <a:headEnd/>
            <a:tailEnd/>
          </a:ln>
          <a:effectLst/>
        </p:spPr>
        <p:txBody>
          <a:bodyPr>
            <a:spAutoFit/>
          </a:bodyPr>
          <a:lstStyle/>
          <a:p>
            <a:pPr algn="ctr">
              <a:spcBef>
                <a:spcPct val="50000"/>
              </a:spcBef>
            </a:pPr>
            <a:r>
              <a:rPr lang="en-US">
                <a:solidFill>
                  <a:srgbClr val="66FF33"/>
                </a:solidFill>
              </a:rPr>
              <a:t>The image shows the present carbon cycle. The disruption of which leads to increased emission of carbon dioxide which ultimately leads to rise in global temperatures.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body" sz="half" idx="2"/>
          </p:nvPr>
        </p:nvSpPr>
        <p:spPr>
          <a:xfrm>
            <a:off x="762000" y="1600200"/>
            <a:ext cx="7696200" cy="4114800"/>
          </a:xfrm>
        </p:spPr>
        <p:txBody>
          <a:bodyPr/>
          <a:lstStyle/>
          <a:p>
            <a:r>
              <a:rPr lang="en-US" sz="2800">
                <a:solidFill>
                  <a:srgbClr val="FF3300"/>
                </a:solidFill>
              </a:rPr>
              <a:t>Greenhouse Emissions</a:t>
            </a:r>
          </a:p>
          <a:p>
            <a:pPr>
              <a:buFontTx/>
              <a:buNone/>
            </a:pPr>
            <a:r>
              <a:rPr lang="en-US" sz="2800">
                <a:solidFill>
                  <a:srgbClr val="FF3300"/>
                </a:solidFill>
              </a:rPr>
              <a:t>		Caused due to</a:t>
            </a:r>
          </a:p>
          <a:p>
            <a:pPr lvl="1">
              <a:buFont typeface="Wingdings" pitchFamily="2" charset="2"/>
              <a:buChar char="Ø"/>
            </a:pPr>
            <a:r>
              <a:rPr lang="en-US" sz="2400">
                <a:solidFill>
                  <a:srgbClr val="FF3300"/>
                </a:solidFill>
              </a:rPr>
              <a:t>Rapid Industrialization</a:t>
            </a:r>
          </a:p>
          <a:p>
            <a:pPr lvl="1">
              <a:buFont typeface="Wingdings" pitchFamily="2" charset="2"/>
              <a:buChar char="Ø"/>
            </a:pPr>
            <a:r>
              <a:rPr lang="en-US" sz="2400">
                <a:solidFill>
                  <a:srgbClr val="FF3300"/>
                </a:solidFill>
              </a:rPr>
              <a:t>Population Explosion</a:t>
            </a:r>
          </a:p>
          <a:p>
            <a:pPr lvl="1">
              <a:buFont typeface="Wingdings" pitchFamily="2" charset="2"/>
              <a:buChar char="Ø"/>
            </a:pPr>
            <a:r>
              <a:rPr lang="en-US" sz="2400">
                <a:solidFill>
                  <a:srgbClr val="FF3300"/>
                </a:solidFill>
              </a:rPr>
              <a:t>Depletion Of Natural Resources</a:t>
            </a:r>
          </a:p>
          <a:p>
            <a:pPr lvl="1">
              <a:buFont typeface="Wingdings" pitchFamily="2" charset="2"/>
              <a:buChar char="Ø"/>
            </a:pPr>
            <a:r>
              <a:rPr lang="en-US" sz="2400">
                <a:solidFill>
                  <a:srgbClr val="FF3300"/>
                </a:solidFill>
              </a:rPr>
              <a:t>Natural Phenomena</a:t>
            </a:r>
          </a:p>
          <a:p>
            <a:pPr lvl="1">
              <a:buFont typeface="Wingdings" pitchFamily="2" charset="2"/>
              <a:buChar char="Ø"/>
            </a:pPr>
            <a:r>
              <a:rPr lang="en-US" sz="2400">
                <a:solidFill>
                  <a:srgbClr val="FF3300"/>
                </a:solidFill>
              </a:rPr>
              <a:t>Modification Of Ecosystems</a:t>
            </a:r>
          </a:p>
        </p:txBody>
      </p:sp>
      <p:sp>
        <p:nvSpPr>
          <p:cNvPr id="9221" name="WordArt 5" descr="C:\Documents and Settings\Jonathan\My Documents\My Pictures\33_15_10---Fire-Flame-Texture_web.jpg"/>
          <p:cNvSpPr>
            <a:spLocks noChangeArrowheads="1" noChangeShapeType="1" noTextEdit="1"/>
          </p:cNvSpPr>
          <p:nvPr/>
        </p:nvSpPr>
        <p:spPr bwMode="auto">
          <a:xfrm>
            <a:off x="1295400" y="609600"/>
            <a:ext cx="66198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2"/>
                  <a:srcRect/>
                  <a:stretch>
                    <a:fillRect/>
                  </a:stretch>
                </a:blipFill>
                <a:latin typeface="Arial Black"/>
              </a:rPr>
              <a:t>Causes Of Global Warming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Jonathan\Application Data\Microsoft\Media Catalog\greenhouseeffect1.JPG"/>
          <p:cNvPicPr>
            <a:picLocks noChangeAspect="1" noChangeArrowheads="1"/>
          </p:cNvPicPr>
          <p:nvPr/>
        </p:nvPicPr>
        <p:blipFill>
          <a:blip r:embed="rId2" cstate="print"/>
          <a:srcRect/>
          <a:stretch>
            <a:fillRect/>
          </a:stretch>
        </p:blipFill>
        <p:spPr bwMode="auto">
          <a:xfrm>
            <a:off x="533400" y="914400"/>
            <a:ext cx="8001000" cy="5486400"/>
          </a:xfrm>
          <a:prstGeom prst="rect">
            <a:avLst/>
          </a:prstGeom>
          <a:noFill/>
        </p:spPr>
      </p:pic>
      <p:sp>
        <p:nvSpPr>
          <p:cNvPr id="30726" name="Text Box 6"/>
          <p:cNvSpPr txBox="1">
            <a:spLocks noChangeArrowheads="1"/>
          </p:cNvSpPr>
          <p:nvPr/>
        </p:nvSpPr>
        <p:spPr bwMode="auto">
          <a:xfrm>
            <a:off x="533400" y="0"/>
            <a:ext cx="7772400" cy="822325"/>
          </a:xfrm>
          <a:prstGeom prst="rect">
            <a:avLst/>
          </a:prstGeom>
          <a:noFill/>
          <a:ln w="9525">
            <a:noFill/>
            <a:miter lim="800000"/>
            <a:headEnd/>
            <a:tailEnd/>
          </a:ln>
          <a:effectLst/>
        </p:spPr>
        <p:txBody>
          <a:bodyPr>
            <a:spAutoFit/>
          </a:bodyPr>
          <a:lstStyle/>
          <a:p>
            <a:pPr algn="ctr">
              <a:spcBef>
                <a:spcPct val="50000"/>
              </a:spcBef>
            </a:pPr>
            <a:r>
              <a:rPr lang="en-US">
                <a:solidFill>
                  <a:srgbClr val="66FF33"/>
                </a:solidFill>
              </a:rPr>
              <a:t>The image below describes the Greenhouse effect and the role of greenhouse gases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body" sz="half" idx="2"/>
          </p:nvPr>
        </p:nvSpPr>
        <p:spPr>
          <a:xfrm>
            <a:off x="609600" y="1981200"/>
            <a:ext cx="7848600" cy="4114800"/>
          </a:xfrm>
        </p:spPr>
        <p:txBody>
          <a:bodyPr/>
          <a:lstStyle/>
          <a:p>
            <a:r>
              <a:rPr lang="en-US" sz="2800">
                <a:solidFill>
                  <a:srgbClr val="FF3300"/>
                </a:solidFill>
              </a:rPr>
              <a:t>Increase in sea levels.</a:t>
            </a:r>
          </a:p>
          <a:p>
            <a:r>
              <a:rPr lang="en-US" sz="2800">
                <a:solidFill>
                  <a:srgbClr val="FF3300"/>
                </a:solidFill>
              </a:rPr>
              <a:t>Increase in the intensity of extreme weather events</a:t>
            </a:r>
          </a:p>
          <a:p>
            <a:r>
              <a:rPr lang="en-US" sz="2800">
                <a:solidFill>
                  <a:srgbClr val="FF3300"/>
                </a:solidFill>
              </a:rPr>
              <a:t>Significant changes to the amount and pattern of precipitation</a:t>
            </a:r>
          </a:p>
          <a:p>
            <a:r>
              <a:rPr lang="en-US" sz="2800">
                <a:solidFill>
                  <a:srgbClr val="FF3300"/>
                </a:solidFill>
              </a:rPr>
              <a:t>Modifications of trade routes</a:t>
            </a:r>
          </a:p>
          <a:p>
            <a:r>
              <a:rPr lang="en-US" sz="2800">
                <a:solidFill>
                  <a:srgbClr val="FF3300"/>
                </a:solidFill>
              </a:rPr>
              <a:t>Glacier retreat </a:t>
            </a:r>
          </a:p>
          <a:p>
            <a:r>
              <a:rPr lang="en-US" sz="2800">
                <a:solidFill>
                  <a:srgbClr val="FF3300"/>
                </a:solidFill>
              </a:rPr>
              <a:t>Mass species extinctions </a:t>
            </a:r>
          </a:p>
          <a:p>
            <a:r>
              <a:rPr lang="en-US" sz="2800">
                <a:solidFill>
                  <a:srgbClr val="FF3300"/>
                </a:solidFill>
              </a:rPr>
              <a:t>Increases in the ranges of disease vectors</a:t>
            </a:r>
          </a:p>
        </p:txBody>
      </p:sp>
      <p:sp>
        <p:nvSpPr>
          <p:cNvPr id="8200" name="WordArt 8" descr="C:\Documents and Settings\Jonathan\My Documents\My Pictures\33_15_10---Fire-Flame-Texture_web.jpg"/>
          <p:cNvSpPr>
            <a:spLocks noChangeArrowheads="1" noChangeShapeType="1" noTextEdit="1"/>
          </p:cNvSpPr>
          <p:nvPr/>
        </p:nvSpPr>
        <p:spPr bwMode="auto">
          <a:xfrm>
            <a:off x="1371600" y="838200"/>
            <a:ext cx="65817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3"/>
                  <a:srcRect/>
                  <a:stretch>
                    <a:fillRect/>
                  </a:stretch>
                </a:blipFill>
                <a:latin typeface="Arial Black"/>
              </a:rPr>
              <a:t>Effects Of Global Warming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Documents and Settings\Jonathan\Application Data\Microsoft\Media Catalog\ipcc-thermometer-fact-sheet.jpg"/>
          <p:cNvPicPr>
            <a:picLocks noChangeAspect="1" noChangeArrowheads="1"/>
          </p:cNvPicPr>
          <p:nvPr/>
        </p:nvPicPr>
        <p:blipFill>
          <a:blip r:embed="rId2" cstate="print"/>
          <a:srcRect/>
          <a:stretch>
            <a:fillRect/>
          </a:stretch>
        </p:blipFill>
        <p:spPr bwMode="auto">
          <a:xfrm>
            <a:off x="457200" y="304800"/>
            <a:ext cx="8153400" cy="6299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Line 2"/>
          <p:cNvSpPr>
            <a:spLocks noChangeShapeType="1"/>
          </p:cNvSpPr>
          <p:nvPr/>
        </p:nvSpPr>
        <p:spPr bwMode="auto">
          <a:xfrm flipH="1">
            <a:off x="8331200" y="103188"/>
            <a:ext cx="47625" cy="2359025"/>
          </a:xfrm>
          <a:prstGeom prst="line">
            <a:avLst/>
          </a:prstGeom>
          <a:noFill/>
          <a:ln w="25400">
            <a:solidFill>
              <a:srgbClr val="FF0000"/>
            </a:solidFill>
            <a:round/>
            <a:headEnd/>
            <a:tailEnd/>
          </a:ln>
        </p:spPr>
        <p:txBody>
          <a:bodyPr lIns="64291" tIns="32146" rIns="64291" bIns="32146"/>
          <a:lstStyle/>
          <a:p>
            <a:endParaRPr lang="en-US"/>
          </a:p>
        </p:txBody>
      </p:sp>
      <p:sp>
        <p:nvSpPr>
          <p:cNvPr id="27710" name="Rectangle 3"/>
          <p:cNvSpPr>
            <a:spLocks/>
          </p:cNvSpPr>
          <p:nvPr/>
        </p:nvSpPr>
        <p:spPr bwMode="auto">
          <a:xfrm>
            <a:off x="1208088" y="6059488"/>
            <a:ext cx="544512" cy="312737"/>
          </a:xfrm>
          <a:prstGeom prst="rect">
            <a:avLst/>
          </a:prstGeom>
          <a:noFill/>
          <a:ln w="9525">
            <a:noFill/>
            <a:miter lim="800000"/>
            <a:headEnd/>
            <a:tailEnd/>
          </a:ln>
        </p:spPr>
        <p:txBody>
          <a:bodyPr lIns="0" tIns="0" rIns="40634" bIns="0"/>
          <a:lstStyle/>
          <a:p>
            <a:pPr marL="39688"/>
            <a:r>
              <a:rPr lang="en-US" sz="1500">
                <a:solidFill>
                  <a:srgbClr val="FFFFFF"/>
                </a:solidFill>
                <a:latin typeface="Arial" pitchFamily="34" charset="0"/>
                <a:cs typeface="Arial" pitchFamily="34" charset="0"/>
              </a:rPr>
              <a:t>800</a:t>
            </a:r>
          </a:p>
        </p:txBody>
      </p:sp>
      <p:sp>
        <p:nvSpPr>
          <p:cNvPr id="27711" name="Rectangle 4"/>
          <p:cNvSpPr>
            <a:spLocks/>
          </p:cNvSpPr>
          <p:nvPr/>
        </p:nvSpPr>
        <p:spPr bwMode="auto">
          <a:xfrm>
            <a:off x="2957513" y="6059488"/>
            <a:ext cx="561975" cy="312737"/>
          </a:xfrm>
          <a:prstGeom prst="rect">
            <a:avLst/>
          </a:prstGeom>
          <a:noFill/>
          <a:ln w="9525">
            <a:noFill/>
            <a:miter lim="800000"/>
            <a:headEnd/>
            <a:tailEnd/>
          </a:ln>
        </p:spPr>
        <p:txBody>
          <a:bodyPr lIns="0" tIns="0" rIns="40634" bIns="0"/>
          <a:lstStyle/>
          <a:p>
            <a:pPr marL="39688"/>
            <a:r>
              <a:rPr lang="en-US" sz="1500">
                <a:solidFill>
                  <a:srgbClr val="FFFFFF"/>
                </a:solidFill>
                <a:latin typeface="Arial" pitchFamily="34" charset="0"/>
                <a:cs typeface="Arial" pitchFamily="34" charset="0"/>
              </a:rPr>
              <a:t>600</a:t>
            </a:r>
          </a:p>
        </p:txBody>
      </p:sp>
      <p:sp>
        <p:nvSpPr>
          <p:cNvPr id="27712" name="Rectangle 5"/>
          <p:cNvSpPr>
            <a:spLocks/>
          </p:cNvSpPr>
          <p:nvPr/>
        </p:nvSpPr>
        <p:spPr bwMode="auto">
          <a:xfrm>
            <a:off x="4640263" y="6059488"/>
            <a:ext cx="517525" cy="312737"/>
          </a:xfrm>
          <a:prstGeom prst="rect">
            <a:avLst/>
          </a:prstGeom>
          <a:noFill/>
          <a:ln w="9525">
            <a:noFill/>
            <a:miter lim="800000"/>
            <a:headEnd/>
            <a:tailEnd/>
          </a:ln>
        </p:spPr>
        <p:txBody>
          <a:bodyPr lIns="0" tIns="0" rIns="40634" bIns="0"/>
          <a:lstStyle/>
          <a:p>
            <a:pPr marL="39688"/>
            <a:r>
              <a:rPr lang="en-US" sz="1500">
                <a:solidFill>
                  <a:srgbClr val="FFFFFF"/>
                </a:solidFill>
                <a:latin typeface="Arial" pitchFamily="34" charset="0"/>
                <a:cs typeface="Arial" pitchFamily="34" charset="0"/>
              </a:rPr>
              <a:t>400</a:t>
            </a:r>
          </a:p>
        </p:txBody>
      </p:sp>
      <p:sp>
        <p:nvSpPr>
          <p:cNvPr id="27713" name="Rectangle 6"/>
          <p:cNvSpPr>
            <a:spLocks/>
          </p:cNvSpPr>
          <p:nvPr/>
        </p:nvSpPr>
        <p:spPr bwMode="auto">
          <a:xfrm>
            <a:off x="6361113" y="6059488"/>
            <a:ext cx="527050" cy="312737"/>
          </a:xfrm>
          <a:prstGeom prst="rect">
            <a:avLst/>
          </a:prstGeom>
          <a:noFill/>
          <a:ln w="9525">
            <a:noFill/>
            <a:miter lim="800000"/>
            <a:headEnd/>
            <a:tailEnd/>
          </a:ln>
        </p:spPr>
        <p:txBody>
          <a:bodyPr lIns="0" tIns="0" rIns="40634" bIns="0"/>
          <a:lstStyle/>
          <a:p>
            <a:pPr marL="39688"/>
            <a:r>
              <a:rPr lang="en-US" sz="1500">
                <a:solidFill>
                  <a:srgbClr val="FFFFFF"/>
                </a:solidFill>
                <a:latin typeface="Arial" pitchFamily="34" charset="0"/>
                <a:cs typeface="Arial" pitchFamily="34" charset="0"/>
              </a:rPr>
              <a:t>200</a:t>
            </a:r>
          </a:p>
        </p:txBody>
      </p:sp>
      <p:sp>
        <p:nvSpPr>
          <p:cNvPr id="27714" name="Rectangle 7"/>
          <p:cNvSpPr>
            <a:spLocks/>
          </p:cNvSpPr>
          <p:nvPr/>
        </p:nvSpPr>
        <p:spPr bwMode="auto">
          <a:xfrm>
            <a:off x="8234363" y="6059488"/>
            <a:ext cx="231775" cy="312737"/>
          </a:xfrm>
          <a:prstGeom prst="rect">
            <a:avLst/>
          </a:prstGeom>
          <a:noFill/>
          <a:ln w="9525">
            <a:noFill/>
            <a:miter lim="800000"/>
            <a:headEnd/>
            <a:tailEnd/>
          </a:ln>
        </p:spPr>
        <p:txBody>
          <a:bodyPr lIns="0" tIns="0" rIns="40634" bIns="0"/>
          <a:lstStyle/>
          <a:p>
            <a:pPr marL="39688"/>
            <a:r>
              <a:rPr lang="en-US" sz="1500">
                <a:solidFill>
                  <a:srgbClr val="FFFFFF"/>
                </a:solidFill>
                <a:latin typeface="Arial" pitchFamily="34" charset="0"/>
                <a:cs typeface="Arial" pitchFamily="34" charset="0"/>
              </a:rPr>
              <a:t>0</a:t>
            </a:r>
          </a:p>
        </p:txBody>
      </p:sp>
      <p:sp>
        <p:nvSpPr>
          <p:cNvPr id="27715" name="AutoShape 8"/>
          <p:cNvSpPr>
            <a:spLocks/>
          </p:cNvSpPr>
          <p:nvPr/>
        </p:nvSpPr>
        <p:spPr bwMode="auto">
          <a:xfrm rot="-5400000">
            <a:off x="66675" y="4040188"/>
            <a:ext cx="1322387" cy="331788"/>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close/>
                <a:moveTo>
                  <a:pt x="0" y="0"/>
                </a:moveTo>
              </a:path>
            </a:pathLst>
          </a:custGeom>
          <a:noFill/>
          <a:ln w="9525">
            <a:noFill/>
            <a:miter lim="800000"/>
            <a:headEnd/>
            <a:tailEnd/>
          </a:ln>
        </p:spPr>
        <p:txBody>
          <a:bodyPr lIns="0" tIns="0" rIns="40634" bIns="0"/>
          <a:lstStyle/>
          <a:p>
            <a:pPr marL="39688"/>
            <a:r>
              <a:rPr lang="en-US" sz="1800">
                <a:solidFill>
                  <a:srgbClr val="FFFFFF"/>
                </a:solidFill>
                <a:latin typeface="Arial" pitchFamily="34" charset="0"/>
                <a:cs typeface="Arial" pitchFamily="34" charset="0"/>
              </a:rPr>
              <a:t>CO</a:t>
            </a:r>
            <a:r>
              <a:rPr lang="en-US" sz="1800" baseline="-6000">
                <a:solidFill>
                  <a:srgbClr val="FFFFFF"/>
                </a:solidFill>
                <a:latin typeface="Arial" pitchFamily="34" charset="0"/>
                <a:cs typeface="Arial" pitchFamily="34" charset="0"/>
              </a:rPr>
              <a:t>2</a:t>
            </a:r>
            <a:r>
              <a:rPr lang="en-US" sz="1800">
                <a:solidFill>
                  <a:srgbClr val="FFFFFF"/>
                </a:solidFill>
                <a:latin typeface="Arial" pitchFamily="34" charset="0"/>
                <a:cs typeface="Arial" pitchFamily="34" charset="0"/>
              </a:rPr>
              <a:t> (ppmv)</a:t>
            </a:r>
          </a:p>
        </p:txBody>
      </p:sp>
      <p:sp>
        <p:nvSpPr>
          <p:cNvPr id="27716" name="Rectangle 9"/>
          <p:cNvSpPr>
            <a:spLocks/>
          </p:cNvSpPr>
          <p:nvPr/>
        </p:nvSpPr>
        <p:spPr bwMode="auto">
          <a:xfrm>
            <a:off x="3098800" y="6259513"/>
            <a:ext cx="3724275" cy="277812"/>
          </a:xfrm>
          <a:prstGeom prst="rect">
            <a:avLst/>
          </a:prstGeom>
          <a:noFill/>
          <a:ln w="9525">
            <a:noFill/>
            <a:miter lim="800000"/>
            <a:headEnd/>
            <a:tailEnd/>
          </a:ln>
        </p:spPr>
        <p:txBody>
          <a:bodyPr wrap="none" lIns="0" tIns="0" rIns="40634" bIns="0">
            <a:spAutoFit/>
          </a:bodyPr>
          <a:lstStyle/>
          <a:p>
            <a:pPr marL="39688"/>
            <a:r>
              <a:rPr lang="en-US" sz="1800">
                <a:solidFill>
                  <a:srgbClr val="FFFFFF"/>
                </a:solidFill>
                <a:latin typeface="Arial" pitchFamily="34" charset="0"/>
                <a:cs typeface="Arial" pitchFamily="34" charset="0"/>
              </a:rPr>
              <a:t>Thousands of Years Before Present</a:t>
            </a:r>
          </a:p>
        </p:txBody>
      </p:sp>
      <p:sp>
        <p:nvSpPr>
          <p:cNvPr id="27717" name="Line 10"/>
          <p:cNvSpPr>
            <a:spLocks noChangeShapeType="1"/>
          </p:cNvSpPr>
          <p:nvPr/>
        </p:nvSpPr>
        <p:spPr bwMode="auto">
          <a:xfrm>
            <a:off x="1471613" y="5972175"/>
            <a:ext cx="6861175" cy="0"/>
          </a:xfrm>
          <a:prstGeom prst="line">
            <a:avLst/>
          </a:prstGeom>
          <a:noFill/>
          <a:ln w="25400">
            <a:solidFill>
              <a:srgbClr val="FFFFFF"/>
            </a:solidFill>
            <a:round/>
            <a:headEnd/>
            <a:tailEnd/>
          </a:ln>
        </p:spPr>
        <p:txBody>
          <a:bodyPr lIns="64291" tIns="32146" rIns="64291" bIns="32146"/>
          <a:lstStyle/>
          <a:p>
            <a:endParaRPr lang="en-US"/>
          </a:p>
        </p:txBody>
      </p:sp>
      <p:sp>
        <p:nvSpPr>
          <p:cNvPr id="27718" name="Line 11"/>
          <p:cNvSpPr>
            <a:spLocks noChangeShapeType="1"/>
          </p:cNvSpPr>
          <p:nvPr/>
        </p:nvSpPr>
        <p:spPr bwMode="auto">
          <a:xfrm rot="10800000" flipH="1">
            <a:off x="1479550"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19" name="Line 12"/>
          <p:cNvSpPr>
            <a:spLocks noChangeShapeType="1"/>
          </p:cNvSpPr>
          <p:nvPr/>
        </p:nvSpPr>
        <p:spPr bwMode="auto">
          <a:xfrm rot="10800000" flipH="1">
            <a:off x="1812925"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0" name="Line 13"/>
          <p:cNvSpPr>
            <a:spLocks noChangeShapeType="1"/>
          </p:cNvSpPr>
          <p:nvPr/>
        </p:nvSpPr>
        <p:spPr bwMode="auto">
          <a:xfrm rot="10800000" flipH="1">
            <a:off x="2163763"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1" name="Line 14"/>
          <p:cNvSpPr>
            <a:spLocks noChangeShapeType="1"/>
          </p:cNvSpPr>
          <p:nvPr/>
        </p:nvSpPr>
        <p:spPr bwMode="auto">
          <a:xfrm rot="10800000" flipH="1">
            <a:off x="2505075"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2" name="Line 15"/>
          <p:cNvSpPr>
            <a:spLocks noChangeShapeType="1"/>
          </p:cNvSpPr>
          <p:nvPr/>
        </p:nvSpPr>
        <p:spPr bwMode="auto">
          <a:xfrm rot="10800000" flipH="1">
            <a:off x="2846388"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3" name="Line 16"/>
          <p:cNvSpPr>
            <a:spLocks noChangeShapeType="1"/>
          </p:cNvSpPr>
          <p:nvPr/>
        </p:nvSpPr>
        <p:spPr bwMode="auto">
          <a:xfrm rot="10800000" flipH="1">
            <a:off x="3197225"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4" name="Line 17"/>
          <p:cNvSpPr>
            <a:spLocks noChangeShapeType="1"/>
          </p:cNvSpPr>
          <p:nvPr/>
        </p:nvSpPr>
        <p:spPr bwMode="auto">
          <a:xfrm rot="10800000" flipH="1">
            <a:off x="3530600"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5" name="Line 18"/>
          <p:cNvSpPr>
            <a:spLocks noChangeShapeType="1"/>
          </p:cNvSpPr>
          <p:nvPr/>
        </p:nvSpPr>
        <p:spPr bwMode="auto">
          <a:xfrm rot="10800000" flipH="1">
            <a:off x="3881438"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6" name="Line 19"/>
          <p:cNvSpPr>
            <a:spLocks noChangeShapeType="1"/>
          </p:cNvSpPr>
          <p:nvPr/>
        </p:nvSpPr>
        <p:spPr bwMode="auto">
          <a:xfrm rot="10800000" flipH="1">
            <a:off x="4233863"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7" name="Line 20"/>
          <p:cNvSpPr>
            <a:spLocks noChangeShapeType="1"/>
          </p:cNvSpPr>
          <p:nvPr/>
        </p:nvSpPr>
        <p:spPr bwMode="auto">
          <a:xfrm rot="10800000" flipH="1">
            <a:off x="4565650"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8" name="Line 21"/>
          <p:cNvSpPr>
            <a:spLocks noChangeShapeType="1"/>
          </p:cNvSpPr>
          <p:nvPr/>
        </p:nvSpPr>
        <p:spPr bwMode="auto">
          <a:xfrm rot="10800000" flipH="1">
            <a:off x="4897438"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29" name="Line 22"/>
          <p:cNvSpPr>
            <a:spLocks noChangeShapeType="1"/>
          </p:cNvSpPr>
          <p:nvPr/>
        </p:nvSpPr>
        <p:spPr bwMode="auto">
          <a:xfrm rot="10800000" flipH="1">
            <a:off x="5229225"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0" name="Line 23"/>
          <p:cNvSpPr>
            <a:spLocks noChangeShapeType="1"/>
          </p:cNvSpPr>
          <p:nvPr/>
        </p:nvSpPr>
        <p:spPr bwMode="auto">
          <a:xfrm rot="10800000" flipH="1">
            <a:off x="5580063"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1" name="Line 24"/>
          <p:cNvSpPr>
            <a:spLocks noChangeShapeType="1"/>
          </p:cNvSpPr>
          <p:nvPr/>
        </p:nvSpPr>
        <p:spPr bwMode="auto">
          <a:xfrm rot="10800000" flipH="1">
            <a:off x="5930900"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2" name="Line 25"/>
          <p:cNvSpPr>
            <a:spLocks noChangeShapeType="1"/>
          </p:cNvSpPr>
          <p:nvPr/>
        </p:nvSpPr>
        <p:spPr bwMode="auto">
          <a:xfrm rot="10800000" flipH="1">
            <a:off x="6264275"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3" name="Line 26"/>
          <p:cNvSpPr>
            <a:spLocks noChangeShapeType="1"/>
          </p:cNvSpPr>
          <p:nvPr/>
        </p:nvSpPr>
        <p:spPr bwMode="auto">
          <a:xfrm rot="10800000" flipH="1">
            <a:off x="6605588"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4" name="Line 27"/>
          <p:cNvSpPr>
            <a:spLocks noChangeShapeType="1"/>
          </p:cNvSpPr>
          <p:nvPr/>
        </p:nvSpPr>
        <p:spPr bwMode="auto">
          <a:xfrm rot="10800000" flipH="1">
            <a:off x="6946900"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5" name="Line 28"/>
          <p:cNvSpPr>
            <a:spLocks noChangeShapeType="1"/>
          </p:cNvSpPr>
          <p:nvPr/>
        </p:nvSpPr>
        <p:spPr bwMode="auto">
          <a:xfrm rot="10800000" flipH="1">
            <a:off x="7289800"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6" name="Line 29"/>
          <p:cNvSpPr>
            <a:spLocks noChangeShapeType="1"/>
          </p:cNvSpPr>
          <p:nvPr/>
        </p:nvSpPr>
        <p:spPr bwMode="auto">
          <a:xfrm rot="10800000" flipH="1">
            <a:off x="7650163"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7" name="Line 30"/>
          <p:cNvSpPr>
            <a:spLocks noChangeShapeType="1"/>
          </p:cNvSpPr>
          <p:nvPr/>
        </p:nvSpPr>
        <p:spPr bwMode="auto">
          <a:xfrm rot="10800000" flipH="1">
            <a:off x="7983538"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27738" name="Line 31"/>
          <p:cNvSpPr>
            <a:spLocks noChangeShapeType="1"/>
          </p:cNvSpPr>
          <p:nvPr/>
        </p:nvSpPr>
        <p:spPr bwMode="auto">
          <a:xfrm rot="10800000" flipH="1">
            <a:off x="8326438" y="5967413"/>
            <a:ext cx="0" cy="133350"/>
          </a:xfrm>
          <a:prstGeom prst="line">
            <a:avLst/>
          </a:prstGeom>
          <a:noFill/>
          <a:ln w="25400">
            <a:solidFill>
              <a:srgbClr val="FFFFFF"/>
            </a:solidFill>
            <a:round/>
            <a:headEnd/>
            <a:tailEnd/>
          </a:ln>
        </p:spPr>
        <p:txBody>
          <a:bodyPr lIns="64291" tIns="32146" rIns="64291" bIns="32146"/>
          <a:lstStyle/>
          <a:p>
            <a:endParaRPr lang="en-US"/>
          </a:p>
        </p:txBody>
      </p:sp>
      <p:sp>
        <p:nvSpPr>
          <p:cNvPr id="377888" name="Line 32"/>
          <p:cNvSpPr>
            <a:spLocks noChangeShapeType="1"/>
          </p:cNvSpPr>
          <p:nvPr/>
        </p:nvSpPr>
        <p:spPr bwMode="auto">
          <a:xfrm flipH="1">
            <a:off x="8296275" y="2465388"/>
            <a:ext cx="34925" cy="1227137"/>
          </a:xfrm>
          <a:prstGeom prst="line">
            <a:avLst/>
          </a:prstGeom>
          <a:noFill/>
          <a:ln w="25400">
            <a:solidFill>
              <a:srgbClr val="FF0000"/>
            </a:solidFill>
            <a:round/>
            <a:headEnd/>
            <a:tailEnd/>
          </a:ln>
        </p:spPr>
        <p:txBody>
          <a:bodyPr lIns="64291" tIns="32146" rIns="64291" bIns="32146"/>
          <a:lstStyle/>
          <a:p>
            <a:endParaRPr lang="en-US"/>
          </a:p>
        </p:txBody>
      </p:sp>
      <p:sp>
        <p:nvSpPr>
          <p:cNvPr id="377889" name="Oval 33"/>
          <p:cNvSpPr>
            <a:spLocks/>
          </p:cNvSpPr>
          <p:nvPr/>
        </p:nvSpPr>
        <p:spPr bwMode="auto">
          <a:xfrm>
            <a:off x="8285163" y="2419350"/>
            <a:ext cx="85725" cy="87313"/>
          </a:xfrm>
          <a:prstGeom prst="ellipse">
            <a:avLst/>
          </a:prstGeom>
          <a:solidFill>
            <a:srgbClr val="FAFF00"/>
          </a:solidFill>
          <a:ln w="9525">
            <a:noFill/>
            <a:round/>
            <a:headEnd/>
            <a:tailEnd/>
          </a:ln>
        </p:spPr>
        <p:txBody>
          <a:bodyPr lIns="64291" tIns="32146" rIns="64291" bIns="32146"/>
          <a:lstStyle/>
          <a:p>
            <a:endParaRPr lang="en-US" sz="1800">
              <a:latin typeface="Arial" pitchFamily="34" charset="0"/>
              <a:cs typeface="Arial" pitchFamily="34" charset="0"/>
            </a:endParaRPr>
          </a:p>
        </p:txBody>
      </p:sp>
      <p:sp>
        <p:nvSpPr>
          <p:cNvPr id="377890" name="Oval 34"/>
          <p:cNvSpPr>
            <a:spLocks/>
          </p:cNvSpPr>
          <p:nvPr/>
        </p:nvSpPr>
        <p:spPr bwMode="auto">
          <a:xfrm>
            <a:off x="8337550" y="69850"/>
            <a:ext cx="85725" cy="87313"/>
          </a:xfrm>
          <a:prstGeom prst="ellipse">
            <a:avLst/>
          </a:prstGeom>
          <a:solidFill>
            <a:srgbClr val="FAFF00"/>
          </a:solidFill>
          <a:ln w="9525">
            <a:noFill/>
            <a:round/>
            <a:headEnd/>
            <a:tailEnd/>
          </a:ln>
        </p:spPr>
        <p:txBody>
          <a:bodyPr lIns="64291" tIns="32146" rIns="64291" bIns="32146"/>
          <a:lstStyle/>
          <a:p>
            <a:endParaRPr lang="en-US" sz="1800">
              <a:latin typeface="Arial" pitchFamily="34" charset="0"/>
              <a:cs typeface="Arial" pitchFamily="34" charset="0"/>
            </a:endParaRPr>
          </a:p>
        </p:txBody>
      </p:sp>
      <p:grpSp>
        <p:nvGrpSpPr>
          <p:cNvPr id="2" name="Group 35"/>
          <p:cNvGrpSpPr>
            <a:grpSpLocks/>
          </p:cNvGrpSpPr>
          <p:nvPr/>
        </p:nvGrpSpPr>
        <p:grpSpPr bwMode="auto">
          <a:xfrm>
            <a:off x="6357938" y="2286000"/>
            <a:ext cx="1841500" cy="660400"/>
            <a:chOff x="0" y="0"/>
            <a:chExt cx="1650" cy="592"/>
          </a:xfrm>
        </p:grpSpPr>
        <p:sp>
          <p:nvSpPr>
            <p:cNvPr id="27743" name="Rectangle 36"/>
            <p:cNvSpPr>
              <a:spLocks/>
            </p:cNvSpPr>
            <p:nvPr/>
          </p:nvSpPr>
          <p:spPr bwMode="auto">
            <a:xfrm>
              <a:off x="0" y="0"/>
              <a:ext cx="1192" cy="592"/>
            </a:xfrm>
            <a:prstGeom prst="rect">
              <a:avLst/>
            </a:prstGeom>
            <a:noFill/>
            <a:ln w="9525">
              <a:noFill/>
              <a:miter lim="800000"/>
              <a:headEnd/>
              <a:tailEnd/>
            </a:ln>
          </p:spPr>
          <p:txBody>
            <a:bodyPr lIns="0" tIns="0" rIns="57793" bIns="0"/>
            <a:lstStyle/>
            <a:p>
              <a:pPr marL="39688"/>
              <a:r>
                <a:rPr lang="en-US" sz="1300">
                  <a:solidFill>
                    <a:srgbClr val="FF0000"/>
                  </a:solidFill>
                  <a:latin typeface="Arial" pitchFamily="34" charset="0"/>
                  <a:cs typeface="Arial" pitchFamily="34" charset="0"/>
                </a:rPr>
                <a:t>Present CO</a:t>
              </a:r>
              <a:r>
                <a:rPr lang="en-US" sz="1300" baseline="-6000">
                  <a:solidFill>
                    <a:srgbClr val="FF0000"/>
                  </a:solidFill>
                  <a:latin typeface="Arial" pitchFamily="34" charset="0"/>
                  <a:cs typeface="Arial" pitchFamily="34" charset="0"/>
                </a:rPr>
                <a:t>2</a:t>
              </a:r>
              <a:r>
                <a:rPr lang="en-US" sz="1300">
                  <a:solidFill>
                    <a:srgbClr val="FF0000"/>
                  </a:solidFill>
                  <a:latin typeface="Arial" pitchFamily="34" charset="0"/>
                  <a:cs typeface="Arial" pitchFamily="34" charset="0"/>
                </a:rPr>
                <a:t> concentration (386 ppmv)</a:t>
              </a:r>
            </a:p>
          </p:txBody>
        </p:sp>
        <p:sp>
          <p:nvSpPr>
            <p:cNvPr id="27744" name="Line 37"/>
            <p:cNvSpPr>
              <a:spLocks noChangeShapeType="1"/>
            </p:cNvSpPr>
            <p:nvPr/>
          </p:nvSpPr>
          <p:spPr bwMode="auto">
            <a:xfrm flipH="1">
              <a:off x="1010" y="165"/>
              <a:ext cx="640" cy="0"/>
            </a:xfrm>
            <a:prstGeom prst="line">
              <a:avLst/>
            </a:prstGeom>
            <a:noFill/>
            <a:ln w="9525">
              <a:solidFill>
                <a:srgbClr val="FF0000"/>
              </a:solidFill>
              <a:round/>
              <a:headEnd/>
              <a:tailEnd/>
            </a:ln>
          </p:spPr>
          <p:txBody>
            <a:bodyPr/>
            <a:lstStyle/>
            <a:p>
              <a:endParaRPr lang="en-US"/>
            </a:p>
          </p:txBody>
        </p:sp>
      </p:grpSp>
      <p:grpSp>
        <p:nvGrpSpPr>
          <p:cNvPr id="3" name="Group 38"/>
          <p:cNvGrpSpPr>
            <a:grpSpLocks/>
          </p:cNvGrpSpPr>
          <p:nvPr/>
        </p:nvGrpSpPr>
        <p:grpSpPr bwMode="auto">
          <a:xfrm>
            <a:off x="6215063" y="17463"/>
            <a:ext cx="2071687" cy="1036637"/>
            <a:chOff x="0" y="0"/>
            <a:chExt cx="1856" cy="928"/>
          </a:xfrm>
        </p:grpSpPr>
        <p:sp>
          <p:nvSpPr>
            <p:cNvPr id="27746" name="Rectangle 39"/>
            <p:cNvSpPr>
              <a:spLocks/>
            </p:cNvSpPr>
            <p:nvPr/>
          </p:nvSpPr>
          <p:spPr bwMode="auto">
            <a:xfrm>
              <a:off x="0" y="0"/>
              <a:ext cx="1400" cy="928"/>
            </a:xfrm>
            <a:prstGeom prst="rect">
              <a:avLst/>
            </a:prstGeom>
            <a:noFill/>
            <a:ln w="9525">
              <a:noFill/>
              <a:miter lim="800000"/>
              <a:headEnd/>
              <a:tailEnd/>
            </a:ln>
          </p:spPr>
          <p:txBody>
            <a:bodyPr lIns="0" tIns="0" rIns="57793" bIns="0"/>
            <a:lstStyle/>
            <a:p>
              <a:pPr marL="39688"/>
              <a:r>
                <a:rPr lang="en-US" sz="1300">
                  <a:solidFill>
                    <a:srgbClr val="FF0000"/>
                  </a:solidFill>
                  <a:latin typeface="Arial" pitchFamily="34" charset="0"/>
                  <a:cs typeface="Arial" pitchFamily="34" charset="0"/>
                </a:rPr>
                <a:t>CO</a:t>
              </a:r>
              <a:r>
                <a:rPr lang="en-US" sz="1300" baseline="-6000">
                  <a:solidFill>
                    <a:srgbClr val="FF0000"/>
                  </a:solidFill>
                  <a:latin typeface="Arial" pitchFamily="34" charset="0"/>
                  <a:cs typeface="Arial" pitchFamily="34" charset="0"/>
                </a:rPr>
                <a:t>2</a:t>
              </a:r>
              <a:r>
                <a:rPr lang="en-US" sz="1300">
                  <a:solidFill>
                    <a:srgbClr val="FF0000"/>
                  </a:solidFill>
                  <a:latin typeface="Arial" pitchFamily="34" charset="0"/>
                  <a:cs typeface="Arial" pitchFamily="34" charset="0"/>
                </a:rPr>
                <a:t> concentration after 50 years of unrestricted fossil fuel burning (600 ppmv)</a:t>
              </a:r>
            </a:p>
          </p:txBody>
        </p:sp>
        <p:sp>
          <p:nvSpPr>
            <p:cNvPr id="27747" name="Line 40"/>
            <p:cNvSpPr>
              <a:spLocks noChangeShapeType="1"/>
            </p:cNvSpPr>
            <p:nvPr/>
          </p:nvSpPr>
          <p:spPr bwMode="auto">
            <a:xfrm flipH="1">
              <a:off x="1320" y="88"/>
              <a:ext cx="536" cy="0"/>
            </a:xfrm>
            <a:prstGeom prst="line">
              <a:avLst/>
            </a:prstGeom>
            <a:noFill/>
            <a:ln w="9525">
              <a:solidFill>
                <a:srgbClr val="FF0000"/>
              </a:solidFill>
              <a:round/>
              <a:headEnd/>
              <a:tailEnd/>
            </a:ln>
          </p:spPr>
          <p:txBody>
            <a:bodyPr/>
            <a:lstStyle/>
            <a:p>
              <a:endParaRPr lang="en-US"/>
            </a:p>
          </p:txBody>
        </p:sp>
      </p:grpSp>
      <p:sp>
        <p:nvSpPr>
          <p:cNvPr id="27748" name="Rectangle 41"/>
          <p:cNvSpPr>
            <a:spLocks/>
          </p:cNvSpPr>
          <p:nvPr/>
        </p:nvSpPr>
        <p:spPr bwMode="auto">
          <a:xfrm>
            <a:off x="852488" y="4030663"/>
            <a:ext cx="527050" cy="293687"/>
          </a:xfrm>
          <a:prstGeom prst="rect">
            <a:avLst/>
          </a:prstGeom>
          <a:noFill/>
          <a:ln w="9525">
            <a:noFill/>
            <a:miter lim="800000"/>
            <a:headEnd/>
            <a:tailEnd/>
          </a:ln>
        </p:spPr>
        <p:txBody>
          <a:bodyPr lIns="0" tIns="0" rIns="40634" bIns="0"/>
          <a:lstStyle/>
          <a:p>
            <a:pPr marL="39688" algn="r"/>
            <a:r>
              <a:rPr lang="en-US" sz="1500">
                <a:solidFill>
                  <a:srgbClr val="FFFFFF"/>
                </a:solidFill>
                <a:latin typeface="Arial" pitchFamily="34" charset="0"/>
                <a:cs typeface="Arial" pitchFamily="34" charset="0"/>
              </a:rPr>
              <a:t>240</a:t>
            </a:r>
          </a:p>
        </p:txBody>
      </p:sp>
      <p:sp>
        <p:nvSpPr>
          <p:cNvPr id="27749" name="Rectangle 42"/>
          <p:cNvSpPr>
            <a:spLocks/>
          </p:cNvSpPr>
          <p:nvPr/>
        </p:nvSpPr>
        <p:spPr bwMode="auto">
          <a:xfrm>
            <a:off x="808038" y="3387725"/>
            <a:ext cx="571500" cy="293688"/>
          </a:xfrm>
          <a:prstGeom prst="rect">
            <a:avLst/>
          </a:prstGeom>
          <a:noFill/>
          <a:ln w="9525">
            <a:noFill/>
            <a:miter lim="800000"/>
            <a:headEnd/>
            <a:tailEnd/>
          </a:ln>
        </p:spPr>
        <p:txBody>
          <a:bodyPr lIns="0" tIns="0" rIns="40634" bIns="0"/>
          <a:lstStyle/>
          <a:p>
            <a:pPr marL="39688" algn="r"/>
            <a:r>
              <a:rPr lang="en-US" sz="1500">
                <a:solidFill>
                  <a:srgbClr val="FFFFFF"/>
                </a:solidFill>
                <a:latin typeface="Arial" pitchFamily="34" charset="0"/>
                <a:cs typeface="Arial" pitchFamily="34" charset="0"/>
              </a:rPr>
              <a:t>300</a:t>
            </a:r>
          </a:p>
        </p:txBody>
      </p:sp>
      <p:sp>
        <p:nvSpPr>
          <p:cNvPr id="27750" name="Rectangle 43"/>
          <p:cNvSpPr>
            <a:spLocks/>
          </p:cNvSpPr>
          <p:nvPr/>
        </p:nvSpPr>
        <p:spPr bwMode="auto">
          <a:xfrm>
            <a:off x="852488" y="3706813"/>
            <a:ext cx="527050" cy="293687"/>
          </a:xfrm>
          <a:prstGeom prst="rect">
            <a:avLst/>
          </a:prstGeom>
          <a:noFill/>
          <a:ln w="9525">
            <a:noFill/>
            <a:miter lim="800000"/>
            <a:headEnd/>
            <a:tailEnd/>
          </a:ln>
        </p:spPr>
        <p:txBody>
          <a:bodyPr lIns="0" tIns="0" rIns="40634" bIns="0"/>
          <a:lstStyle/>
          <a:p>
            <a:pPr marL="39688" algn="r"/>
            <a:r>
              <a:rPr lang="en-US" sz="1500">
                <a:solidFill>
                  <a:srgbClr val="FFFFFF"/>
                </a:solidFill>
                <a:latin typeface="Arial" pitchFamily="34" charset="0"/>
                <a:cs typeface="Arial" pitchFamily="34" charset="0"/>
              </a:rPr>
              <a:t>270</a:t>
            </a:r>
          </a:p>
        </p:txBody>
      </p:sp>
      <p:sp>
        <p:nvSpPr>
          <p:cNvPr id="27751" name="Rectangle 44"/>
          <p:cNvSpPr>
            <a:spLocks/>
          </p:cNvSpPr>
          <p:nvPr/>
        </p:nvSpPr>
        <p:spPr bwMode="auto">
          <a:xfrm>
            <a:off x="852488" y="4364038"/>
            <a:ext cx="527050" cy="293687"/>
          </a:xfrm>
          <a:prstGeom prst="rect">
            <a:avLst/>
          </a:prstGeom>
          <a:noFill/>
          <a:ln w="9525">
            <a:noFill/>
            <a:miter lim="800000"/>
            <a:headEnd/>
            <a:tailEnd/>
          </a:ln>
        </p:spPr>
        <p:txBody>
          <a:bodyPr lIns="0" tIns="0" rIns="40634" bIns="0"/>
          <a:lstStyle/>
          <a:p>
            <a:pPr marL="39688" algn="r"/>
            <a:r>
              <a:rPr lang="en-US" sz="1500">
                <a:solidFill>
                  <a:srgbClr val="FFFFFF"/>
                </a:solidFill>
                <a:latin typeface="Arial" pitchFamily="34" charset="0"/>
                <a:cs typeface="Arial" pitchFamily="34" charset="0"/>
              </a:rPr>
              <a:t>210</a:t>
            </a:r>
          </a:p>
        </p:txBody>
      </p:sp>
      <p:sp>
        <p:nvSpPr>
          <p:cNvPr id="27752" name="Rectangle 45"/>
          <p:cNvSpPr>
            <a:spLocks/>
          </p:cNvSpPr>
          <p:nvPr/>
        </p:nvSpPr>
        <p:spPr bwMode="auto">
          <a:xfrm>
            <a:off x="852488" y="4706938"/>
            <a:ext cx="527050" cy="293687"/>
          </a:xfrm>
          <a:prstGeom prst="rect">
            <a:avLst/>
          </a:prstGeom>
          <a:noFill/>
          <a:ln w="9525">
            <a:noFill/>
            <a:miter lim="800000"/>
            <a:headEnd/>
            <a:tailEnd/>
          </a:ln>
        </p:spPr>
        <p:txBody>
          <a:bodyPr lIns="0" tIns="0" rIns="40634" bIns="0"/>
          <a:lstStyle/>
          <a:p>
            <a:pPr marL="39688" algn="r"/>
            <a:r>
              <a:rPr lang="en-US" sz="1500">
                <a:solidFill>
                  <a:srgbClr val="FFFFFF"/>
                </a:solidFill>
                <a:latin typeface="Arial" pitchFamily="34" charset="0"/>
                <a:cs typeface="Arial" pitchFamily="34" charset="0"/>
              </a:rPr>
              <a:t>180</a:t>
            </a:r>
          </a:p>
        </p:txBody>
      </p:sp>
      <p:sp>
        <p:nvSpPr>
          <p:cNvPr id="27753" name="Line 46"/>
          <p:cNvSpPr>
            <a:spLocks noChangeShapeType="1"/>
          </p:cNvSpPr>
          <p:nvPr/>
        </p:nvSpPr>
        <p:spPr bwMode="auto">
          <a:xfrm>
            <a:off x="1481138" y="3514725"/>
            <a:ext cx="0" cy="1338263"/>
          </a:xfrm>
          <a:prstGeom prst="line">
            <a:avLst/>
          </a:prstGeom>
          <a:noFill/>
          <a:ln w="25400">
            <a:solidFill>
              <a:srgbClr val="FFFFFF"/>
            </a:solidFill>
            <a:round/>
            <a:headEnd/>
            <a:tailEnd/>
          </a:ln>
        </p:spPr>
        <p:txBody>
          <a:bodyPr lIns="64291" tIns="32146" rIns="64291" bIns="32146"/>
          <a:lstStyle/>
          <a:p>
            <a:endParaRPr lang="en-US"/>
          </a:p>
        </p:txBody>
      </p:sp>
      <p:sp>
        <p:nvSpPr>
          <p:cNvPr id="27754" name="Line 47"/>
          <p:cNvSpPr>
            <a:spLocks noChangeShapeType="1"/>
          </p:cNvSpPr>
          <p:nvPr/>
        </p:nvSpPr>
        <p:spPr bwMode="auto">
          <a:xfrm>
            <a:off x="1357313" y="4183063"/>
            <a:ext cx="127000" cy="0"/>
          </a:xfrm>
          <a:prstGeom prst="line">
            <a:avLst/>
          </a:prstGeom>
          <a:noFill/>
          <a:ln w="25400">
            <a:solidFill>
              <a:srgbClr val="FFFFFF"/>
            </a:solidFill>
            <a:round/>
            <a:headEnd/>
            <a:tailEnd/>
          </a:ln>
        </p:spPr>
        <p:txBody>
          <a:bodyPr lIns="64291" tIns="32146" rIns="64291" bIns="32146"/>
          <a:lstStyle/>
          <a:p>
            <a:endParaRPr lang="en-US"/>
          </a:p>
        </p:txBody>
      </p:sp>
      <p:sp>
        <p:nvSpPr>
          <p:cNvPr id="27755" name="Line 48"/>
          <p:cNvSpPr>
            <a:spLocks noChangeShapeType="1"/>
          </p:cNvSpPr>
          <p:nvPr/>
        </p:nvSpPr>
        <p:spPr bwMode="auto">
          <a:xfrm>
            <a:off x="1357313" y="3852863"/>
            <a:ext cx="127000" cy="0"/>
          </a:xfrm>
          <a:prstGeom prst="line">
            <a:avLst/>
          </a:prstGeom>
          <a:noFill/>
          <a:ln w="25400">
            <a:solidFill>
              <a:srgbClr val="FFFFFF"/>
            </a:solidFill>
            <a:round/>
            <a:headEnd/>
            <a:tailEnd/>
          </a:ln>
        </p:spPr>
        <p:txBody>
          <a:bodyPr lIns="64291" tIns="32146" rIns="64291" bIns="32146"/>
          <a:lstStyle/>
          <a:p>
            <a:endParaRPr lang="en-US"/>
          </a:p>
        </p:txBody>
      </p:sp>
      <p:sp>
        <p:nvSpPr>
          <p:cNvPr id="27756" name="Line 49"/>
          <p:cNvSpPr>
            <a:spLocks noChangeShapeType="1"/>
          </p:cNvSpPr>
          <p:nvPr/>
        </p:nvSpPr>
        <p:spPr bwMode="auto">
          <a:xfrm>
            <a:off x="1357313" y="3522663"/>
            <a:ext cx="127000" cy="0"/>
          </a:xfrm>
          <a:prstGeom prst="line">
            <a:avLst/>
          </a:prstGeom>
          <a:noFill/>
          <a:ln w="25400">
            <a:solidFill>
              <a:srgbClr val="FFFFFF"/>
            </a:solidFill>
            <a:round/>
            <a:headEnd/>
            <a:tailEnd/>
          </a:ln>
        </p:spPr>
        <p:txBody>
          <a:bodyPr lIns="64291" tIns="32146" rIns="64291" bIns="32146"/>
          <a:lstStyle/>
          <a:p>
            <a:endParaRPr lang="en-US"/>
          </a:p>
        </p:txBody>
      </p:sp>
      <p:sp>
        <p:nvSpPr>
          <p:cNvPr id="27757" name="Line 50"/>
          <p:cNvSpPr>
            <a:spLocks noChangeShapeType="1"/>
          </p:cNvSpPr>
          <p:nvPr/>
        </p:nvSpPr>
        <p:spPr bwMode="auto">
          <a:xfrm>
            <a:off x="1357313" y="4845050"/>
            <a:ext cx="127000" cy="0"/>
          </a:xfrm>
          <a:prstGeom prst="line">
            <a:avLst/>
          </a:prstGeom>
          <a:noFill/>
          <a:ln w="25400">
            <a:solidFill>
              <a:srgbClr val="FFFFFF"/>
            </a:solidFill>
            <a:round/>
            <a:headEnd/>
            <a:tailEnd/>
          </a:ln>
        </p:spPr>
        <p:txBody>
          <a:bodyPr lIns="64291" tIns="32146" rIns="64291" bIns="32146"/>
          <a:lstStyle/>
          <a:p>
            <a:endParaRPr lang="en-US"/>
          </a:p>
        </p:txBody>
      </p:sp>
      <p:sp>
        <p:nvSpPr>
          <p:cNvPr id="27758" name="Line 51"/>
          <p:cNvSpPr>
            <a:spLocks noChangeShapeType="1"/>
          </p:cNvSpPr>
          <p:nvPr/>
        </p:nvSpPr>
        <p:spPr bwMode="auto">
          <a:xfrm>
            <a:off x="1357313" y="4513263"/>
            <a:ext cx="127000" cy="0"/>
          </a:xfrm>
          <a:prstGeom prst="line">
            <a:avLst/>
          </a:prstGeom>
          <a:noFill/>
          <a:ln w="25400">
            <a:solidFill>
              <a:srgbClr val="FFFFFF"/>
            </a:solidFill>
            <a:round/>
            <a:headEnd/>
            <a:tailEnd/>
          </a:ln>
        </p:spPr>
        <p:txBody>
          <a:bodyPr lIns="64291" tIns="32146" rIns="64291" bIns="32146"/>
          <a:lstStyle/>
          <a:p>
            <a:endParaRPr lang="en-US"/>
          </a:p>
        </p:txBody>
      </p:sp>
      <p:sp>
        <p:nvSpPr>
          <p:cNvPr id="377908" name="AutoShape 52"/>
          <p:cNvSpPr>
            <a:spLocks/>
          </p:cNvSpPr>
          <p:nvPr/>
        </p:nvSpPr>
        <p:spPr bwMode="auto">
          <a:xfrm>
            <a:off x="2743200" y="3532188"/>
            <a:ext cx="5554663" cy="1241425"/>
          </a:xfrm>
          <a:custGeom>
            <a:avLst/>
            <a:gdLst>
              <a:gd name="T0" fmla="*/ 0 w 21600"/>
              <a:gd name="T1" fmla="*/ 0 h 21600"/>
              <a:gd name="T2" fmla="*/ 21600 w 21600"/>
              <a:gd name="T3" fmla="*/ 21600 h 21600"/>
            </a:gdLst>
            <a:ahLst/>
            <a:cxnLst/>
            <a:rect l="T0" t="T1" r="T2" b="T3"/>
            <a:pathLst>
              <a:path w="21600" h="21600">
                <a:moveTo>
                  <a:pt x="0" y="21023"/>
                </a:moveTo>
                <a:lnTo>
                  <a:pt x="9" y="20222"/>
                </a:lnTo>
                <a:lnTo>
                  <a:pt x="61" y="20510"/>
                </a:lnTo>
                <a:lnTo>
                  <a:pt x="104" y="20094"/>
                </a:lnTo>
                <a:lnTo>
                  <a:pt x="165" y="21600"/>
                </a:lnTo>
                <a:lnTo>
                  <a:pt x="234" y="18491"/>
                </a:lnTo>
                <a:lnTo>
                  <a:pt x="339" y="21055"/>
                </a:lnTo>
                <a:lnTo>
                  <a:pt x="373" y="19741"/>
                </a:lnTo>
                <a:lnTo>
                  <a:pt x="417" y="20574"/>
                </a:lnTo>
                <a:lnTo>
                  <a:pt x="443" y="19228"/>
                </a:lnTo>
                <a:lnTo>
                  <a:pt x="512" y="20478"/>
                </a:lnTo>
                <a:lnTo>
                  <a:pt x="547" y="19261"/>
                </a:lnTo>
                <a:lnTo>
                  <a:pt x="564" y="20030"/>
                </a:lnTo>
                <a:lnTo>
                  <a:pt x="642" y="20510"/>
                </a:lnTo>
                <a:lnTo>
                  <a:pt x="695" y="19325"/>
                </a:lnTo>
                <a:lnTo>
                  <a:pt x="764" y="19773"/>
                </a:lnTo>
                <a:lnTo>
                  <a:pt x="807" y="18395"/>
                </a:lnTo>
                <a:lnTo>
                  <a:pt x="851" y="18555"/>
                </a:lnTo>
                <a:lnTo>
                  <a:pt x="912" y="11473"/>
                </a:lnTo>
                <a:lnTo>
                  <a:pt x="946" y="11088"/>
                </a:lnTo>
                <a:lnTo>
                  <a:pt x="955" y="10351"/>
                </a:lnTo>
                <a:lnTo>
                  <a:pt x="1033" y="8557"/>
                </a:lnTo>
                <a:lnTo>
                  <a:pt x="1120" y="8589"/>
                </a:lnTo>
                <a:lnTo>
                  <a:pt x="1137" y="7788"/>
                </a:lnTo>
                <a:lnTo>
                  <a:pt x="1181" y="7179"/>
                </a:lnTo>
                <a:lnTo>
                  <a:pt x="1215" y="7499"/>
                </a:lnTo>
                <a:lnTo>
                  <a:pt x="1259" y="7275"/>
                </a:lnTo>
                <a:lnTo>
                  <a:pt x="1380" y="11120"/>
                </a:lnTo>
                <a:lnTo>
                  <a:pt x="1424" y="11345"/>
                </a:lnTo>
                <a:lnTo>
                  <a:pt x="1511" y="13460"/>
                </a:lnTo>
                <a:lnTo>
                  <a:pt x="1554" y="15158"/>
                </a:lnTo>
                <a:lnTo>
                  <a:pt x="1606" y="13812"/>
                </a:lnTo>
                <a:lnTo>
                  <a:pt x="1632" y="11313"/>
                </a:lnTo>
                <a:lnTo>
                  <a:pt x="1702" y="13524"/>
                </a:lnTo>
                <a:lnTo>
                  <a:pt x="1797" y="9037"/>
                </a:lnTo>
                <a:lnTo>
                  <a:pt x="1858" y="13524"/>
                </a:lnTo>
                <a:lnTo>
                  <a:pt x="2005" y="17017"/>
                </a:lnTo>
                <a:lnTo>
                  <a:pt x="2110" y="12627"/>
                </a:lnTo>
                <a:lnTo>
                  <a:pt x="2127" y="10127"/>
                </a:lnTo>
                <a:lnTo>
                  <a:pt x="2153" y="8493"/>
                </a:lnTo>
                <a:lnTo>
                  <a:pt x="2205" y="9069"/>
                </a:lnTo>
                <a:lnTo>
                  <a:pt x="2231" y="8813"/>
                </a:lnTo>
                <a:lnTo>
                  <a:pt x="2318" y="8461"/>
                </a:lnTo>
                <a:lnTo>
                  <a:pt x="2327" y="9230"/>
                </a:lnTo>
                <a:lnTo>
                  <a:pt x="2387" y="8653"/>
                </a:lnTo>
                <a:lnTo>
                  <a:pt x="2448" y="8909"/>
                </a:lnTo>
                <a:lnTo>
                  <a:pt x="2457" y="9262"/>
                </a:lnTo>
                <a:lnTo>
                  <a:pt x="2544" y="9807"/>
                </a:lnTo>
                <a:lnTo>
                  <a:pt x="2561" y="9069"/>
                </a:lnTo>
                <a:lnTo>
                  <a:pt x="2587" y="8813"/>
                </a:lnTo>
                <a:lnTo>
                  <a:pt x="2648" y="9037"/>
                </a:lnTo>
                <a:lnTo>
                  <a:pt x="2657" y="8717"/>
                </a:lnTo>
                <a:lnTo>
                  <a:pt x="2726" y="9005"/>
                </a:lnTo>
                <a:lnTo>
                  <a:pt x="2769" y="8653"/>
                </a:lnTo>
                <a:lnTo>
                  <a:pt x="2839" y="8461"/>
                </a:lnTo>
                <a:lnTo>
                  <a:pt x="2908" y="8236"/>
                </a:lnTo>
                <a:lnTo>
                  <a:pt x="2969" y="8461"/>
                </a:lnTo>
                <a:lnTo>
                  <a:pt x="2978" y="8781"/>
                </a:lnTo>
                <a:lnTo>
                  <a:pt x="3047" y="8493"/>
                </a:lnTo>
                <a:lnTo>
                  <a:pt x="3117" y="9742"/>
                </a:lnTo>
                <a:lnTo>
                  <a:pt x="3177" y="9903"/>
                </a:lnTo>
                <a:lnTo>
                  <a:pt x="3238" y="11858"/>
                </a:lnTo>
                <a:lnTo>
                  <a:pt x="3290" y="12018"/>
                </a:lnTo>
                <a:lnTo>
                  <a:pt x="3316" y="12466"/>
                </a:lnTo>
                <a:lnTo>
                  <a:pt x="3351" y="12659"/>
                </a:lnTo>
                <a:lnTo>
                  <a:pt x="3360" y="13139"/>
                </a:lnTo>
                <a:lnTo>
                  <a:pt x="3395" y="12787"/>
                </a:lnTo>
                <a:lnTo>
                  <a:pt x="3455" y="12787"/>
                </a:lnTo>
                <a:lnTo>
                  <a:pt x="3481" y="11729"/>
                </a:lnTo>
                <a:lnTo>
                  <a:pt x="3533" y="10864"/>
                </a:lnTo>
                <a:lnTo>
                  <a:pt x="3568" y="8877"/>
                </a:lnTo>
                <a:lnTo>
                  <a:pt x="3620" y="9326"/>
                </a:lnTo>
                <a:lnTo>
                  <a:pt x="3664" y="11922"/>
                </a:lnTo>
                <a:lnTo>
                  <a:pt x="3690" y="13396"/>
                </a:lnTo>
                <a:lnTo>
                  <a:pt x="3750" y="14101"/>
                </a:lnTo>
                <a:lnTo>
                  <a:pt x="3759" y="14614"/>
                </a:lnTo>
                <a:lnTo>
                  <a:pt x="3811" y="13428"/>
                </a:lnTo>
                <a:lnTo>
                  <a:pt x="3820" y="14325"/>
                </a:lnTo>
                <a:lnTo>
                  <a:pt x="3933" y="15607"/>
                </a:lnTo>
                <a:lnTo>
                  <a:pt x="3985" y="17915"/>
                </a:lnTo>
                <a:lnTo>
                  <a:pt x="4054" y="16504"/>
                </a:lnTo>
                <a:lnTo>
                  <a:pt x="4115" y="16504"/>
                </a:lnTo>
                <a:lnTo>
                  <a:pt x="4132" y="16280"/>
                </a:lnTo>
                <a:lnTo>
                  <a:pt x="4193" y="17562"/>
                </a:lnTo>
                <a:lnTo>
                  <a:pt x="4280" y="16216"/>
                </a:lnTo>
                <a:lnTo>
                  <a:pt x="4315" y="15864"/>
                </a:lnTo>
                <a:lnTo>
                  <a:pt x="4332" y="16985"/>
                </a:lnTo>
                <a:lnTo>
                  <a:pt x="4384" y="17498"/>
                </a:lnTo>
                <a:lnTo>
                  <a:pt x="4393" y="18331"/>
                </a:lnTo>
                <a:lnTo>
                  <a:pt x="4454" y="18491"/>
                </a:lnTo>
                <a:lnTo>
                  <a:pt x="4462" y="20094"/>
                </a:lnTo>
                <a:lnTo>
                  <a:pt x="4575" y="14421"/>
                </a:lnTo>
                <a:lnTo>
                  <a:pt x="4645" y="14357"/>
                </a:lnTo>
                <a:lnTo>
                  <a:pt x="4662" y="13973"/>
                </a:lnTo>
                <a:lnTo>
                  <a:pt x="4792" y="11633"/>
                </a:lnTo>
                <a:lnTo>
                  <a:pt x="4827" y="11345"/>
                </a:lnTo>
                <a:lnTo>
                  <a:pt x="4844" y="10480"/>
                </a:lnTo>
                <a:lnTo>
                  <a:pt x="4931" y="10191"/>
                </a:lnTo>
                <a:lnTo>
                  <a:pt x="4983" y="9422"/>
                </a:lnTo>
                <a:lnTo>
                  <a:pt x="5009" y="9903"/>
                </a:lnTo>
                <a:lnTo>
                  <a:pt x="5079" y="9550"/>
                </a:lnTo>
                <a:lnTo>
                  <a:pt x="5096" y="10447"/>
                </a:lnTo>
                <a:lnTo>
                  <a:pt x="5200" y="11217"/>
                </a:lnTo>
                <a:lnTo>
                  <a:pt x="5218" y="10512"/>
                </a:lnTo>
                <a:lnTo>
                  <a:pt x="5252" y="11858"/>
                </a:lnTo>
                <a:lnTo>
                  <a:pt x="5278" y="11601"/>
                </a:lnTo>
                <a:lnTo>
                  <a:pt x="5322" y="12178"/>
                </a:lnTo>
                <a:lnTo>
                  <a:pt x="5331" y="10768"/>
                </a:lnTo>
                <a:lnTo>
                  <a:pt x="5391" y="11377"/>
                </a:lnTo>
                <a:lnTo>
                  <a:pt x="5487" y="12082"/>
                </a:lnTo>
                <a:lnTo>
                  <a:pt x="5608" y="12723"/>
                </a:lnTo>
                <a:lnTo>
                  <a:pt x="5626" y="13107"/>
                </a:lnTo>
                <a:lnTo>
                  <a:pt x="5704" y="11537"/>
                </a:lnTo>
                <a:lnTo>
                  <a:pt x="5765" y="11185"/>
                </a:lnTo>
                <a:lnTo>
                  <a:pt x="5843" y="11024"/>
                </a:lnTo>
                <a:lnTo>
                  <a:pt x="5886" y="9486"/>
                </a:lnTo>
                <a:lnTo>
                  <a:pt x="5921" y="10063"/>
                </a:lnTo>
                <a:lnTo>
                  <a:pt x="5964" y="8396"/>
                </a:lnTo>
                <a:lnTo>
                  <a:pt x="5990" y="10640"/>
                </a:lnTo>
                <a:lnTo>
                  <a:pt x="5990" y="11217"/>
                </a:lnTo>
                <a:lnTo>
                  <a:pt x="6034" y="12402"/>
                </a:lnTo>
                <a:lnTo>
                  <a:pt x="6077" y="12178"/>
                </a:lnTo>
                <a:lnTo>
                  <a:pt x="6121" y="12595"/>
                </a:lnTo>
                <a:lnTo>
                  <a:pt x="6190" y="13973"/>
                </a:lnTo>
                <a:lnTo>
                  <a:pt x="6259" y="14710"/>
                </a:lnTo>
                <a:lnTo>
                  <a:pt x="6268" y="10960"/>
                </a:lnTo>
                <a:lnTo>
                  <a:pt x="6364" y="12082"/>
                </a:lnTo>
                <a:cubicBezTo>
                  <a:pt x="6364" y="12082"/>
                  <a:pt x="6416" y="9839"/>
                  <a:pt x="6416" y="9774"/>
                </a:cubicBezTo>
                <a:cubicBezTo>
                  <a:pt x="6416" y="9710"/>
                  <a:pt x="6450" y="10480"/>
                  <a:pt x="6450" y="10480"/>
                </a:cubicBezTo>
                <a:lnTo>
                  <a:pt x="6511" y="15062"/>
                </a:lnTo>
                <a:lnTo>
                  <a:pt x="6520" y="17177"/>
                </a:lnTo>
                <a:lnTo>
                  <a:pt x="6589" y="17626"/>
                </a:lnTo>
                <a:lnTo>
                  <a:pt x="6659" y="16376"/>
                </a:lnTo>
                <a:lnTo>
                  <a:pt x="6746" y="20030"/>
                </a:lnTo>
                <a:lnTo>
                  <a:pt x="6824" y="16793"/>
                </a:lnTo>
                <a:lnTo>
                  <a:pt x="6876" y="17530"/>
                </a:lnTo>
                <a:lnTo>
                  <a:pt x="6902" y="19709"/>
                </a:lnTo>
                <a:lnTo>
                  <a:pt x="7006" y="17466"/>
                </a:lnTo>
                <a:lnTo>
                  <a:pt x="7050" y="17947"/>
                </a:lnTo>
                <a:lnTo>
                  <a:pt x="7093" y="16761"/>
                </a:lnTo>
                <a:lnTo>
                  <a:pt x="7145" y="17754"/>
                </a:lnTo>
                <a:lnTo>
                  <a:pt x="7214" y="18459"/>
                </a:lnTo>
                <a:lnTo>
                  <a:pt x="7249" y="17818"/>
                </a:lnTo>
                <a:lnTo>
                  <a:pt x="7267" y="18107"/>
                </a:lnTo>
                <a:lnTo>
                  <a:pt x="7336" y="18011"/>
                </a:lnTo>
                <a:lnTo>
                  <a:pt x="7362" y="18299"/>
                </a:lnTo>
                <a:lnTo>
                  <a:pt x="7379" y="16921"/>
                </a:lnTo>
                <a:lnTo>
                  <a:pt x="7432" y="16440"/>
                </a:lnTo>
                <a:lnTo>
                  <a:pt x="7458" y="16825"/>
                </a:lnTo>
                <a:lnTo>
                  <a:pt x="7466" y="13204"/>
                </a:lnTo>
                <a:lnTo>
                  <a:pt x="7518" y="14710"/>
                </a:lnTo>
                <a:lnTo>
                  <a:pt x="7553" y="8076"/>
                </a:lnTo>
                <a:lnTo>
                  <a:pt x="7614" y="4583"/>
                </a:lnTo>
                <a:lnTo>
                  <a:pt x="7692" y="5961"/>
                </a:lnTo>
                <a:lnTo>
                  <a:pt x="7701" y="4070"/>
                </a:lnTo>
                <a:lnTo>
                  <a:pt x="7770" y="5352"/>
                </a:lnTo>
                <a:lnTo>
                  <a:pt x="7805" y="3782"/>
                </a:lnTo>
                <a:lnTo>
                  <a:pt x="7848" y="5544"/>
                </a:lnTo>
                <a:lnTo>
                  <a:pt x="7900" y="4166"/>
                </a:lnTo>
                <a:lnTo>
                  <a:pt x="7926" y="5993"/>
                </a:lnTo>
                <a:lnTo>
                  <a:pt x="8013" y="2884"/>
                </a:lnTo>
                <a:lnTo>
                  <a:pt x="8057" y="4262"/>
                </a:lnTo>
                <a:lnTo>
                  <a:pt x="8126" y="2564"/>
                </a:lnTo>
                <a:lnTo>
                  <a:pt x="8161" y="3461"/>
                </a:lnTo>
                <a:lnTo>
                  <a:pt x="8248" y="4134"/>
                </a:lnTo>
                <a:lnTo>
                  <a:pt x="8308" y="2948"/>
                </a:lnTo>
                <a:lnTo>
                  <a:pt x="8404" y="4166"/>
                </a:lnTo>
                <a:lnTo>
                  <a:pt x="8517" y="6442"/>
                </a:lnTo>
                <a:lnTo>
                  <a:pt x="8577" y="9005"/>
                </a:lnTo>
                <a:lnTo>
                  <a:pt x="8612" y="8172"/>
                </a:lnTo>
                <a:lnTo>
                  <a:pt x="8768" y="7371"/>
                </a:lnTo>
                <a:lnTo>
                  <a:pt x="8821" y="6409"/>
                </a:lnTo>
                <a:lnTo>
                  <a:pt x="8986" y="9774"/>
                </a:lnTo>
                <a:lnTo>
                  <a:pt x="9038" y="9678"/>
                </a:lnTo>
                <a:lnTo>
                  <a:pt x="9185" y="10928"/>
                </a:lnTo>
                <a:lnTo>
                  <a:pt x="9211" y="13268"/>
                </a:lnTo>
                <a:lnTo>
                  <a:pt x="9324" y="12755"/>
                </a:lnTo>
                <a:lnTo>
                  <a:pt x="9559" y="17979"/>
                </a:lnTo>
                <a:lnTo>
                  <a:pt x="9663" y="17113"/>
                </a:lnTo>
                <a:lnTo>
                  <a:pt x="9767" y="18075"/>
                </a:lnTo>
                <a:lnTo>
                  <a:pt x="9914" y="20895"/>
                </a:lnTo>
                <a:lnTo>
                  <a:pt x="10071" y="16601"/>
                </a:lnTo>
                <a:lnTo>
                  <a:pt x="10192" y="14357"/>
                </a:lnTo>
                <a:lnTo>
                  <a:pt x="10314" y="14518"/>
                </a:lnTo>
                <a:lnTo>
                  <a:pt x="10427" y="17370"/>
                </a:lnTo>
                <a:lnTo>
                  <a:pt x="10479" y="17338"/>
                </a:lnTo>
                <a:lnTo>
                  <a:pt x="10514" y="18107"/>
                </a:lnTo>
                <a:lnTo>
                  <a:pt x="10574" y="8909"/>
                </a:lnTo>
                <a:lnTo>
                  <a:pt x="10661" y="11858"/>
                </a:lnTo>
                <a:lnTo>
                  <a:pt x="10687" y="10672"/>
                </a:lnTo>
                <a:lnTo>
                  <a:pt x="10739" y="10512"/>
                </a:lnTo>
                <a:lnTo>
                  <a:pt x="10791" y="2372"/>
                </a:lnTo>
                <a:lnTo>
                  <a:pt x="10843" y="3910"/>
                </a:lnTo>
                <a:lnTo>
                  <a:pt x="10878" y="0"/>
                </a:lnTo>
                <a:lnTo>
                  <a:pt x="10939" y="4743"/>
                </a:lnTo>
                <a:lnTo>
                  <a:pt x="10991" y="5031"/>
                </a:lnTo>
                <a:lnTo>
                  <a:pt x="11026" y="6249"/>
                </a:lnTo>
                <a:lnTo>
                  <a:pt x="11069" y="4326"/>
                </a:lnTo>
                <a:lnTo>
                  <a:pt x="11156" y="6057"/>
                </a:lnTo>
                <a:lnTo>
                  <a:pt x="11225" y="6089"/>
                </a:lnTo>
                <a:lnTo>
                  <a:pt x="11260" y="7115"/>
                </a:lnTo>
                <a:lnTo>
                  <a:pt x="11373" y="9198"/>
                </a:lnTo>
                <a:lnTo>
                  <a:pt x="11416" y="7980"/>
                </a:lnTo>
                <a:lnTo>
                  <a:pt x="11495" y="10095"/>
                </a:lnTo>
                <a:lnTo>
                  <a:pt x="11521" y="4839"/>
                </a:lnTo>
                <a:lnTo>
                  <a:pt x="11555" y="9742"/>
                </a:lnTo>
                <a:lnTo>
                  <a:pt x="11607" y="7659"/>
                </a:lnTo>
                <a:lnTo>
                  <a:pt x="11668" y="10672"/>
                </a:lnTo>
                <a:lnTo>
                  <a:pt x="11720" y="11377"/>
                </a:lnTo>
                <a:lnTo>
                  <a:pt x="11824" y="13460"/>
                </a:lnTo>
                <a:lnTo>
                  <a:pt x="11911" y="9069"/>
                </a:lnTo>
                <a:lnTo>
                  <a:pt x="11929" y="10864"/>
                </a:lnTo>
                <a:lnTo>
                  <a:pt x="12085" y="11601"/>
                </a:lnTo>
                <a:lnTo>
                  <a:pt x="12189" y="15928"/>
                </a:lnTo>
                <a:lnTo>
                  <a:pt x="12250" y="16024"/>
                </a:lnTo>
                <a:lnTo>
                  <a:pt x="12354" y="16889"/>
                </a:lnTo>
                <a:lnTo>
                  <a:pt x="12397" y="14550"/>
                </a:lnTo>
                <a:lnTo>
                  <a:pt x="12493" y="12563"/>
                </a:lnTo>
                <a:lnTo>
                  <a:pt x="12545" y="13460"/>
                </a:lnTo>
                <a:lnTo>
                  <a:pt x="12632" y="12531"/>
                </a:lnTo>
                <a:lnTo>
                  <a:pt x="12840" y="19421"/>
                </a:lnTo>
                <a:lnTo>
                  <a:pt x="12892" y="18555"/>
                </a:lnTo>
                <a:lnTo>
                  <a:pt x="12910" y="19325"/>
                </a:lnTo>
                <a:lnTo>
                  <a:pt x="12936" y="19549"/>
                </a:lnTo>
                <a:lnTo>
                  <a:pt x="12979" y="21119"/>
                </a:lnTo>
                <a:lnTo>
                  <a:pt x="13031" y="18491"/>
                </a:lnTo>
                <a:lnTo>
                  <a:pt x="13092" y="20382"/>
                </a:lnTo>
                <a:lnTo>
                  <a:pt x="13092" y="16088"/>
                </a:lnTo>
                <a:lnTo>
                  <a:pt x="13135" y="16184"/>
                </a:lnTo>
                <a:lnTo>
                  <a:pt x="13153" y="13139"/>
                </a:lnTo>
                <a:lnTo>
                  <a:pt x="13231" y="16601"/>
                </a:lnTo>
                <a:lnTo>
                  <a:pt x="13283" y="16472"/>
                </a:lnTo>
                <a:lnTo>
                  <a:pt x="13309" y="17530"/>
                </a:lnTo>
                <a:lnTo>
                  <a:pt x="13370" y="17562"/>
                </a:lnTo>
                <a:lnTo>
                  <a:pt x="13396" y="18363"/>
                </a:lnTo>
                <a:lnTo>
                  <a:pt x="13500" y="19228"/>
                </a:lnTo>
                <a:lnTo>
                  <a:pt x="13509" y="15639"/>
                </a:lnTo>
                <a:lnTo>
                  <a:pt x="13552" y="18203"/>
                </a:lnTo>
                <a:lnTo>
                  <a:pt x="13578" y="15671"/>
                </a:lnTo>
                <a:lnTo>
                  <a:pt x="13639" y="14838"/>
                </a:lnTo>
                <a:lnTo>
                  <a:pt x="13734" y="3621"/>
                </a:lnTo>
                <a:lnTo>
                  <a:pt x="13795" y="7435"/>
                </a:lnTo>
                <a:lnTo>
                  <a:pt x="13839" y="9742"/>
                </a:lnTo>
                <a:lnTo>
                  <a:pt x="13865" y="11056"/>
                </a:lnTo>
                <a:lnTo>
                  <a:pt x="13899" y="9454"/>
                </a:lnTo>
                <a:lnTo>
                  <a:pt x="13943" y="10608"/>
                </a:lnTo>
                <a:lnTo>
                  <a:pt x="13969" y="8557"/>
                </a:lnTo>
                <a:lnTo>
                  <a:pt x="14004" y="10031"/>
                </a:lnTo>
                <a:lnTo>
                  <a:pt x="14073" y="10704"/>
                </a:lnTo>
                <a:lnTo>
                  <a:pt x="14056" y="11986"/>
                </a:lnTo>
                <a:lnTo>
                  <a:pt x="14125" y="13780"/>
                </a:lnTo>
                <a:lnTo>
                  <a:pt x="14195" y="11537"/>
                </a:lnTo>
                <a:lnTo>
                  <a:pt x="14212" y="17658"/>
                </a:lnTo>
                <a:lnTo>
                  <a:pt x="14299" y="16729"/>
                </a:lnTo>
                <a:lnTo>
                  <a:pt x="14342" y="15223"/>
                </a:lnTo>
                <a:lnTo>
                  <a:pt x="14386" y="10255"/>
                </a:lnTo>
                <a:lnTo>
                  <a:pt x="14420" y="8685"/>
                </a:lnTo>
                <a:lnTo>
                  <a:pt x="14481" y="10672"/>
                </a:lnTo>
                <a:lnTo>
                  <a:pt x="14585" y="7691"/>
                </a:lnTo>
                <a:lnTo>
                  <a:pt x="14629" y="8493"/>
                </a:lnTo>
                <a:lnTo>
                  <a:pt x="14620" y="9646"/>
                </a:lnTo>
                <a:lnTo>
                  <a:pt x="14724" y="10992"/>
                </a:lnTo>
                <a:lnTo>
                  <a:pt x="14802" y="13011"/>
                </a:lnTo>
                <a:lnTo>
                  <a:pt x="14854" y="9518"/>
                </a:lnTo>
                <a:lnTo>
                  <a:pt x="14889" y="11088"/>
                </a:lnTo>
                <a:lnTo>
                  <a:pt x="14915" y="8845"/>
                </a:lnTo>
                <a:lnTo>
                  <a:pt x="15019" y="10255"/>
                </a:lnTo>
                <a:lnTo>
                  <a:pt x="15106" y="14550"/>
                </a:lnTo>
                <a:lnTo>
                  <a:pt x="15236" y="14934"/>
                </a:lnTo>
                <a:lnTo>
                  <a:pt x="15306" y="12466"/>
                </a:lnTo>
                <a:lnTo>
                  <a:pt x="15358" y="12499"/>
                </a:lnTo>
                <a:lnTo>
                  <a:pt x="15427" y="16344"/>
                </a:lnTo>
                <a:lnTo>
                  <a:pt x="15532" y="18267"/>
                </a:lnTo>
                <a:lnTo>
                  <a:pt x="15618" y="14998"/>
                </a:lnTo>
                <a:lnTo>
                  <a:pt x="15714" y="16793"/>
                </a:lnTo>
                <a:lnTo>
                  <a:pt x="15792" y="19998"/>
                </a:lnTo>
                <a:lnTo>
                  <a:pt x="15931" y="18684"/>
                </a:lnTo>
                <a:lnTo>
                  <a:pt x="16009" y="18716"/>
                </a:lnTo>
                <a:lnTo>
                  <a:pt x="16157" y="21247"/>
                </a:lnTo>
                <a:lnTo>
                  <a:pt x="16322" y="17466"/>
                </a:lnTo>
                <a:lnTo>
                  <a:pt x="16495" y="20927"/>
                </a:lnTo>
                <a:lnTo>
                  <a:pt x="16504" y="20190"/>
                </a:lnTo>
                <a:lnTo>
                  <a:pt x="16825" y="18876"/>
                </a:lnTo>
                <a:lnTo>
                  <a:pt x="16912" y="19966"/>
                </a:lnTo>
                <a:lnTo>
                  <a:pt x="16947" y="19004"/>
                </a:lnTo>
                <a:lnTo>
                  <a:pt x="17059" y="19934"/>
                </a:lnTo>
                <a:lnTo>
                  <a:pt x="17112" y="19100"/>
                </a:lnTo>
                <a:lnTo>
                  <a:pt x="17146" y="17850"/>
                </a:lnTo>
                <a:lnTo>
                  <a:pt x="17172" y="18684"/>
                </a:lnTo>
                <a:lnTo>
                  <a:pt x="17329" y="6377"/>
                </a:lnTo>
                <a:lnTo>
                  <a:pt x="17389" y="2147"/>
                </a:lnTo>
                <a:lnTo>
                  <a:pt x="17389" y="4551"/>
                </a:lnTo>
                <a:lnTo>
                  <a:pt x="17441" y="6634"/>
                </a:lnTo>
                <a:lnTo>
                  <a:pt x="17494" y="3493"/>
                </a:lnTo>
                <a:lnTo>
                  <a:pt x="17546" y="5769"/>
                </a:lnTo>
                <a:lnTo>
                  <a:pt x="17572" y="4070"/>
                </a:lnTo>
                <a:lnTo>
                  <a:pt x="17632" y="4743"/>
                </a:lnTo>
                <a:lnTo>
                  <a:pt x="17659" y="3878"/>
                </a:lnTo>
                <a:lnTo>
                  <a:pt x="17702" y="6185"/>
                </a:lnTo>
                <a:lnTo>
                  <a:pt x="17737" y="4711"/>
                </a:lnTo>
                <a:lnTo>
                  <a:pt x="17789" y="6634"/>
                </a:lnTo>
                <a:lnTo>
                  <a:pt x="17858" y="4615"/>
                </a:lnTo>
                <a:lnTo>
                  <a:pt x="17858" y="6698"/>
                </a:lnTo>
                <a:lnTo>
                  <a:pt x="17919" y="6025"/>
                </a:lnTo>
                <a:cubicBezTo>
                  <a:pt x="17919" y="6025"/>
                  <a:pt x="18041" y="9422"/>
                  <a:pt x="18041" y="9486"/>
                </a:cubicBezTo>
                <a:cubicBezTo>
                  <a:pt x="18041" y="9550"/>
                  <a:pt x="18067" y="11601"/>
                  <a:pt x="18067" y="11601"/>
                </a:cubicBezTo>
                <a:lnTo>
                  <a:pt x="18101" y="12595"/>
                </a:lnTo>
                <a:lnTo>
                  <a:pt x="18153" y="11633"/>
                </a:lnTo>
                <a:lnTo>
                  <a:pt x="18214" y="12915"/>
                </a:lnTo>
                <a:lnTo>
                  <a:pt x="18266" y="11409"/>
                </a:lnTo>
                <a:lnTo>
                  <a:pt x="18353" y="13300"/>
                </a:lnTo>
                <a:lnTo>
                  <a:pt x="18475" y="12402"/>
                </a:lnTo>
                <a:lnTo>
                  <a:pt x="18605" y="13139"/>
                </a:lnTo>
                <a:lnTo>
                  <a:pt x="18674" y="16633"/>
                </a:lnTo>
                <a:lnTo>
                  <a:pt x="18752" y="15094"/>
                </a:lnTo>
                <a:lnTo>
                  <a:pt x="18778" y="15639"/>
                </a:lnTo>
                <a:lnTo>
                  <a:pt x="18857" y="10672"/>
                </a:lnTo>
                <a:lnTo>
                  <a:pt x="18917" y="12531"/>
                </a:lnTo>
                <a:lnTo>
                  <a:pt x="19030" y="14998"/>
                </a:lnTo>
                <a:lnTo>
                  <a:pt x="19169" y="12787"/>
                </a:lnTo>
                <a:lnTo>
                  <a:pt x="19230" y="13236"/>
                </a:lnTo>
                <a:lnTo>
                  <a:pt x="19421" y="19132"/>
                </a:lnTo>
                <a:lnTo>
                  <a:pt x="19490" y="19805"/>
                </a:lnTo>
                <a:lnTo>
                  <a:pt x="19733" y="16408"/>
                </a:lnTo>
                <a:lnTo>
                  <a:pt x="19751" y="14133"/>
                </a:lnTo>
                <a:lnTo>
                  <a:pt x="19959" y="20062"/>
                </a:lnTo>
                <a:lnTo>
                  <a:pt x="20011" y="15383"/>
                </a:lnTo>
                <a:lnTo>
                  <a:pt x="20133" y="20446"/>
                </a:lnTo>
                <a:lnTo>
                  <a:pt x="20194" y="20254"/>
                </a:lnTo>
                <a:lnTo>
                  <a:pt x="20367" y="16569"/>
                </a:lnTo>
                <a:lnTo>
                  <a:pt x="20576" y="16569"/>
                </a:lnTo>
                <a:lnTo>
                  <a:pt x="20602" y="17209"/>
                </a:lnTo>
                <a:lnTo>
                  <a:pt x="20784" y="20254"/>
                </a:lnTo>
                <a:lnTo>
                  <a:pt x="20888" y="19837"/>
                </a:lnTo>
                <a:lnTo>
                  <a:pt x="20966" y="20222"/>
                </a:lnTo>
                <a:lnTo>
                  <a:pt x="21079" y="21600"/>
                </a:lnTo>
                <a:lnTo>
                  <a:pt x="21201" y="11505"/>
                </a:lnTo>
                <a:lnTo>
                  <a:pt x="21270" y="11088"/>
                </a:lnTo>
                <a:lnTo>
                  <a:pt x="21296" y="6442"/>
                </a:lnTo>
                <a:lnTo>
                  <a:pt x="21374" y="7115"/>
                </a:lnTo>
                <a:lnTo>
                  <a:pt x="21435" y="8076"/>
                </a:lnTo>
                <a:lnTo>
                  <a:pt x="21478" y="6602"/>
                </a:lnTo>
                <a:lnTo>
                  <a:pt x="21531" y="5640"/>
                </a:lnTo>
                <a:lnTo>
                  <a:pt x="21600" y="2564"/>
                </a:lnTo>
              </a:path>
            </a:pathLst>
          </a:custGeom>
          <a:noFill/>
          <a:ln w="25400">
            <a:solidFill>
              <a:srgbClr val="FF0000"/>
            </a:solidFill>
            <a:miter lim="800000"/>
            <a:headEnd/>
            <a:tailEnd/>
          </a:ln>
        </p:spPr>
        <p:txBody>
          <a:bodyPr lIns="64291" tIns="32146" rIns="64291" bIns="32146"/>
          <a:lstStyle/>
          <a:p>
            <a:endParaRPr lang="en-US" sz="1800">
              <a:latin typeface="Arial" pitchFamily="34" charset="0"/>
              <a:cs typeface="Arial" pitchFamily="34" charset="0"/>
            </a:endParaRPr>
          </a:p>
        </p:txBody>
      </p:sp>
      <p:sp>
        <p:nvSpPr>
          <p:cNvPr id="377909" name="AutoShape 53"/>
          <p:cNvSpPr>
            <a:spLocks/>
          </p:cNvSpPr>
          <p:nvPr/>
        </p:nvSpPr>
        <p:spPr bwMode="auto">
          <a:xfrm>
            <a:off x="1965325" y="4583113"/>
            <a:ext cx="6340475" cy="1330325"/>
          </a:xfrm>
          <a:custGeom>
            <a:avLst/>
            <a:gdLst>
              <a:gd name="T0" fmla="*/ 0 w 21600"/>
              <a:gd name="T1" fmla="*/ 0 h 21600"/>
              <a:gd name="T2" fmla="*/ 21600 w 21600"/>
              <a:gd name="T3" fmla="*/ 21600 h 21600"/>
            </a:gdLst>
            <a:ahLst/>
            <a:cxnLst/>
            <a:rect l="T0" t="T1" r="T2" b="T3"/>
            <a:pathLst>
              <a:path w="21600" h="21600">
                <a:moveTo>
                  <a:pt x="0" y="18700"/>
                </a:moveTo>
                <a:lnTo>
                  <a:pt x="91" y="14120"/>
                </a:lnTo>
                <a:lnTo>
                  <a:pt x="190" y="12479"/>
                </a:lnTo>
                <a:lnTo>
                  <a:pt x="282" y="13204"/>
                </a:lnTo>
                <a:lnTo>
                  <a:pt x="342" y="15074"/>
                </a:lnTo>
                <a:lnTo>
                  <a:pt x="472" y="15418"/>
                </a:lnTo>
                <a:lnTo>
                  <a:pt x="548" y="17555"/>
                </a:lnTo>
                <a:lnTo>
                  <a:pt x="639" y="18356"/>
                </a:lnTo>
                <a:lnTo>
                  <a:pt x="814" y="12555"/>
                </a:lnTo>
                <a:lnTo>
                  <a:pt x="943" y="12594"/>
                </a:lnTo>
                <a:lnTo>
                  <a:pt x="981" y="12365"/>
                </a:lnTo>
                <a:lnTo>
                  <a:pt x="1156" y="10113"/>
                </a:lnTo>
                <a:lnTo>
                  <a:pt x="1240" y="10724"/>
                </a:lnTo>
                <a:lnTo>
                  <a:pt x="1324" y="9617"/>
                </a:lnTo>
                <a:lnTo>
                  <a:pt x="1522" y="9273"/>
                </a:lnTo>
                <a:lnTo>
                  <a:pt x="1674" y="11716"/>
                </a:lnTo>
                <a:lnTo>
                  <a:pt x="1773" y="12098"/>
                </a:lnTo>
                <a:lnTo>
                  <a:pt x="1948" y="14502"/>
                </a:lnTo>
                <a:lnTo>
                  <a:pt x="2016" y="16677"/>
                </a:lnTo>
                <a:lnTo>
                  <a:pt x="2130" y="15723"/>
                </a:lnTo>
                <a:lnTo>
                  <a:pt x="2206" y="16639"/>
                </a:lnTo>
                <a:lnTo>
                  <a:pt x="2282" y="17020"/>
                </a:lnTo>
                <a:lnTo>
                  <a:pt x="2381" y="18890"/>
                </a:lnTo>
                <a:lnTo>
                  <a:pt x="2465" y="18623"/>
                </a:lnTo>
                <a:lnTo>
                  <a:pt x="2549" y="21600"/>
                </a:lnTo>
                <a:lnTo>
                  <a:pt x="2640" y="20150"/>
                </a:lnTo>
                <a:lnTo>
                  <a:pt x="2716" y="20150"/>
                </a:lnTo>
                <a:lnTo>
                  <a:pt x="2815" y="17517"/>
                </a:lnTo>
                <a:lnTo>
                  <a:pt x="2899" y="18661"/>
                </a:lnTo>
                <a:lnTo>
                  <a:pt x="2998" y="18051"/>
                </a:lnTo>
                <a:lnTo>
                  <a:pt x="3165" y="20379"/>
                </a:lnTo>
                <a:lnTo>
                  <a:pt x="3249" y="19997"/>
                </a:lnTo>
                <a:lnTo>
                  <a:pt x="3431" y="9655"/>
                </a:lnTo>
                <a:lnTo>
                  <a:pt x="3523" y="9541"/>
                </a:lnTo>
                <a:lnTo>
                  <a:pt x="3606" y="8243"/>
                </a:lnTo>
                <a:lnTo>
                  <a:pt x="3690" y="9426"/>
                </a:lnTo>
                <a:lnTo>
                  <a:pt x="3781" y="12670"/>
                </a:lnTo>
                <a:lnTo>
                  <a:pt x="3964" y="16906"/>
                </a:lnTo>
                <a:lnTo>
                  <a:pt x="4055" y="14311"/>
                </a:lnTo>
                <a:lnTo>
                  <a:pt x="4116" y="15227"/>
                </a:lnTo>
                <a:lnTo>
                  <a:pt x="4223" y="15494"/>
                </a:lnTo>
                <a:lnTo>
                  <a:pt x="4306" y="16792"/>
                </a:lnTo>
                <a:lnTo>
                  <a:pt x="4398" y="16677"/>
                </a:lnTo>
                <a:lnTo>
                  <a:pt x="4497" y="10380"/>
                </a:lnTo>
                <a:lnTo>
                  <a:pt x="4573" y="8205"/>
                </a:lnTo>
                <a:lnTo>
                  <a:pt x="4649" y="9731"/>
                </a:lnTo>
                <a:lnTo>
                  <a:pt x="4748" y="9617"/>
                </a:lnTo>
                <a:lnTo>
                  <a:pt x="4846" y="9770"/>
                </a:lnTo>
                <a:lnTo>
                  <a:pt x="4915" y="9197"/>
                </a:lnTo>
                <a:lnTo>
                  <a:pt x="5082" y="8892"/>
                </a:lnTo>
                <a:lnTo>
                  <a:pt x="5196" y="8854"/>
                </a:lnTo>
                <a:lnTo>
                  <a:pt x="5326" y="10151"/>
                </a:lnTo>
                <a:lnTo>
                  <a:pt x="5448" y="11792"/>
                </a:lnTo>
                <a:lnTo>
                  <a:pt x="5607" y="15380"/>
                </a:lnTo>
                <a:lnTo>
                  <a:pt x="5706" y="16868"/>
                </a:lnTo>
                <a:lnTo>
                  <a:pt x="5790" y="13777"/>
                </a:lnTo>
                <a:lnTo>
                  <a:pt x="5896" y="13777"/>
                </a:lnTo>
                <a:lnTo>
                  <a:pt x="6018" y="16982"/>
                </a:lnTo>
                <a:lnTo>
                  <a:pt x="6140" y="19463"/>
                </a:lnTo>
                <a:lnTo>
                  <a:pt x="6224" y="18356"/>
                </a:lnTo>
                <a:lnTo>
                  <a:pt x="6323" y="18356"/>
                </a:lnTo>
                <a:lnTo>
                  <a:pt x="6406" y="17707"/>
                </a:lnTo>
                <a:lnTo>
                  <a:pt x="6490" y="18280"/>
                </a:lnTo>
                <a:lnTo>
                  <a:pt x="6589" y="15799"/>
                </a:lnTo>
                <a:lnTo>
                  <a:pt x="6672" y="14044"/>
                </a:lnTo>
                <a:lnTo>
                  <a:pt x="6771" y="14158"/>
                </a:lnTo>
                <a:lnTo>
                  <a:pt x="6847" y="13052"/>
                </a:lnTo>
                <a:lnTo>
                  <a:pt x="6946" y="12479"/>
                </a:lnTo>
                <a:lnTo>
                  <a:pt x="7167" y="15456"/>
                </a:lnTo>
                <a:lnTo>
                  <a:pt x="7281" y="15647"/>
                </a:lnTo>
                <a:lnTo>
                  <a:pt x="7372" y="14235"/>
                </a:lnTo>
                <a:lnTo>
                  <a:pt x="7464" y="13510"/>
                </a:lnTo>
                <a:lnTo>
                  <a:pt x="7570" y="13128"/>
                </a:lnTo>
                <a:lnTo>
                  <a:pt x="7639" y="11983"/>
                </a:lnTo>
                <a:lnTo>
                  <a:pt x="7715" y="11678"/>
                </a:lnTo>
                <a:lnTo>
                  <a:pt x="7837" y="10151"/>
                </a:lnTo>
                <a:lnTo>
                  <a:pt x="8072" y="14349"/>
                </a:lnTo>
                <a:lnTo>
                  <a:pt x="8156" y="15303"/>
                </a:lnTo>
                <a:lnTo>
                  <a:pt x="8247" y="15418"/>
                </a:lnTo>
                <a:lnTo>
                  <a:pt x="8354" y="19654"/>
                </a:lnTo>
                <a:lnTo>
                  <a:pt x="8415" y="18852"/>
                </a:lnTo>
                <a:lnTo>
                  <a:pt x="8514" y="19997"/>
                </a:lnTo>
                <a:lnTo>
                  <a:pt x="8597" y="17593"/>
                </a:lnTo>
                <a:lnTo>
                  <a:pt x="8673" y="18700"/>
                </a:lnTo>
                <a:lnTo>
                  <a:pt x="8757" y="18471"/>
                </a:lnTo>
                <a:lnTo>
                  <a:pt x="8963" y="21524"/>
                </a:lnTo>
                <a:lnTo>
                  <a:pt x="9046" y="21409"/>
                </a:lnTo>
                <a:lnTo>
                  <a:pt x="9115" y="20531"/>
                </a:lnTo>
                <a:lnTo>
                  <a:pt x="9305" y="8396"/>
                </a:lnTo>
                <a:lnTo>
                  <a:pt x="9389" y="8205"/>
                </a:lnTo>
                <a:lnTo>
                  <a:pt x="9465" y="6602"/>
                </a:lnTo>
                <a:lnTo>
                  <a:pt x="9579" y="5839"/>
                </a:lnTo>
                <a:lnTo>
                  <a:pt x="9647" y="4541"/>
                </a:lnTo>
                <a:lnTo>
                  <a:pt x="9746" y="3358"/>
                </a:lnTo>
                <a:lnTo>
                  <a:pt x="9822" y="3931"/>
                </a:lnTo>
                <a:lnTo>
                  <a:pt x="10089" y="8968"/>
                </a:lnTo>
                <a:lnTo>
                  <a:pt x="10157" y="13357"/>
                </a:lnTo>
                <a:lnTo>
                  <a:pt x="10271" y="16295"/>
                </a:lnTo>
                <a:lnTo>
                  <a:pt x="10355" y="13700"/>
                </a:lnTo>
                <a:lnTo>
                  <a:pt x="10477" y="14845"/>
                </a:lnTo>
                <a:lnTo>
                  <a:pt x="10621" y="17936"/>
                </a:lnTo>
                <a:lnTo>
                  <a:pt x="10720" y="16372"/>
                </a:lnTo>
                <a:lnTo>
                  <a:pt x="10857" y="18242"/>
                </a:lnTo>
                <a:lnTo>
                  <a:pt x="10971" y="18471"/>
                </a:lnTo>
                <a:lnTo>
                  <a:pt x="11154" y="21028"/>
                </a:lnTo>
                <a:lnTo>
                  <a:pt x="11237" y="20570"/>
                </a:lnTo>
                <a:lnTo>
                  <a:pt x="11329" y="18738"/>
                </a:lnTo>
                <a:lnTo>
                  <a:pt x="11412" y="18700"/>
                </a:lnTo>
                <a:lnTo>
                  <a:pt x="11489" y="20455"/>
                </a:lnTo>
                <a:lnTo>
                  <a:pt x="11595" y="21333"/>
                </a:lnTo>
                <a:lnTo>
                  <a:pt x="11846" y="878"/>
                </a:lnTo>
                <a:lnTo>
                  <a:pt x="11953" y="6220"/>
                </a:lnTo>
                <a:lnTo>
                  <a:pt x="12029" y="6717"/>
                </a:lnTo>
                <a:lnTo>
                  <a:pt x="12135" y="8129"/>
                </a:lnTo>
                <a:lnTo>
                  <a:pt x="12287" y="14922"/>
                </a:lnTo>
                <a:lnTo>
                  <a:pt x="12386" y="12059"/>
                </a:lnTo>
                <a:lnTo>
                  <a:pt x="12539" y="17097"/>
                </a:lnTo>
                <a:lnTo>
                  <a:pt x="12637" y="17517"/>
                </a:lnTo>
                <a:lnTo>
                  <a:pt x="12744" y="15112"/>
                </a:lnTo>
                <a:lnTo>
                  <a:pt x="12812" y="16906"/>
                </a:lnTo>
                <a:lnTo>
                  <a:pt x="12896" y="17784"/>
                </a:lnTo>
                <a:lnTo>
                  <a:pt x="13079" y="16753"/>
                </a:lnTo>
                <a:lnTo>
                  <a:pt x="13178" y="13433"/>
                </a:lnTo>
                <a:lnTo>
                  <a:pt x="13337" y="17211"/>
                </a:lnTo>
                <a:lnTo>
                  <a:pt x="13451" y="18585"/>
                </a:lnTo>
                <a:lnTo>
                  <a:pt x="13520" y="20570"/>
                </a:lnTo>
                <a:lnTo>
                  <a:pt x="13596" y="20760"/>
                </a:lnTo>
                <a:lnTo>
                  <a:pt x="13695" y="21104"/>
                </a:lnTo>
                <a:lnTo>
                  <a:pt x="13801" y="19730"/>
                </a:lnTo>
                <a:lnTo>
                  <a:pt x="13870" y="17440"/>
                </a:lnTo>
                <a:lnTo>
                  <a:pt x="13923" y="17936"/>
                </a:lnTo>
                <a:lnTo>
                  <a:pt x="14037" y="18051"/>
                </a:lnTo>
                <a:lnTo>
                  <a:pt x="14151" y="18318"/>
                </a:lnTo>
                <a:lnTo>
                  <a:pt x="14212" y="19005"/>
                </a:lnTo>
                <a:lnTo>
                  <a:pt x="14311" y="18089"/>
                </a:lnTo>
                <a:lnTo>
                  <a:pt x="14403" y="16028"/>
                </a:lnTo>
                <a:lnTo>
                  <a:pt x="14578" y="4770"/>
                </a:lnTo>
                <a:lnTo>
                  <a:pt x="14654" y="10380"/>
                </a:lnTo>
                <a:lnTo>
                  <a:pt x="14760" y="12250"/>
                </a:lnTo>
                <a:lnTo>
                  <a:pt x="14836" y="16448"/>
                </a:lnTo>
                <a:lnTo>
                  <a:pt x="14920" y="18242"/>
                </a:lnTo>
                <a:lnTo>
                  <a:pt x="15019" y="17669"/>
                </a:lnTo>
                <a:lnTo>
                  <a:pt x="15110" y="20379"/>
                </a:lnTo>
                <a:lnTo>
                  <a:pt x="15186" y="19119"/>
                </a:lnTo>
                <a:lnTo>
                  <a:pt x="15376" y="9693"/>
                </a:lnTo>
                <a:lnTo>
                  <a:pt x="15430" y="10075"/>
                </a:lnTo>
                <a:lnTo>
                  <a:pt x="15544" y="9312"/>
                </a:lnTo>
                <a:lnTo>
                  <a:pt x="15719" y="14387"/>
                </a:lnTo>
                <a:lnTo>
                  <a:pt x="15787" y="11525"/>
                </a:lnTo>
                <a:lnTo>
                  <a:pt x="15886" y="10876"/>
                </a:lnTo>
                <a:lnTo>
                  <a:pt x="15970" y="14845"/>
                </a:lnTo>
                <a:lnTo>
                  <a:pt x="16046" y="16868"/>
                </a:lnTo>
                <a:lnTo>
                  <a:pt x="16152" y="15952"/>
                </a:lnTo>
                <a:lnTo>
                  <a:pt x="16244" y="19845"/>
                </a:lnTo>
                <a:lnTo>
                  <a:pt x="16320" y="21066"/>
                </a:lnTo>
                <a:lnTo>
                  <a:pt x="16480" y="18089"/>
                </a:lnTo>
                <a:lnTo>
                  <a:pt x="16563" y="18852"/>
                </a:lnTo>
                <a:lnTo>
                  <a:pt x="16677" y="18089"/>
                </a:lnTo>
                <a:lnTo>
                  <a:pt x="16761" y="17440"/>
                </a:lnTo>
                <a:lnTo>
                  <a:pt x="16837" y="19997"/>
                </a:lnTo>
                <a:lnTo>
                  <a:pt x="16936" y="17860"/>
                </a:lnTo>
                <a:lnTo>
                  <a:pt x="17020" y="18318"/>
                </a:lnTo>
                <a:lnTo>
                  <a:pt x="17103" y="20760"/>
                </a:lnTo>
                <a:lnTo>
                  <a:pt x="17187" y="19081"/>
                </a:lnTo>
                <a:lnTo>
                  <a:pt x="17294" y="18204"/>
                </a:lnTo>
                <a:lnTo>
                  <a:pt x="17545" y="20302"/>
                </a:lnTo>
                <a:lnTo>
                  <a:pt x="17651" y="19845"/>
                </a:lnTo>
                <a:lnTo>
                  <a:pt x="17743" y="16715"/>
                </a:lnTo>
                <a:lnTo>
                  <a:pt x="17895" y="0"/>
                </a:lnTo>
                <a:lnTo>
                  <a:pt x="17994" y="3358"/>
                </a:lnTo>
                <a:lnTo>
                  <a:pt x="18153" y="4885"/>
                </a:lnTo>
                <a:lnTo>
                  <a:pt x="18245" y="6717"/>
                </a:lnTo>
                <a:lnTo>
                  <a:pt x="18405" y="15456"/>
                </a:lnTo>
                <a:lnTo>
                  <a:pt x="18526" y="16715"/>
                </a:lnTo>
                <a:lnTo>
                  <a:pt x="18602" y="14273"/>
                </a:lnTo>
                <a:lnTo>
                  <a:pt x="18701" y="15456"/>
                </a:lnTo>
                <a:lnTo>
                  <a:pt x="18777" y="14311"/>
                </a:lnTo>
                <a:lnTo>
                  <a:pt x="18838" y="14654"/>
                </a:lnTo>
                <a:lnTo>
                  <a:pt x="18968" y="14654"/>
                </a:lnTo>
                <a:lnTo>
                  <a:pt x="19028" y="15685"/>
                </a:lnTo>
                <a:lnTo>
                  <a:pt x="19135" y="16601"/>
                </a:lnTo>
                <a:lnTo>
                  <a:pt x="19234" y="13166"/>
                </a:lnTo>
                <a:lnTo>
                  <a:pt x="19310" y="13548"/>
                </a:lnTo>
                <a:lnTo>
                  <a:pt x="19386" y="16219"/>
                </a:lnTo>
                <a:lnTo>
                  <a:pt x="19462" y="16486"/>
                </a:lnTo>
                <a:lnTo>
                  <a:pt x="19751" y="21218"/>
                </a:lnTo>
                <a:lnTo>
                  <a:pt x="19835" y="19730"/>
                </a:lnTo>
                <a:lnTo>
                  <a:pt x="19926" y="16105"/>
                </a:lnTo>
                <a:lnTo>
                  <a:pt x="20002" y="16868"/>
                </a:lnTo>
                <a:lnTo>
                  <a:pt x="20094" y="16219"/>
                </a:lnTo>
                <a:lnTo>
                  <a:pt x="20185" y="18051"/>
                </a:lnTo>
                <a:lnTo>
                  <a:pt x="20276" y="16715"/>
                </a:lnTo>
                <a:lnTo>
                  <a:pt x="20360" y="18967"/>
                </a:lnTo>
                <a:lnTo>
                  <a:pt x="20436" y="19768"/>
                </a:lnTo>
                <a:lnTo>
                  <a:pt x="20535" y="17975"/>
                </a:lnTo>
                <a:lnTo>
                  <a:pt x="20626" y="20035"/>
                </a:lnTo>
                <a:lnTo>
                  <a:pt x="20870" y="21562"/>
                </a:lnTo>
                <a:lnTo>
                  <a:pt x="21045" y="20913"/>
                </a:lnTo>
                <a:lnTo>
                  <a:pt x="21166" y="14120"/>
                </a:lnTo>
                <a:lnTo>
                  <a:pt x="21265" y="9999"/>
                </a:lnTo>
                <a:lnTo>
                  <a:pt x="21334" y="6297"/>
                </a:lnTo>
                <a:lnTo>
                  <a:pt x="21410" y="8205"/>
                </a:lnTo>
                <a:lnTo>
                  <a:pt x="21501" y="7060"/>
                </a:lnTo>
                <a:lnTo>
                  <a:pt x="21600" y="7709"/>
                </a:lnTo>
              </a:path>
            </a:pathLst>
          </a:custGeom>
          <a:noFill/>
          <a:ln w="25400">
            <a:solidFill>
              <a:srgbClr val="3FCDFF"/>
            </a:solidFill>
            <a:miter lim="800000"/>
            <a:headEnd/>
            <a:tailEnd/>
          </a:ln>
        </p:spPr>
        <p:txBody>
          <a:bodyPr lIns="64291" tIns="32146" rIns="64291" bIns="32146"/>
          <a:lstStyle/>
          <a:p>
            <a:endParaRPr lang="en-US" sz="1800">
              <a:latin typeface="Arial" pitchFamily="34" charset="0"/>
              <a:cs typeface="Arial" pitchFamily="34" charset="0"/>
            </a:endParaRPr>
          </a:p>
        </p:txBody>
      </p:sp>
      <p:grpSp>
        <p:nvGrpSpPr>
          <p:cNvPr id="27762" name="Group 55"/>
          <p:cNvGrpSpPr>
            <a:grpSpLocks/>
          </p:cNvGrpSpPr>
          <p:nvPr/>
        </p:nvGrpSpPr>
        <p:grpSpPr bwMode="auto">
          <a:xfrm>
            <a:off x="1360488" y="4960938"/>
            <a:ext cx="125412" cy="920750"/>
            <a:chOff x="0" y="0"/>
            <a:chExt cx="112" cy="824"/>
          </a:xfrm>
        </p:grpSpPr>
        <p:sp>
          <p:nvSpPr>
            <p:cNvPr id="27763" name="Line 56"/>
            <p:cNvSpPr>
              <a:spLocks noChangeShapeType="1"/>
            </p:cNvSpPr>
            <p:nvPr/>
          </p:nvSpPr>
          <p:spPr bwMode="auto">
            <a:xfrm>
              <a:off x="108" y="0"/>
              <a:ext cx="0" cy="824"/>
            </a:xfrm>
            <a:prstGeom prst="line">
              <a:avLst/>
            </a:prstGeom>
            <a:noFill/>
            <a:ln w="25400">
              <a:solidFill>
                <a:srgbClr val="FFFFFF"/>
              </a:solidFill>
              <a:round/>
              <a:headEnd/>
              <a:tailEnd/>
            </a:ln>
          </p:spPr>
          <p:txBody>
            <a:bodyPr/>
            <a:lstStyle/>
            <a:p>
              <a:endParaRPr lang="en-US"/>
            </a:p>
          </p:txBody>
        </p:sp>
        <p:sp>
          <p:nvSpPr>
            <p:cNvPr id="27764" name="Line 57"/>
            <p:cNvSpPr>
              <a:spLocks noChangeShapeType="1"/>
            </p:cNvSpPr>
            <p:nvPr/>
          </p:nvSpPr>
          <p:spPr bwMode="auto">
            <a:xfrm>
              <a:off x="0" y="753"/>
              <a:ext cx="112" cy="0"/>
            </a:xfrm>
            <a:prstGeom prst="line">
              <a:avLst/>
            </a:prstGeom>
            <a:noFill/>
            <a:ln w="25400">
              <a:solidFill>
                <a:srgbClr val="FFFFFF"/>
              </a:solidFill>
              <a:round/>
              <a:headEnd/>
              <a:tailEnd/>
            </a:ln>
          </p:spPr>
          <p:txBody>
            <a:bodyPr/>
            <a:lstStyle/>
            <a:p>
              <a:endParaRPr lang="en-US"/>
            </a:p>
          </p:txBody>
        </p:sp>
        <p:sp>
          <p:nvSpPr>
            <p:cNvPr id="27765" name="Line 58"/>
            <p:cNvSpPr>
              <a:spLocks noChangeShapeType="1"/>
            </p:cNvSpPr>
            <p:nvPr/>
          </p:nvSpPr>
          <p:spPr bwMode="auto">
            <a:xfrm>
              <a:off x="0" y="413"/>
              <a:ext cx="112" cy="0"/>
            </a:xfrm>
            <a:prstGeom prst="line">
              <a:avLst/>
            </a:prstGeom>
            <a:noFill/>
            <a:ln w="25400">
              <a:solidFill>
                <a:srgbClr val="FFFFFF"/>
              </a:solidFill>
              <a:round/>
              <a:headEnd/>
              <a:tailEnd/>
            </a:ln>
          </p:spPr>
          <p:txBody>
            <a:bodyPr/>
            <a:lstStyle/>
            <a:p>
              <a:endParaRPr lang="en-US"/>
            </a:p>
          </p:txBody>
        </p:sp>
        <p:sp>
          <p:nvSpPr>
            <p:cNvPr id="27766" name="Line 59"/>
            <p:cNvSpPr>
              <a:spLocks noChangeShapeType="1"/>
            </p:cNvSpPr>
            <p:nvPr/>
          </p:nvSpPr>
          <p:spPr bwMode="auto">
            <a:xfrm>
              <a:off x="0" y="79"/>
              <a:ext cx="112" cy="0"/>
            </a:xfrm>
            <a:prstGeom prst="line">
              <a:avLst/>
            </a:prstGeom>
            <a:noFill/>
            <a:ln w="25400">
              <a:solidFill>
                <a:srgbClr val="FFFFFF"/>
              </a:solidFill>
              <a:round/>
              <a:headEnd/>
              <a:tailEnd/>
            </a:ln>
          </p:spPr>
          <p:txBody>
            <a:bodyPr/>
            <a:lstStyle/>
            <a:p>
              <a:endParaRPr lang="en-US"/>
            </a:p>
          </p:txBody>
        </p:sp>
      </p:grpSp>
      <p:sp>
        <p:nvSpPr>
          <p:cNvPr id="27767" name="AutoShape 60"/>
          <p:cNvSpPr>
            <a:spLocks/>
          </p:cNvSpPr>
          <p:nvPr/>
        </p:nvSpPr>
        <p:spPr bwMode="auto">
          <a:xfrm rot="-5400000">
            <a:off x="361157" y="5156994"/>
            <a:ext cx="1071562" cy="615950"/>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close/>
                <a:moveTo>
                  <a:pt x="0" y="0"/>
                </a:moveTo>
              </a:path>
            </a:pathLst>
          </a:custGeom>
          <a:noFill/>
          <a:ln w="9525">
            <a:noFill/>
            <a:miter lim="800000"/>
            <a:headEnd/>
            <a:tailEnd/>
          </a:ln>
        </p:spPr>
        <p:txBody>
          <a:bodyPr lIns="0" tIns="0" rIns="40634" bIns="0"/>
          <a:lstStyle/>
          <a:p>
            <a:pPr marL="39688" algn="ctr"/>
            <a:r>
              <a:rPr lang="en-US" sz="1800">
                <a:solidFill>
                  <a:srgbClr val="FFFFFF"/>
                </a:solidFill>
                <a:latin typeface="Arial" pitchFamily="34" charset="0"/>
                <a:cs typeface="Arial" pitchFamily="34" charset="0"/>
              </a:rPr>
              <a:t>Temp.</a:t>
            </a:r>
          </a:p>
          <a:p>
            <a:pPr marL="39688" algn="ctr"/>
            <a:r>
              <a:rPr lang="en-US" sz="1800">
                <a:solidFill>
                  <a:srgbClr val="FFFFFF"/>
                </a:solidFill>
                <a:latin typeface="Arial" pitchFamily="34" charset="0"/>
                <a:cs typeface="Arial" pitchFamily="34" charset="0"/>
              </a:rPr>
              <a:t>Proxy</a:t>
            </a:r>
          </a:p>
        </p:txBody>
      </p:sp>
      <p:sp>
        <p:nvSpPr>
          <p:cNvPr id="27769" name="Text Box 121"/>
          <p:cNvSpPr txBox="1">
            <a:spLocks noChangeArrowheads="1"/>
          </p:cNvSpPr>
          <p:nvPr/>
        </p:nvSpPr>
        <p:spPr bwMode="auto">
          <a:xfrm>
            <a:off x="533400" y="381000"/>
            <a:ext cx="4343400" cy="2227263"/>
          </a:xfrm>
          <a:prstGeom prst="rect">
            <a:avLst/>
          </a:prstGeom>
          <a:noFill/>
          <a:ln w="9525">
            <a:noFill/>
            <a:miter lim="800000"/>
            <a:headEnd/>
            <a:tailEnd/>
          </a:ln>
          <a:effectLst/>
        </p:spPr>
        <p:txBody>
          <a:bodyPr>
            <a:spAutoFit/>
          </a:bodyPr>
          <a:lstStyle/>
          <a:p>
            <a:pPr algn="ctr">
              <a:spcBef>
                <a:spcPct val="50000"/>
              </a:spcBef>
            </a:pPr>
            <a:r>
              <a:rPr lang="en-US" sz="2800">
                <a:solidFill>
                  <a:srgbClr val="66FF33"/>
                </a:solidFill>
              </a:rPr>
              <a:t>The image shows the concentration of </a:t>
            </a:r>
            <a:r>
              <a:rPr lang="en-US" sz="2800">
                <a:solidFill>
                  <a:srgbClr val="66FF33"/>
                </a:solidFill>
                <a:cs typeface="Arial" pitchFamily="34" charset="0"/>
              </a:rPr>
              <a:t>CO</a:t>
            </a:r>
            <a:r>
              <a:rPr lang="en-US" sz="1800" baseline="-6000">
                <a:solidFill>
                  <a:srgbClr val="66FF33"/>
                </a:solidFill>
                <a:latin typeface="Arial" pitchFamily="34" charset="0"/>
                <a:cs typeface="Arial" pitchFamily="34" charset="0"/>
              </a:rPr>
              <a:t>2</a:t>
            </a:r>
            <a:r>
              <a:rPr lang="en-US" sz="2800">
                <a:solidFill>
                  <a:srgbClr val="66FF33"/>
                </a:solidFill>
                <a:cs typeface="Arial" pitchFamily="34" charset="0"/>
              </a:rPr>
              <a:t> in the atmosphere over a period of time if emissions continue unaltered. </a:t>
            </a:r>
            <a:r>
              <a:rPr lang="en-US" sz="2800" baseline="-6000">
                <a:solidFill>
                  <a:srgbClr val="66FF33"/>
                </a:solidFill>
                <a:cs typeface="Arial" pitchFamily="34"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7908"/>
                                        </p:tgtEl>
                                        <p:attrNameLst>
                                          <p:attrName>style.visibility</p:attrName>
                                        </p:attrNameLst>
                                      </p:cBhvr>
                                      <p:to>
                                        <p:strVal val="visible"/>
                                      </p:to>
                                    </p:set>
                                    <p:animEffect transition="in" filter="wipe(left)">
                                      <p:cBhvr>
                                        <p:cTn id="7" dur="500"/>
                                        <p:tgtEl>
                                          <p:spTgt spid="3779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7909"/>
                                        </p:tgtEl>
                                        <p:attrNameLst>
                                          <p:attrName>style.visibility</p:attrName>
                                        </p:attrNameLst>
                                      </p:cBhvr>
                                      <p:to>
                                        <p:strVal val="visible"/>
                                      </p:to>
                                    </p:set>
                                    <p:animEffect transition="in" filter="wipe(left)">
                                      <p:cBhvr>
                                        <p:cTn id="12" dur="500"/>
                                        <p:tgtEl>
                                          <p:spTgt spid="3779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7888"/>
                                        </p:tgtEl>
                                        <p:attrNameLst>
                                          <p:attrName>style.visibility</p:attrName>
                                        </p:attrNameLst>
                                      </p:cBhvr>
                                      <p:to>
                                        <p:strVal val="visible"/>
                                      </p:to>
                                    </p:set>
                                    <p:animEffect transition="in" filter="wipe(down)">
                                      <p:cBhvr>
                                        <p:cTn id="17" dur="500"/>
                                        <p:tgtEl>
                                          <p:spTgt spid="377888"/>
                                        </p:tgtEl>
                                      </p:cBhvr>
                                    </p:animEffec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499"/>
                                          </p:stCondLst>
                                        </p:cTn>
                                        <p:tgtEl>
                                          <p:spTgt spid="377889"/>
                                        </p:tgtEl>
                                        <p:attrNameLst>
                                          <p:attrName>style.visibility</p:attrName>
                                        </p:attrNameLst>
                                      </p:cBhvr>
                                      <p:to>
                                        <p:strVal val="visible"/>
                                      </p:to>
                                    </p:set>
                                  </p:childTnLst>
                                </p:cTn>
                              </p:par>
                            </p:childTnLst>
                          </p:cTn>
                        </p:par>
                        <p:par>
                          <p:cTn id="21" fill="hold">
                            <p:stCondLst>
                              <p:cond delay="1500"/>
                            </p:stCondLst>
                            <p:childTnLst>
                              <p:par>
                                <p:cTn id="22" presetID="22" presetClass="entr" presetSubtype="2" fill="hold"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77858"/>
                                        </p:tgtEl>
                                        <p:attrNameLst>
                                          <p:attrName>style.visibility</p:attrName>
                                        </p:attrNameLst>
                                      </p:cBhvr>
                                      <p:to>
                                        <p:strVal val="visible"/>
                                      </p:to>
                                    </p:set>
                                    <p:animEffect transition="in" filter="wipe(down)">
                                      <p:cBhvr>
                                        <p:cTn id="29" dur="500"/>
                                        <p:tgtEl>
                                          <p:spTgt spid="377858"/>
                                        </p:tgtEl>
                                      </p:cBhvr>
                                    </p:animEffec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499"/>
                                          </p:stCondLst>
                                        </p:cTn>
                                        <p:tgtEl>
                                          <p:spTgt spid="377890"/>
                                        </p:tgtEl>
                                        <p:attrNameLst>
                                          <p:attrName>style.visibility</p:attrName>
                                        </p:attrNameLst>
                                      </p:cBhvr>
                                      <p:to>
                                        <p:strVal val="visible"/>
                                      </p:to>
                                    </p:set>
                                  </p:childTnLst>
                                </p:cTn>
                              </p:par>
                            </p:childTnLst>
                          </p:cTn>
                        </p:par>
                        <p:par>
                          <p:cTn id="33" fill="hold">
                            <p:stCondLst>
                              <p:cond delay="1500"/>
                            </p:stCondLst>
                            <p:childTnLst>
                              <p:par>
                                <p:cTn id="34" presetID="22" presetClass="entr" presetSubtype="2" fill="hold" nodeType="afterEffect">
                                  <p:stCondLst>
                                    <p:cond delay="50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nimBg="1"/>
      <p:bldP spid="377888" grpId="0" animBg="1"/>
      <p:bldP spid="377889" grpId="0" animBg="1" autoUpdateAnimBg="0"/>
      <p:bldP spid="377890" grpId="0" animBg="1" autoUpdateAnimBg="0"/>
      <p:bldP spid="377908" grpId="0" animBg="1" autoUpdateAnimBg="0"/>
      <p:bldP spid="37790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endParaRPr lang="en-US"/>
          </a:p>
        </p:txBody>
      </p:sp>
      <p:pic>
        <p:nvPicPr>
          <p:cNvPr id="11270" name="Picture 6" descr="C:\Documents and Settings\Jonathan\Application Data\Microsoft\Media Catalog\Global_Warming_Map.jpg"/>
          <p:cNvPicPr>
            <a:picLocks noChangeAspect="1" noChangeArrowheads="1"/>
          </p:cNvPicPr>
          <p:nvPr/>
        </p:nvPicPr>
        <p:blipFill>
          <a:blip r:embed="rId2" cstate="print"/>
          <a:srcRect/>
          <a:stretch>
            <a:fillRect/>
          </a:stretch>
        </p:blipFill>
        <p:spPr bwMode="auto">
          <a:xfrm>
            <a:off x="152400" y="322263"/>
            <a:ext cx="8763000" cy="4783137"/>
          </a:xfrm>
          <a:prstGeom prst="rect">
            <a:avLst/>
          </a:prstGeom>
          <a:noFill/>
        </p:spPr>
      </p:pic>
      <p:sp>
        <p:nvSpPr>
          <p:cNvPr id="11271" name="Text Box 7"/>
          <p:cNvSpPr txBox="1">
            <a:spLocks noChangeArrowheads="1"/>
          </p:cNvSpPr>
          <p:nvPr/>
        </p:nvSpPr>
        <p:spPr bwMode="auto">
          <a:xfrm>
            <a:off x="304800" y="5181600"/>
            <a:ext cx="8382000" cy="822325"/>
          </a:xfrm>
          <a:prstGeom prst="rect">
            <a:avLst/>
          </a:prstGeom>
          <a:noFill/>
          <a:ln w="9525">
            <a:noFill/>
            <a:miter lim="800000"/>
            <a:headEnd/>
            <a:tailEnd/>
          </a:ln>
          <a:effectLst/>
        </p:spPr>
        <p:txBody>
          <a:bodyPr>
            <a:spAutoFit/>
          </a:bodyPr>
          <a:lstStyle/>
          <a:p>
            <a:pPr algn="ctr">
              <a:spcBef>
                <a:spcPct val="50000"/>
              </a:spcBef>
            </a:pPr>
            <a:r>
              <a:rPr lang="en-US">
                <a:solidFill>
                  <a:srgbClr val="FF3300"/>
                </a:solidFill>
              </a:rPr>
              <a:t>The image shows the temperature anomalies around the world attributed to global warming.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665</Words>
  <Application>Microsoft Office PowerPoint</Application>
  <PresentationFormat>On-screen Show (4:3)</PresentationFormat>
  <Paragraphs>98</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Times New Roman</vt:lpstr>
      <vt:lpstr>Arial</vt:lpstr>
      <vt:lpstr>Geneva</vt:lpstr>
      <vt:lpstr>Arial Black</vt:lpstr>
      <vt:lpstr>Calibri</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Projected risks due to climate change</vt:lpstr>
      <vt:lpstr>Slide 16</vt:lpstr>
      <vt:lpstr>Slide 17</vt:lpstr>
      <vt:lpstr>Slide 18</vt:lpstr>
      <vt:lpstr>Slide 19</vt:lpstr>
      <vt:lpstr>Energy efficiency and conservation </vt:lpstr>
      <vt:lpstr>Carbon Capture And Storage (CCS) </vt:lpstr>
      <vt:lpstr>Carbon Sequestration </vt:lpstr>
      <vt:lpstr>Seeding Oceans With Iron</vt:lpstr>
      <vt:lpstr>Solar Shades </vt:lpstr>
      <vt:lpstr>Governmental And Intergovernmental Action </vt:lpstr>
      <vt:lpstr>Population Control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julie_rita</cp:lastModifiedBy>
  <cp:revision>19</cp:revision>
  <dcterms:created xsi:type="dcterms:W3CDTF">2008-11-10T17:10:42Z</dcterms:created>
  <dcterms:modified xsi:type="dcterms:W3CDTF">2012-02-16T15:39:24Z</dcterms:modified>
</cp:coreProperties>
</file>